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6" r:id="rId2"/>
    <p:sldId id="256" r:id="rId3"/>
    <p:sldId id="302" r:id="rId4"/>
    <p:sldId id="265" r:id="rId5"/>
    <p:sldId id="290" r:id="rId6"/>
    <p:sldId id="266" r:id="rId7"/>
    <p:sldId id="307" r:id="rId8"/>
    <p:sldId id="303" r:id="rId9"/>
    <p:sldId id="292" r:id="rId10"/>
    <p:sldId id="284" r:id="rId11"/>
    <p:sldId id="308" r:id="rId12"/>
    <p:sldId id="304" r:id="rId13"/>
    <p:sldId id="305" r:id="rId14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>
      <p:cViewPr varScale="1">
        <p:scale>
          <a:sx n="72" d="100"/>
          <a:sy n="72" d="100"/>
        </p:scale>
        <p:origin x="175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204864"/>
            <a:ext cx="91440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ko-KR" altLang="en-US" sz="2800" b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태내기와 영아기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유아기</a:t>
            </a:r>
          </a:p>
          <a:p>
            <a:pPr>
              <a:lnSpc>
                <a:spcPct val="15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아동기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청소년기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성인기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</a:t>
            </a:r>
            <a:r>
              <a:rPr lang="ko-KR" altLang="en-US" sz="2800" b="1" dirty="0" err="1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중장년기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노년기 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인간발달과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그룹 16"/>
          <p:cNvGrpSpPr/>
          <p:nvPr/>
        </p:nvGrpSpPr>
        <p:grpSpPr>
          <a:xfrm>
            <a:off x="-32" y="116632"/>
            <a:ext cx="9144033" cy="6634743"/>
            <a:chOff x="-32" y="116632"/>
            <a:chExt cx="9144033" cy="6634743"/>
          </a:xfrm>
        </p:grpSpPr>
        <p:grpSp>
          <p:nvGrpSpPr>
            <p:cNvPr id="2" name="그룹 19"/>
            <p:cNvGrpSpPr/>
            <p:nvPr/>
          </p:nvGrpSpPr>
          <p:grpSpPr>
            <a:xfrm>
              <a:off x="0" y="116632"/>
              <a:ext cx="9144001" cy="6634743"/>
              <a:chOff x="0" y="116632"/>
              <a:chExt cx="9144001" cy="6634743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606167"/>
                <a:ext cx="9144000" cy="6145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성년기의 주요 발달과업은 가족과 그 외 사람과의 친근한 관계 형성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친밀감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정체성을 잃을지도 모른다는 두려움 없이 타인과 개방적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지지적이고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조화로운 관계를 형성하는 능력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친밀감 형성의 조건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감정이입능력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자기통제능력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타인의 장단점 수용능력</a:t>
                </a: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결혼이 바로 친밀감으로 이어지는 것은 아닌데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결혼초기 배우자 간의 상호 적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응에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대한 요구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자녀 출산과 양육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부모나 친척의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기대 등이 친밀감 형성 방해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남성과 여성의 사회화 과정의 차이로 성년기의 친밀감 형성과정 차이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남성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독립성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정서표현의 억제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남자다운 행동을 남성덕목으로 간주하여 친밀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감 형성 상대적으로 어려움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여성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표현적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양육적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지원적 역할을 여성다운 역할로 수용하여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친밀감 형성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에 상대적으로 유리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의존 욕구에서 결혼한 여성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성취욕이 강한 여성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가사나 자녀양육에 몰두하는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여성은 친밀감 형성에 어려움 겪음</a:t>
                </a: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친밀감 과업성취 성인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아이디어나 계획 논의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개인감정 표현 허용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자신을 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가치 있고 유능한 존재로 인식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자아정체감의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미형성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군입대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취업준비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부부의 흥미 차이 등으로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고립감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형성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성년기에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고립감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형성되면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자아정체감이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혼란된 것으로 보고 타인과의 관계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형성 자체를 제한함</a:t>
                </a:r>
              </a:p>
            </p:txBody>
          </p:sp>
          <p:sp>
            <p:nvSpPr>
              <p:cNvPr id="11" name="Rectangle 67"/>
              <p:cNvSpPr>
                <a:spLocks noChangeArrowheads="1"/>
              </p:cNvSpPr>
              <p:nvPr/>
            </p:nvSpPr>
            <p:spPr bwMode="auto">
              <a:xfrm>
                <a:off x="0" y="116632"/>
                <a:ext cx="413606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(2) </a:t>
                </a:r>
                <a:r>
                  <a:rPr lang="ko-KR" altLang="en-US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친밀감의 발달</a:t>
                </a:r>
                <a:endPara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2" name="Line 68"/>
              <p:cNvSpPr>
                <a:spLocks noChangeShapeType="1"/>
              </p:cNvSpPr>
              <p:nvPr/>
            </p:nvSpPr>
            <p:spPr bwMode="auto">
              <a:xfrm>
                <a:off x="0" y="62068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-32" y="4149080"/>
              <a:ext cx="91440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8"/>
          <p:cNvGrpSpPr/>
          <p:nvPr/>
        </p:nvGrpSpPr>
        <p:grpSpPr>
          <a:xfrm>
            <a:off x="-36512" y="0"/>
            <a:ext cx="9180513" cy="6948200"/>
            <a:chOff x="-36512" y="2852936"/>
            <a:chExt cx="9180513" cy="6948200"/>
          </a:xfrm>
        </p:grpSpPr>
        <p:grpSp>
          <p:nvGrpSpPr>
            <p:cNvPr id="3" name="그룹 16"/>
            <p:cNvGrpSpPr/>
            <p:nvPr/>
          </p:nvGrpSpPr>
          <p:grpSpPr>
            <a:xfrm>
              <a:off x="-32" y="2852936"/>
              <a:ext cx="9144033" cy="1696254"/>
              <a:chOff x="-32" y="2852936"/>
              <a:chExt cx="9144033" cy="1696254"/>
            </a:xfrm>
          </p:grpSpPr>
          <p:grpSp>
            <p:nvGrpSpPr>
              <p:cNvPr id="4" name="그룹 15"/>
              <p:cNvGrpSpPr/>
              <p:nvPr/>
            </p:nvGrpSpPr>
            <p:grpSpPr>
              <a:xfrm>
                <a:off x="-32" y="2852936"/>
                <a:ext cx="9144033" cy="1027276"/>
                <a:chOff x="-32" y="2852936"/>
                <a:chExt cx="9144033" cy="1027276"/>
              </a:xfrm>
            </p:grpSpPr>
            <p:grpSp>
              <p:nvGrpSpPr>
                <p:cNvPr id="8" name="그룹 9"/>
                <p:cNvGrpSpPr/>
                <p:nvPr/>
              </p:nvGrpSpPr>
              <p:grpSpPr>
                <a:xfrm>
                  <a:off x="0" y="2852936"/>
                  <a:ext cx="9144001" cy="523220"/>
                  <a:chOff x="0" y="2852936"/>
                  <a:chExt cx="9144001" cy="523220"/>
                </a:xfrm>
              </p:grpSpPr>
              <p:sp>
                <p:nvSpPr>
                  <p:cNvPr id="7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0" y="3356992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  <p:sp>
                <p:nvSpPr>
                  <p:cNvPr id="9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179512" y="2852936"/>
                    <a:ext cx="2682145" cy="5232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ko-KR" sz="2800" b="1" dirty="0">
                        <a:solidFill>
                          <a:srgbClr val="92D050"/>
                        </a:solidFill>
                        <a:latin typeface="HY견고딕" pitchFamily="18" charset="-127"/>
                        <a:ea typeface="HY견고딕" pitchFamily="18" charset="-127"/>
                      </a:rPr>
                      <a:t> 3) </a:t>
                    </a:r>
                    <a:r>
                      <a:rPr lang="ko-KR" altLang="en-US" sz="2800" b="1" dirty="0">
                        <a:solidFill>
                          <a:srgbClr val="92D050"/>
                        </a:solidFill>
                        <a:latin typeface="HY견고딕" pitchFamily="18" charset="-127"/>
                        <a:ea typeface="HY견고딕" pitchFamily="18" charset="-127"/>
                      </a:rPr>
                      <a:t>사회적 발달</a:t>
                    </a:r>
                    <a:endPara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endParaRPr>
                  </a:p>
                </p:txBody>
              </p:sp>
            </p:grpSp>
            <p:sp>
              <p:nvSpPr>
                <p:cNvPr id="10" name="Rectangle 67"/>
                <p:cNvSpPr>
                  <a:spLocks noChangeArrowheads="1"/>
                </p:cNvSpPr>
                <p:nvPr/>
              </p:nvSpPr>
              <p:spPr bwMode="auto">
                <a:xfrm>
                  <a:off x="-32" y="3356992"/>
                  <a:ext cx="4136069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00B0F0"/>
                      </a:solidFill>
                      <a:latin typeface="HY견고딕" pitchFamily="18" charset="-127"/>
                      <a:ea typeface="HY견고딕" pitchFamily="18" charset="-127"/>
                    </a:rPr>
                    <a:t>  (1) </a:t>
                  </a:r>
                  <a:r>
                    <a:rPr lang="ko-KR" altLang="en-US" sz="2800" b="1" dirty="0">
                      <a:solidFill>
                        <a:srgbClr val="00B0F0"/>
                      </a:solidFill>
                      <a:latin typeface="HY견고딕" pitchFamily="18" charset="-127"/>
                      <a:ea typeface="HY견고딕" pitchFamily="18" charset="-127"/>
                    </a:rPr>
                    <a:t>결혼과 부부관계</a:t>
                  </a:r>
                  <a:endPara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13" name="Line 68"/>
                <p:cNvSpPr>
                  <a:spLocks noChangeShapeType="1"/>
                </p:cNvSpPr>
                <p:nvPr/>
              </p:nvSpPr>
              <p:spPr bwMode="auto">
                <a:xfrm>
                  <a:off x="-32" y="3861048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4" name="Rectangle 69"/>
              <p:cNvSpPr>
                <a:spLocks noChangeArrowheads="1"/>
              </p:cNvSpPr>
              <p:nvPr/>
            </p:nvSpPr>
            <p:spPr bwMode="auto">
              <a:xfrm>
                <a:off x="-32" y="4149080"/>
                <a:ext cx="914400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8" name="Rectangle 69"/>
            <p:cNvSpPr>
              <a:spLocks noChangeArrowheads="1"/>
            </p:cNvSpPr>
            <p:nvPr/>
          </p:nvSpPr>
          <p:spPr bwMode="auto">
            <a:xfrm>
              <a:off x="-36512" y="3861048"/>
              <a:ext cx="9144000" cy="594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결혼은 친밀감과 성숙한 사회관계 확립에 매우 중요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평균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초혼연령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남성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33.4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30.6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세로 만혼현상 뚜렷하며 지속됨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교제관계가 결혼관계로 변할 수 있는 것은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확립 상태와 사회적 시계에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의해서 결정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Udry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배우자 선택 여과이론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250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결혼 상대자의 선택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상호작용이 가능한 사람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상대방의 매력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개인적 특성과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사회배경 등의 세 기준에 입각하여 선택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결혼 초기에는 일상생활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금전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성생활 및 여가활용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본가 또는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원가족과의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/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 등에 상호적응이 요구되므로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상호간에 심리적 헌신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결혼관계가 허용하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한계와 개인적 자유를 허용하는 사랑이 있어야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맞벌이 부부의 경우 역할분담의 불확실성으로 타협 영역이 더 넓음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결혼초기 상호적응 과업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미이행시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부부갈등과 이혼의 위험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결혼만족도 결정요인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사회경제적 지위와 결혼생활 기간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남편의 심리사회적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성숙도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그리고 부부간의 의사소통 유형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가족생활주기에 따른 결혼만족도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U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자형의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252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9-5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결혼생활에 대한 기대가 충족되지 못할 경우 이혼고려하며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조이혼율은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줄고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이혼연령은 높아져 중년기 초반에 이혼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재혼건수가 전체 혼인의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19%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차지하여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재혼을 대안적 결혼양식으로 수용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이혼과 재혼에 대한 고정관념 감소하나 역할상실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경제적 곤란 등으로 이중고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"/>
          <p:cNvGrpSpPr/>
          <p:nvPr/>
        </p:nvGrpSpPr>
        <p:grpSpPr>
          <a:xfrm>
            <a:off x="0" y="44624"/>
            <a:ext cx="9144001" cy="6800696"/>
            <a:chOff x="0" y="421670"/>
            <a:chExt cx="9144001" cy="680069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5726"/>
              <a:ext cx="9144000" cy="2246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만혼 현상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여성의 경제활동 유지와 부부생활의 행복 향유 등으로 자녀출산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연기 경향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자녀출산은 결혼생활을 원활하게도 긴장을 야기할 수도 있음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부모의 자녀양육기술 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자녀양육방식 의견 차이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수면부족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가사와 양육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 분담문제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 가족관계의 재조정 미흡 등으로 부부갈등 야기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부모로서의 역할전환에 대한 준비와 육아지식 습득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부부역할 및 가족생활의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재조정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253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9-6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42167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자녀양육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92572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" name="Rectangle 69"/>
            <p:cNvSpPr>
              <a:spLocks noChangeArrowheads="1"/>
            </p:cNvSpPr>
            <p:nvPr/>
          </p:nvSpPr>
          <p:spPr bwMode="auto">
            <a:xfrm>
              <a:off x="0" y="3806046"/>
              <a:ext cx="9144000" cy="3416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사전직업훈련을 받았으나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실질적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직무기술부족으로초기에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재훈련 필요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직업역할의 성공이행 조건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직무 관련 지식과 기술 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지위와 권위관계 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2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직업적 요구사항과 위험요인 인식과 대처능력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함양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직장동료와 우애관계 형성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직업만족도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연령 낮을수록 불만족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높을수록 만족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9-7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직업생활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부부관계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자녀 출산과 양육 등의 생활영역을 고려한 가족생활시간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결정 필요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직업생활과 가족생활시간의 조정이 중요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다양한 역할기대를 재조정해야 하므로 여러 생활 영역에서 갈등이 야기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특히 맞벌이 부부 중 여성이 아내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어머니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직업인 등의 역할을 지나치게 완벽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하게 수행하려 할 경우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슈퍼우먼 증후군 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9-8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3229982"/>
              <a:ext cx="255577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(3)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직업생활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0" y="373403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그룹 20"/>
          <p:cNvGrpSpPr/>
          <p:nvPr/>
        </p:nvGrpSpPr>
        <p:grpSpPr>
          <a:xfrm>
            <a:off x="-71470" y="110257"/>
            <a:ext cx="9215471" cy="6631111"/>
            <a:chOff x="-71470" y="110257"/>
            <a:chExt cx="9215471" cy="6631111"/>
          </a:xfrm>
        </p:grpSpPr>
        <p:grpSp>
          <p:nvGrpSpPr>
            <p:cNvPr id="2" name="그룹 19"/>
            <p:cNvGrpSpPr/>
            <p:nvPr/>
          </p:nvGrpSpPr>
          <p:grpSpPr>
            <a:xfrm>
              <a:off x="-71470" y="110257"/>
              <a:ext cx="9215471" cy="6193839"/>
              <a:chOff x="-71470" y="71414"/>
              <a:chExt cx="9215471" cy="6391799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0" y="71414"/>
                <a:ext cx="9144001" cy="1984007"/>
                <a:chOff x="0" y="71414"/>
                <a:chExt cx="9144001" cy="1984007"/>
              </a:xfrm>
            </p:grpSpPr>
            <p:grpSp>
              <p:nvGrpSpPr>
                <p:cNvPr id="4" name="그룹 7"/>
                <p:cNvGrpSpPr/>
                <p:nvPr/>
              </p:nvGrpSpPr>
              <p:grpSpPr>
                <a:xfrm>
                  <a:off x="0" y="571480"/>
                  <a:ext cx="9144001" cy="1483941"/>
                  <a:chOff x="0" y="571480"/>
                  <a:chExt cx="9144001" cy="1483941"/>
                </a:xfrm>
              </p:grpSpPr>
              <p:sp>
                <p:nvSpPr>
                  <p:cNvPr id="6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192637"/>
                    <a:ext cx="9144000" cy="8627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pPr algn="dist">
                      <a:lnSpc>
                        <a:spcPct val="130000"/>
                      </a:lnSpc>
                      <a:buFont typeface="Arial" pitchFamily="34" charset="0"/>
                      <a:buChar char="•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운동 및 건강증진 프로그램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건강한 가정식단 꾸미기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금주 및 금연 교실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</a:p>
                  <a:p>
                    <a:pPr>
                      <a:lnSpc>
                        <a:spcPct val="13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스트레스 관리 프로그램</a:t>
                    </a:r>
                    <a:r>
                      <a:rPr lang="ko-KR" altLang="en-US" sz="2000" dirty="0"/>
                      <a:t>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등</a:t>
                    </a:r>
                  </a:p>
                </p:txBody>
              </p:sp>
              <p:sp>
                <p:nvSpPr>
                  <p:cNvPr id="7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0" y="571480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9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71414"/>
                  <a:ext cx="5841664" cy="5399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 4)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사회복지실천에서의 관심 영역</a:t>
                  </a:r>
                  <a:endPara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</p:grpSp>
          <p:sp>
            <p:nvSpPr>
              <p:cNvPr id="11" name="Rectangle 67"/>
              <p:cNvSpPr>
                <a:spLocks noChangeArrowheads="1"/>
              </p:cNvSpPr>
              <p:nvPr/>
            </p:nvSpPr>
            <p:spPr bwMode="auto">
              <a:xfrm>
                <a:off x="0" y="672469"/>
                <a:ext cx="5429256" cy="5399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(1) </a:t>
                </a:r>
                <a:r>
                  <a:rPr lang="ko-KR" altLang="en-US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신체적 발달의 관심 영역</a:t>
                </a:r>
                <a:endPara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2" name="Line 68"/>
              <p:cNvSpPr>
                <a:spLocks noChangeShapeType="1"/>
              </p:cNvSpPr>
              <p:nvPr/>
            </p:nvSpPr>
            <p:spPr bwMode="auto">
              <a:xfrm>
                <a:off x="0" y="11926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2" y="2604513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" name="Rectangle 67"/>
              <p:cNvSpPr>
                <a:spLocks noChangeArrowheads="1"/>
              </p:cNvSpPr>
              <p:nvPr/>
            </p:nvSpPr>
            <p:spPr bwMode="auto">
              <a:xfrm>
                <a:off x="-32" y="2084347"/>
                <a:ext cx="5286412" cy="5399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(2) </a:t>
                </a:r>
                <a:r>
                  <a:rPr lang="ko-KR" altLang="en-US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심리적 발달의 관심 영역</a:t>
                </a:r>
                <a:endPara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5" name="Rectangle 69"/>
              <p:cNvSpPr>
                <a:spLocks noChangeArrowheads="1"/>
              </p:cNvSpPr>
              <p:nvPr/>
            </p:nvSpPr>
            <p:spPr bwMode="auto">
              <a:xfrm>
                <a:off x="-71470" y="2604513"/>
                <a:ext cx="9215470" cy="12756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dirty="0">
                    <a:solidFill>
                      <a:srgbClr val="00CCFF"/>
                    </a:solidFill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결혼생활 적응과 가족생활계획 수립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친밀관계 수립을 위한 부부교실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이혼예방을 위한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부부상담 프로그램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주부클럽 등을 통한 상호교류 촉진</a:t>
                </a:r>
              </a:p>
            </p:txBody>
          </p:sp>
          <p:sp>
            <p:nvSpPr>
              <p:cNvPr id="17" name="Rectangle 67"/>
              <p:cNvSpPr>
                <a:spLocks noChangeArrowheads="1"/>
              </p:cNvSpPr>
              <p:nvPr/>
            </p:nvSpPr>
            <p:spPr bwMode="auto">
              <a:xfrm>
                <a:off x="-32" y="3867780"/>
                <a:ext cx="5214974" cy="5399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(3) </a:t>
                </a:r>
                <a:r>
                  <a:rPr lang="ko-KR" altLang="en-US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사회적 발달의 관심 영역</a:t>
                </a:r>
                <a:endPara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8" name="Line 68"/>
              <p:cNvSpPr>
                <a:spLocks noChangeShapeType="1"/>
              </p:cNvSpPr>
              <p:nvPr/>
            </p:nvSpPr>
            <p:spPr bwMode="auto">
              <a:xfrm>
                <a:off x="-1" y="438794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9" name="Rectangle 69"/>
              <p:cNvSpPr>
                <a:spLocks noChangeArrowheads="1"/>
              </p:cNvSpPr>
              <p:nvPr/>
            </p:nvSpPr>
            <p:spPr bwMode="auto">
              <a:xfrm>
                <a:off x="-71470" y="4462249"/>
                <a:ext cx="9215470" cy="20009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임산부 교실이나 부모역할훈련 프로그램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산후조리와 자녀양육 지원을 위한 사회서비스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한부모가족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맞벌이 부부가족 등을 위한 자녀양육지원 및 방과후 보호 프로그램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직장인을 위한 여가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교육 및 상담 프로그램</a:t>
                </a:r>
              </a:p>
            </p:txBody>
          </p:sp>
        </p:grp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-1" y="62373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Rectangle 67"/>
            <p:cNvSpPr>
              <a:spLocks noChangeArrowheads="1"/>
            </p:cNvSpPr>
            <p:nvPr/>
          </p:nvSpPr>
          <p:spPr bwMode="auto">
            <a:xfrm>
              <a:off x="3347864" y="6218148"/>
              <a:ext cx="57961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다음 주 강의 주제</a:t>
              </a:r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10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장 </a:t>
              </a:r>
              <a:r>
                <a:rPr lang="ko-KR" altLang="en-US" sz="2800" b="1" dirty="0" err="1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중장년기</a:t>
              </a:r>
              <a:endPara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43116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/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성인기의 신체적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성인기의 심리적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성인기의 사회적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사회복지실천의 성인기 발달에 관한 관심</a:t>
            </a:r>
            <a:r>
              <a:rPr lang="en-US" altLang="ko-KR" sz="2800" dirty="0">
                <a:solidFill>
                  <a:srgbClr val="00CCFF"/>
                </a:solidFill>
              </a:rPr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영역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9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성인기</a:t>
            </a:r>
            <a:endParaRPr lang="ko-KR" altLang="en-US" sz="3800" dirty="0"/>
          </a:p>
        </p:txBody>
      </p:sp>
      <p:grpSp>
        <p:nvGrpSpPr>
          <p:cNvPr id="16" name="그룹 15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4" name="그림 13" descr="2012-10-14 17.52.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" y="2500306"/>
            <a:ext cx="1428760" cy="78581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9"/>
          <p:cNvSpPr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인간 발달의 전통적 접근방법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출생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청소년기는 극심한 변화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성인기는 안정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노년기는 감소한다고 보고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성인이 이후의 발달에 관심을 기울이지 않음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1950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년대부터 성인기의 발달에 관한 연구가 이루어짐</a:t>
            </a:r>
          </a:p>
          <a:p>
            <a:pPr algn="dist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성인기 이후의 발달단계 구분은 다양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altLang="ko-KR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Havighurst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Newman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과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Newman, </a:t>
            </a:r>
          </a:p>
          <a:p>
            <a:pPr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altLang="ko-KR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Papalia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Old(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235-236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참조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성인기의 발달단계 구분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청소년기 발달의 끝 지점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그 이후의 발달특성을 고려</a:t>
            </a:r>
          </a:p>
          <a:p>
            <a:pPr algn="dist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청소년기는 고교졸업 후 진학이나 취업하는 시점 및 민법 기준을 고려할 때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</a:p>
          <a:p>
            <a:pPr algn="dist"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세에 성인기 시작되며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그 이후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취업과 결혼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자녀출산과 양육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직장생활과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퇴직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노화와 사망 등 다양한 변화가 나타난다는 점을 고려할 때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몇 개의 세부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발달단계로 구분 하는 것이 타당</a:t>
            </a:r>
          </a:p>
          <a:p>
            <a:pPr algn="dist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이 책에서는 성인기를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청년기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(19-30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와 성년기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(30-40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로 세분</a:t>
            </a:r>
          </a:p>
          <a:p>
            <a:pPr algn="dist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청년기 구분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고교 졸업부터 취업과 결혼으로 부모에게서 독립하는 기간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평균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초혼연령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고려</a:t>
            </a:r>
          </a:p>
          <a:p>
            <a:pPr algn="dist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청년기 발달특성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직업준비 등 역할탐색과 선택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부모로부터 독립과 자율생활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모색</a:t>
            </a:r>
          </a:p>
          <a:p>
            <a:pPr algn="dist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성년기 구분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청년기 끝나는 시간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-40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이전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우리 사회에서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대부터 중년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으로 보는 사회적 통념 고려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성년기 발달특성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배우자 역할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직업적 역할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자녀양육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부모 역할 수행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-72008" y="169476"/>
            <a:ext cx="9252520" cy="6594544"/>
            <a:chOff x="-72008" y="169476"/>
            <a:chExt cx="9252520" cy="6594544"/>
          </a:xfrm>
        </p:grpSpPr>
        <p:grpSp>
          <p:nvGrpSpPr>
            <p:cNvPr id="18" name="그룹 17"/>
            <p:cNvGrpSpPr/>
            <p:nvPr/>
          </p:nvGrpSpPr>
          <p:grpSpPr>
            <a:xfrm>
              <a:off x="-36512" y="817548"/>
              <a:ext cx="9217024" cy="5946472"/>
              <a:chOff x="-36512" y="817548"/>
              <a:chExt cx="9217024" cy="5946472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0" y="817548"/>
                <a:ext cx="9144001" cy="1746762"/>
                <a:chOff x="-32" y="2596765"/>
                <a:chExt cx="9144001" cy="1746762"/>
              </a:xfrm>
            </p:grpSpPr>
            <p:sp>
              <p:nvSpPr>
                <p:cNvPr id="7" name="Rectangle 67"/>
                <p:cNvSpPr>
                  <a:spLocks noChangeArrowheads="1"/>
                </p:cNvSpPr>
                <p:nvPr/>
              </p:nvSpPr>
              <p:spPr bwMode="auto">
                <a:xfrm>
                  <a:off x="-32" y="2596765"/>
                  <a:ext cx="2799164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  1)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신체적 발달</a:t>
                  </a:r>
                  <a:endPara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8" name="Line 68"/>
                <p:cNvSpPr>
                  <a:spLocks noChangeShapeType="1"/>
                </p:cNvSpPr>
                <p:nvPr/>
              </p:nvSpPr>
              <p:spPr bwMode="auto">
                <a:xfrm>
                  <a:off x="-32" y="3119985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dist"/>
                  <a:endParaRPr lang="ko-KR" altLang="en-US" dirty="0"/>
                </a:p>
              </p:txBody>
            </p:sp>
            <p:sp>
              <p:nvSpPr>
                <p:cNvPr id="12" name="Rectangle 69"/>
                <p:cNvSpPr>
                  <a:spLocks noChangeArrowheads="1"/>
                </p:cNvSpPr>
                <p:nvPr/>
              </p:nvSpPr>
              <p:spPr bwMode="auto">
                <a:xfrm>
                  <a:off x="-32" y="3191993"/>
                  <a:ext cx="9144000" cy="11515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신체적 성장과 성숙은 청년기에 거의 완성되므로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최상의 신체 상태 유지</a:t>
                  </a:r>
                </a:p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골격은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17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21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세에 완성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신체적 수행능력은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19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26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세에 정점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생식기능과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운동능력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면역기능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근육과 내부기관의 기능도 최고조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10" name="Rectangle 67"/>
              <p:cNvSpPr>
                <a:spLocks noChangeArrowheads="1"/>
              </p:cNvSpPr>
              <p:nvPr/>
            </p:nvSpPr>
            <p:spPr bwMode="auto">
              <a:xfrm>
                <a:off x="0" y="2636912"/>
                <a:ext cx="279916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심리적 발달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1" name="Line 68"/>
              <p:cNvSpPr>
                <a:spLocks noChangeShapeType="1"/>
              </p:cNvSpPr>
              <p:nvPr/>
            </p:nvSpPr>
            <p:spPr bwMode="auto">
              <a:xfrm>
                <a:off x="0" y="321297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dist"/>
                <a:endParaRPr lang="ko-KR" altLang="en-US" dirty="0"/>
              </a:p>
            </p:txBody>
          </p:sp>
          <p:sp>
            <p:nvSpPr>
              <p:cNvPr id="15" name="Rectangle 69"/>
              <p:cNvSpPr>
                <a:spLocks noChangeArrowheads="1"/>
              </p:cNvSpPr>
              <p:nvPr/>
            </p:nvSpPr>
            <p:spPr bwMode="auto">
              <a:xfrm>
                <a:off x="0" y="3717032"/>
                <a:ext cx="9144000" cy="30469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감각기관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시력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(20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 최고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청력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미각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후각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통각 등이 최고 수준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청년기의 인지발달에 대한 이견이 존재하며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Piaget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와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Inhelder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이론 비판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암기나 지적 과제 수행속도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대 후반 최고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판단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추론 등 전 생애 발달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청년기 이후의 인지발달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237-239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및 표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9-1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Arlin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창의적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확산적 사고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새로운 문제 해결방안의 발견 등 문제발견적 사고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Riegel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형식적 조작사고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" pitchFamily="2" charset="2"/>
                  </a:rPr>
                  <a:t>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변증법적 사고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정반합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Perry: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이원론적 사고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" pitchFamily="2" charset="2"/>
                  </a:rPr>
                  <a:t>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다원론적 사고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상대적 사고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Schaie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습득한 지식을 실생활에 적용하는 단계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중년기 이후에도 인지발달</a:t>
                </a:r>
              </a:p>
            </p:txBody>
          </p:sp>
          <p:sp>
            <p:nvSpPr>
              <p:cNvPr id="16" name="Rectangle 67"/>
              <p:cNvSpPr>
                <a:spLocks noChangeArrowheads="1"/>
              </p:cNvSpPr>
              <p:nvPr/>
            </p:nvSpPr>
            <p:spPr bwMode="auto">
              <a:xfrm>
                <a:off x="-36512" y="3212976"/>
                <a:ext cx="564248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(1) </a:t>
                </a:r>
                <a:r>
                  <a:rPr lang="ko-KR" altLang="en-US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감각 및 인지발달</a:t>
                </a:r>
                <a:endPara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7" name="Line 68"/>
              <p:cNvSpPr>
                <a:spLocks noChangeShapeType="1"/>
              </p:cNvSpPr>
              <p:nvPr/>
            </p:nvSpPr>
            <p:spPr bwMode="auto">
              <a:xfrm>
                <a:off x="36511" y="378904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dist"/>
                <a:endParaRPr lang="ko-KR" altLang="en-US" dirty="0"/>
              </a:p>
            </p:txBody>
          </p:sp>
        </p:grp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0" y="169476"/>
              <a:ext cx="300595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1.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청년기의 발달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9" name="Line 68"/>
            <p:cNvSpPr>
              <a:spLocks noChangeShapeType="1"/>
            </p:cNvSpPr>
            <p:nvPr/>
          </p:nvSpPr>
          <p:spPr bwMode="auto">
            <a:xfrm>
              <a:off x="-72008" y="692696"/>
              <a:ext cx="9252520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"/>
          <p:cNvGrpSpPr/>
          <p:nvPr/>
        </p:nvGrpSpPr>
        <p:grpSpPr>
          <a:xfrm>
            <a:off x="-1" y="116632"/>
            <a:ext cx="9144002" cy="6782112"/>
            <a:chOff x="-1" y="493678"/>
            <a:chExt cx="9144002" cy="678211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95858"/>
              <a:ext cx="9144000" cy="3098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대학진학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군입대 또는 취업 등으로 부모와 지리적으로 분리 생활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진정한 독립의 조건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부모와의 분리에 대한 불안 극복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경제적 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자율적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의사결정능력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부모로부터의 독립에 대한 갈망과 분리에 대한 불안감이란 양가감정 경험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양가감정 극복 위해 동년배에 의존하나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진정한 자율성 확보 위해 동년배에게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서도  분리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부모는 양가감정을 최소화하고 금지나 제한을 줄이고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 의사결정에 자녀의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참여를 격려하고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자녀를 독립된 개인으로 인정해야 함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지속적으로 보호하고 행동을 제한할 경우 의존적 자녀 또는 갈등적 관계 형성 </a:t>
              </a:r>
              <a:endParaRPr lang="ko-KR" altLang="en-US" sz="2000" dirty="0"/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493678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자율성 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99773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" name="Rectangle 69"/>
            <p:cNvSpPr>
              <a:spLocks noChangeArrowheads="1"/>
            </p:cNvSpPr>
            <p:nvPr/>
          </p:nvSpPr>
          <p:spPr bwMode="auto">
            <a:xfrm>
              <a:off x="0" y="4598134"/>
              <a:ext cx="9144000" cy="26776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청소년기 이성에 대한 관심이 청년기에 인생동반자 구하는 사랑으로 변화 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사랑의 구성요소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친밀감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열정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전념 또는 헌신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(commitment)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Sternberg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사랑의 유형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240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정옥분의 사랑 유형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이타적 사랑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낭만적 사랑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동반자적 사랑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사랑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청년기 초반에 낭만적 사랑을 꿈꾸지만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영속적 유지는 어려움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진정한 사랑을 위해서는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형성이 필수인데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미형성시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애정을 불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안의 도피처로 활용하거나 신경증적 사랑</a:t>
              </a:r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4094078"/>
              <a:ext cx="541973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(3)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애정 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-1" y="459813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/>
          <p:cNvGrpSpPr/>
          <p:nvPr/>
        </p:nvGrpSpPr>
        <p:grpSpPr>
          <a:xfrm>
            <a:off x="0" y="130407"/>
            <a:ext cx="9180512" cy="6868235"/>
            <a:chOff x="0" y="130407"/>
            <a:chExt cx="9180512" cy="6868235"/>
          </a:xfrm>
        </p:grpSpPr>
        <p:grpSp>
          <p:nvGrpSpPr>
            <p:cNvPr id="17" name="그룹 16"/>
            <p:cNvGrpSpPr/>
            <p:nvPr/>
          </p:nvGrpSpPr>
          <p:grpSpPr>
            <a:xfrm>
              <a:off x="0" y="130407"/>
              <a:ext cx="9144032" cy="6868235"/>
              <a:chOff x="-32" y="3643314"/>
              <a:chExt cx="9144032" cy="6707790"/>
            </a:xfrm>
          </p:grpSpPr>
          <p:grpSp>
            <p:nvGrpSpPr>
              <p:cNvPr id="11" name="그룹 10"/>
              <p:cNvGrpSpPr/>
              <p:nvPr/>
            </p:nvGrpSpPr>
            <p:grpSpPr>
              <a:xfrm>
                <a:off x="-32" y="4122142"/>
                <a:ext cx="9144032" cy="6228962"/>
                <a:chOff x="-71438" y="1560540"/>
                <a:chExt cx="9144032" cy="6228962"/>
              </a:xfrm>
            </p:grpSpPr>
            <p:sp>
              <p:nvSpPr>
                <p:cNvPr id="12" name="Line 68"/>
                <p:cNvSpPr>
                  <a:spLocks noChangeShapeType="1"/>
                </p:cNvSpPr>
                <p:nvPr/>
              </p:nvSpPr>
              <p:spPr bwMode="auto">
                <a:xfrm>
                  <a:off x="-71407" y="156054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13" name="Rectangle 69"/>
                <p:cNvSpPr>
                  <a:spLocks noChangeArrowheads="1"/>
                </p:cNvSpPr>
                <p:nvPr/>
              </p:nvSpPr>
              <p:spPr bwMode="auto">
                <a:xfrm>
                  <a:off x="-71406" y="2078353"/>
                  <a:ext cx="9144000" cy="57111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7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</a:rPr>
                    <a:t>성역할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</a:rPr>
                    <a:t>정체감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성에 따른 사회의 역할기대를 내면화하는 과정</a:t>
                  </a:r>
                </a:p>
                <a:p>
                  <a:pPr>
                    <a:lnSpc>
                      <a:spcPct val="17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</a:rPr>
                    <a:t>성역할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</a:rPr>
                    <a:t>정체감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발달의 성차</a:t>
                  </a:r>
                </a:p>
                <a:p>
                  <a:pPr algn="dist">
                    <a:lnSpc>
                      <a:spcPct val="17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남성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아동기에는 전통사회의 남성다움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신체적 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공격성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정서표현의 억제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)</a:t>
                  </a:r>
                </a:p>
                <a:p>
                  <a:pPr algn="dist">
                    <a:lnSpc>
                      <a:spcPct val="17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과 동일시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청년기부터 현대사회의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남성다움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경제적 성취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정서통제와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</a:rPr>
                    <a:t>민감</a:t>
                  </a:r>
                  <a:endParaRPr lang="en-US" altLang="ko-KR" sz="2000" b="1" dirty="0">
                    <a:solidFill>
                      <a:srgbClr val="00CCFF"/>
                    </a:solidFill>
                  </a:endParaRPr>
                </a:p>
                <a:p>
                  <a:pPr algn="dist">
                    <a:lnSpc>
                      <a:spcPct val="17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성 겸비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자기주장 능력 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)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과 동일시해야 하므로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</a:rPr>
                    <a:t>성역할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</a:rPr>
                    <a:t>정체감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형성에서 </a:t>
                  </a:r>
                  <a:endParaRPr lang="en-US" altLang="ko-KR" sz="2000" b="1" dirty="0">
                    <a:solidFill>
                      <a:srgbClr val="00CCFF"/>
                    </a:solidFill>
                  </a:endParaRPr>
                </a:p>
                <a:p>
                  <a:pPr>
                    <a:lnSpc>
                      <a:spcPct val="17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갈등과 긴장 경험</a:t>
                  </a:r>
                </a:p>
                <a:p>
                  <a:pPr algn="dist">
                    <a:lnSpc>
                      <a:spcPct val="17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여성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아동기에는 성과 관련된 제약을 적게 받지만 청소년기에는 엄격한 </a:t>
                  </a:r>
                  <a:endParaRPr lang="en-US" altLang="ko-KR" sz="2000" b="1" dirty="0">
                    <a:solidFill>
                      <a:srgbClr val="00CCFF"/>
                    </a:solidFill>
                  </a:endParaRPr>
                </a:p>
                <a:p>
                  <a:pPr algn="dist">
                    <a:lnSpc>
                      <a:spcPct val="17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  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</a:rPr>
                    <a:t>성역할을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강요당하며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청년기에는 전통적 여성상인 현모양처와 현대적 </a:t>
                  </a:r>
                  <a:endParaRPr lang="en-US" altLang="ko-KR" sz="2000" b="1" dirty="0">
                    <a:solidFill>
                      <a:srgbClr val="00CCFF"/>
                    </a:solidFill>
                  </a:endParaRPr>
                </a:p>
                <a:p>
                  <a:pPr>
                    <a:lnSpc>
                      <a:spcPct val="17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여성상인 유능한 여성이라는 두 가지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</a:rPr>
                    <a:t>성역할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사이에서 긴장 경험</a:t>
                  </a:r>
                </a:p>
                <a:p>
                  <a:pPr>
                    <a:lnSpc>
                      <a:spcPct val="17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현대사회에서는 남녀 불문하고 양성적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</a:rPr>
                    <a:t>성역할의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학습이 바람직하다는 주장이 </a:t>
                  </a:r>
                  <a:endParaRPr lang="en-US" altLang="ko-KR" sz="2000" b="1" dirty="0">
                    <a:solidFill>
                      <a:srgbClr val="00CCFF"/>
                    </a:solidFill>
                  </a:endParaRPr>
                </a:p>
                <a:p>
                  <a:pPr>
                    <a:lnSpc>
                      <a:spcPct val="17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우세해지고 있음</a:t>
                  </a:r>
                </a:p>
              </p:txBody>
            </p:sp>
            <p:sp>
              <p:nvSpPr>
                <p:cNvPr id="14" name="Rectangle 67"/>
                <p:cNvSpPr>
                  <a:spLocks noChangeArrowheads="1"/>
                </p:cNvSpPr>
                <p:nvPr/>
              </p:nvSpPr>
              <p:spPr bwMode="auto">
                <a:xfrm>
                  <a:off x="-71438" y="1630866"/>
                  <a:ext cx="4929222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00B0F0"/>
                      </a:solidFill>
                      <a:latin typeface="HY견고딕" pitchFamily="18" charset="-127"/>
                      <a:ea typeface="HY견고딕" pitchFamily="18" charset="-127"/>
                    </a:rPr>
                    <a:t>  (1) </a:t>
                  </a:r>
                  <a:r>
                    <a:rPr lang="ko-KR" altLang="en-US" sz="2800" b="1" dirty="0" err="1">
                      <a:solidFill>
                        <a:srgbClr val="00B0F0"/>
                      </a:solidFill>
                      <a:latin typeface="HY견고딕" pitchFamily="18" charset="-127"/>
                      <a:ea typeface="HY견고딕" pitchFamily="18" charset="-127"/>
                    </a:rPr>
                    <a:t>성역할</a:t>
                  </a:r>
                  <a:r>
                    <a:rPr lang="ko-KR" altLang="en-US" sz="2800" b="1" dirty="0">
                      <a:solidFill>
                        <a:srgbClr val="00B0F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ko-KR" altLang="en-US" sz="2800" b="1" dirty="0" err="1">
                      <a:solidFill>
                        <a:srgbClr val="00B0F0"/>
                      </a:solidFill>
                      <a:latin typeface="HY견고딕" pitchFamily="18" charset="-127"/>
                      <a:ea typeface="HY견고딕" pitchFamily="18" charset="-127"/>
                    </a:rPr>
                    <a:t>정체감</a:t>
                  </a:r>
                  <a:r>
                    <a:rPr lang="ko-KR" altLang="en-US" sz="2800" b="1" dirty="0">
                      <a:solidFill>
                        <a:srgbClr val="00B0F0"/>
                      </a:solidFill>
                      <a:latin typeface="HY견고딕" pitchFamily="18" charset="-127"/>
                      <a:ea typeface="HY견고딕" pitchFamily="18" charset="-127"/>
                    </a:rPr>
                    <a:t> 확립</a:t>
                  </a:r>
                  <a:endPara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</p:grpSp>
          <p:sp>
            <p:nvSpPr>
              <p:cNvPr id="16" name="Rectangle 67"/>
              <p:cNvSpPr>
                <a:spLocks noChangeArrowheads="1"/>
              </p:cNvSpPr>
              <p:nvPr/>
            </p:nvSpPr>
            <p:spPr bwMode="auto">
              <a:xfrm>
                <a:off x="0" y="3643314"/>
                <a:ext cx="268214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3)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사회적 발달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8" name="Line 68"/>
            <p:cNvSpPr>
              <a:spLocks noChangeShapeType="1"/>
            </p:cNvSpPr>
            <p:nvPr/>
          </p:nvSpPr>
          <p:spPr bwMode="auto">
            <a:xfrm>
              <a:off x="36511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/>
          <p:cNvGrpSpPr/>
          <p:nvPr/>
        </p:nvGrpSpPr>
        <p:grpSpPr>
          <a:xfrm>
            <a:off x="-108520" y="0"/>
            <a:ext cx="9260936" cy="6511053"/>
            <a:chOff x="35496" y="4129916"/>
            <a:chExt cx="9260936" cy="6511053"/>
          </a:xfrm>
        </p:grpSpPr>
        <p:sp>
          <p:nvSpPr>
            <p:cNvPr id="19" name="Rectangle 67"/>
            <p:cNvSpPr>
              <a:spLocks noChangeArrowheads="1"/>
            </p:cNvSpPr>
            <p:nvPr/>
          </p:nvSpPr>
          <p:spPr bwMode="auto">
            <a:xfrm>
              <a:off x="35496" y="4129916"/>
              <a:ext cx="492922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직업 선택과 준비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Line 68"/>
            <p:cNvSpPr>
              <a:spLocks noChangeShapeType="1"/>
            </p:cNvSpPr>
            <p:nvPr/>
          </p:nvSpPr>
          <p:spPr bwMode="auto">
            <a:xfrm>
              <a:off x="35496" y="46531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" name="Rectangle 69"/>
            <p:cNvSpPr>
              <a:spLocks noChangeArrowheads="1"/>
            </p:cNvSpPr>
            <p:nvPr/>
          </p:nvSpPr>
          <p:spPr bwMode="auto">
            <a:xfrm>
              <a:off x="152432" y="4618871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청년기의 가장 중요한 발달과업은 직업선택과 준비이며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청년기 직업선택이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성인기 이후의 삶의 방식 결정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242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9-2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 선택은 직업과 관련된 자아개념의 발달과 밀접한 관련성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Super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직업 관련 자아개념의 형성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243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9-3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Ginzberg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등은 직업선택이 아동기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성인기의 개인적 선호를 최적화하는 과정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환상적 시기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시험적 시기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청소년기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현실적 시기로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청년기와 성년기는 현실적 시기에 해당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직업 선택의 영향요인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사회경제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 및 심리사회 요인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244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9-3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청년기 직업선택 시 고려해야 할 주요 요인은 자신의 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흥미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자아기대이며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직업에 대한 정확한 정보가 있어야 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또한 자신의 성격특성에 적합한 직업선택이 바람직함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Holland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성격 유형별 선호직업군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245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9-4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-71470" y="110257"/>
            <a:ext cx="9215471" cy="6724897"/>
            <a:chOff x="-71470" y="71414"/>
            <a:chExt cx="9215471" cy="6939845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2199011"/>
              <a:chOff x="0" y="71414"/>
              <a:chExt cx="9144001" cy="2199011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1698945"/>
                <a:chOff x="0" y="571480"/>
                <a:chExt cx="9144001" cy="1698945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407639"/>
                  <a:ext cx="9144000" cy="8627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130000"/>
                    </a:lnSpc>
                    <a:buFont typeface="Arial" pitchFamily="34" charset="0"/>
                    <a:buChar char="•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특별히 관심을 기울일 부분은 없으나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교통사고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안전사고 등으로 인한 중도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장애인의 재활과 사회복귀 지원 프로그램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5841664" cy="539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4)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사회복지실천에서의 관심 영역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875622"/>
              <a:ext cx="5429256" cy="539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신체적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489875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976067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-32" y="2381590"/>
              <a:ext cx="5286412" cy="539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심리적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Rectangle 69"/>
            <p:cNvSpPr>
              <a:spLocks noChangeArrowheads="1"/>
            </p:cNvSpPr>
            <p:nvPr/>
          </p:nvSpPr>
          <p:spPr bwMode="auto">
            <a:xfrm>
              <a:off x="-71470" y="2976067"/>
              <a:ext cx="9215470" cy="1688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자율성 발달과 탐닉적 여가 억제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직업선택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군입대 등을 다루기 위해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대학교 학생상담센터나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하숙촌과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연계한 대학생활 정보제공 서비스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군사회복지실천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모델의 개발 시행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예비부부교실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결혼 예비학교 프로그램</a:t>
              </a:r>
            </a:p>
          </p:txBody>
        </p:sp>
        <p:sp>
          <p:nvSpPr>
            <p:cNvPr id="17" name="Rectangle 67"/>
            <p:cNvSpPr>
              <a:spLocks noChangeArrowheads="1"/>
            </p:cNvSpPr>
            <p:nvPr/>
          </p:nvSpPr>
          <p:spPr bwMode="auto">
            <a:xfrm>
              <a:off x="-32" y="4759498"/>
              <a:ext cx="5214974" cy="539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(3)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사회적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/>
            <p:cNvSpPr>
              <a:spLocks noChangeShapeType="1"/>
            </p:cNvSpPr>
            <p:nvPr/>
          </p:nvSpPr>
          <p:spPr bwMode="auto">
            <a:xfrm>
              <a:off x="-32" y="535397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" name="Rectangle 69"/>
            <p:cNvSpPr>
              <a:spLocks noChangeArrowheads="1"/>
            </p:cNvSpPr>
            <p:nvPr/>
          </p:nvSpPr>
          <p:spPr bwMode="auto">
            <a:xfrm>
              <a:off x="-71470" y="5486711"/>
              <a:ext cx="9215470" cy="15245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직업적성검사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직업상담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취업알선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직업훈련 등의 청년고용지원서비스 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직장내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대인관계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개인생활의 균형 등 직장적응 지원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진로선택  지원을 위한 상담프로그램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그룹 18"/>
          <p:cNvGrpSpPr/>
          <p:nvPr/>
        </p:nvGrpSpPr>
        <p:grpSpPr>
          <a:xfrm>
            <a:off x="-36512" y="71414"/>
            <a:ext cx="9180545" cy="6908630"/>
            <a:chOff x="-36512" y="71414"/>
            <a:chExt cx="9180545" cy="6908630"/>
          </a:xfrm>
        </p:grpSpPr>
        <p:grpSp>
          <p:nvGrpSpPr>
            <p:cNvPr id="2" name="그룹 12"/>
            <p:cNvGrpSpPr/>
            <p:nvPr/>
          </p:nvGrpSpPr>
          <p:grpSpPr>
            <a:xfrm>
              <a:off x="0" y="71414"/>
              <a:ext cx="9144033" cy="2839014"/>
              <a:chOff x="-32" y="191136"/>
              <a:chExt cx="9144033" cy="2839014"/>
            </a:xfrm>
          </p:grpSpPr>
          <p:grpSp>
            <p:nvGrpSpPr>
              <p:cNvPr id="3" name="그룹 4"/>
              <p:cNvGrpSpPr/>
              <p:nvPr/>
            </p:nvGrpSpPr>
            <p:grpSpPr>
              <a:xfrm>
                <a:off x="0" y="191136"/>
                <a:ext cx="9144001" cy="594658"/>
                <a:chOff x="0" y="191136"/>
                <a:chExt cx="9144001" cy="594658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91136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2.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성년기의 발달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0" y="785794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7" name="Rectangle 67"/>
              <p:cNvSpPr>
                <a:spLocks noChangeArrowheads="1"/>
              </p:cNvSpPr>
              <p:nvPr/>
            </p:nvSpPr>
            <p:spPr bwMode="auto">
              <a:xfrm>
                <a:off x="0" y="884426"/>
                <a:ext cx="279916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신체적 발달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8" name="Line 68"/>
              <p:cNvSpPr>
                <a:spLocks noChangeShapeType="1"/>
              </p:cNvSpPr>
              <p:nvPr/>
            </p:nvSpPr>
            <p:spPr bwMode="auto">
              <a:xfrm>
                <a:off x="-32" y="138848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dist"/>
                <a:endParaRPr lang="ko-KR" altLang="en-US" dirty="0"/>
              </a:p>
            </p:txBody>
          </p:sp>
          <p:sp>
            <p:nvSpPr>
              <p:cNvPr id="12" name="Rectangle 69"/>
              <p:cNvSpPr>
                <a:spLocks noChangeArrowheads="1"/>
              </p:cNvSpPr>
              <p:nvPr/>
            </p:nvSpPr>
            <p:spPr bwMode="auto">
              <a:xfrm>
                <a:off x="-32" y="1460490"/>
                <a:ext cx="9144000" cy="15696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성년기는 체력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지구력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운동기술 등 신체적 기능 상태가 최고 수준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폐활량은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35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 이후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신체적 힘은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 전후 서서히 감소 시작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건강 상태 유지를 위한 규칙적 운동과 적절한 영양공급이 필요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과도한 스트레스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흡연과 음주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약물사용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비만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안전사고 등은 건강 저해</a:t>
                </a:r>
              </a:p>
            </p:txBody>
          </p:sp>
        </p:grpSp>
        <p:sp>
          <p:nvSpPr>
            <p:cNvPr id="13" name="Rectangle 67"/>
            <p:cNvSpPr>
              <a:spLocks noChangeArrowheads="1"/>
            </p:cNvSpPr>
            <p:nvPr/>
          </p:nvSpPr>
          <p:spPr bwMode="auto">
            <a:xfrm>
              <a:off x="-36512" y="2852936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심리적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Line 68"/>
            <p:cNvSpPr>
              <a:spLocks noChangeShapeType="1"/>
            </p:cNvSpPr>
            <p:nvPr/>
          </p:nvSpPr>
          <p:spPr bwMode="auto">
            <a:xfrm>
              <a:off x="-36512" y="335699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  <p:sp>
          <p:nvSpPr>
            <p:cNvPr id="16" name="Rectangle 67"/>
            <p:cNvSpPr>
              <a:spLocks noChangeArrowheads="1"/>
            </p:cNvSpPr>
            <p:nvPr/>
          </p:nvSpPr>
          <p:spPr bwMode="auto">
            <a:xfrm>
              <a:off x="0" y="342900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인지발달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7" name="Rectangle 69"/>
            <p:cNvSpPr>
              <a:spLocks noChangeArrowheads="1"/>
            </p:cNvSpPr>
            <p:nvPr/>
          </p:nvSpPr>
          <p:spPr bwMode="auto">
            <a:xfrm>
              <a:off x="-36512" y="3933056"/>
              <a:ext cx="9144000" cy="3046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성인기의 인지기능의 증감에 대해서는 이견 존재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Horn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결정성 지능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유동성 지능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248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9-4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Dixon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Baltes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기계적 지능은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실용적 지능은 증가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Schaie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운동적 융통성은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시각화 능력은 증가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창의성이 연령증가와 함께 감소한다고 보지만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실제로는 성년기에 절정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Dennis: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예술과 과학분야는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세까지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인문학은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이상도 창의적 작품 발표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성년기 인지변화는 연령과 교육수준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사회경제적 지위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건강상태 등 종합 고려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성년기에는 새로운 지능 발달이나 인지기술의 상실이 거의 없음</a:t>
              </a:r>
            </a:p>
          </p:txBody>
        </p:sp>
        <p:sp>
          <p:nvSpPr>
            <p:cNvPr id="18" name="Line 68"/>
            <p:cNvSpPr>
              <a:spLocks noChangeShapeType="1"/>
            </p:cNvSpPr>
            <p:nvPr/>
          </p:nvSpPr>
          <p:spPr bwMode="auto">
            <a:xfrm>
              <a:off x="-36512" y="393305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1558</TotalTime>
  <Words>1887</Words>
  <Application>Microsoft Office PowerPoint</Application>
  <PresentationFormat>화면 슬라이드 쇼(4:3)</PresentationFormat>
  <Paragraphs>197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8" baseType="lpstr">
      <vt:lpstr>HY견고딕</vt:lpstr>
      <vt:lpstr>굴림</vt:lpstr>
      <vt:lpstr>Arial</vt:lpstr>
      <vt:lpstr>Wingdings</vt:lpstr>
      <vt:lpstr>기본 디자인</vt:lpstr>
      <vt:lpstr>제 2 부   인간발달과 사회복지실천</vt:lpstr>
      <vt:lpstr>제 9 장   성인기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226</cp:revision>
  <dcterms:created xsi:type="dcterms:W3CDTF">2004-08-11T05:45:06Z</dcterms:created>
  <dcterms:modified xsi:type="dcterms:W3CDTF">2021-01-20T03:14:47Z</dcterms:modified>
</cp:coreProperties>
</file>