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44" r:id="rId3"/>
    <p:sldId id="345" r:id="rId4"/>
    <p:sldId id="346" r:id="rId5"/>
    <p:sldId id="299" r:id="rId6"/>
    <p:sldId id="333" r:id="rId7"/>
    <p:sldId id="303" r:id="rId8"/>
    <p:sldId id="304" r:id="rId9"/>
    <p:sldId id="300" r:id="rId10"/>
    <p:sldId id="359" r:id="rId11"/>
    <p:sldId id="309" r:id="rId12"/>
    <p:sldId id="353" r:id="rId13"/>
    <p:sldId id="354" r:id="rId14"/>
    <p:sldId id="367" r:id="rId15"/>
    <p:sldId id="355" r:id="rId16"/>
    <p:sldId id="356" r:id="rId17"/>
    <p:sldId id="357" r:id="rId18"/>
    <p:sldId id="360" r:id="rId19"/>
    <p:sldId id="358" r:id="rId20"/>
    <p:sldId id="361" r:id="rId21"/>
    <p:sldId id="338" r:id="rId22"/>
    <p:sldId id="362" r:id="rId23"/>
    <p:sldId id="363" r:id="rId24"/>
    <p:sldId id="364" r:id="rId25"/>
    <p:sldId id="315" r:id="rId26"/>
    <p:sldId id="365" r:id="rId27"/>
    <p:sldId id="366" r:id="rId28"/>
    <p:sldId id="323" r:id="rId29"/>
    <p:sldId id="325" r:id="rId30"/>
    <p:sldId id="327" r:id="rId31"/>
    <p:sldId id="328" r:id="rId32"/>
    <p:sldId id="330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4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6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2023-04-06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latin typeface="+mj-ea"/>
              </a:rPr>
              <a:t>우울장애 유형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지속성 우울장애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아동기나 청소년기에 서서히 발병하여 만성적인 경과를 밟음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21</a:t>
            </a:r>
            <a:r>
              <a:rPr lang="ko-KR" altLang="en-US" sz="2000" dirty="0" smtClean="0">
                <a:latin typeface="+mj-ea"/>
              </a:rPr>
              <a:t>세 이전에 발병하는 경우 </a:t>
            </a:r>
            <a:r>
              <a:rPr lang="ko-KR" altLang="en-US" sz="2000" dirty="0" err="1" smtClean="0">
                <a:latin typeface="+mj-ea"/>
              </a:rPr>
              <a:t>조발성이라하고</a:t>
            </a:r>
            <a:r>
              <a:rPr lang="ko-KR" altLang="en-US" sz="2000" dirty="0" smtClean="0">
                <a:latin typeface="+mj-ea"/>
              </a:rPr>
              <a:t> 전체 </a:t>
            </a:r>
            <a:r>
              <a:rPr lang="en-US" altLang="ko-KR" sz="2000" dirty="0" smtClean="0">
                <a:latin typeface="+mj-ea"/>
              </a:rPr>
              <a:t>75% </a:t>
            </a:r>
            <a:r>
              <a:rPr lang="ko-KR" altLang="en-US" sz="2000" dirty="0" smtClean="0">
                <a:latin typeface="+mj-ea"/>
              </a:rPr>
              <a:t>차지하며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이후는 </a:t>
            </a:r>
            <a:r>
              <a:rPr lang="ko-KR" altLang="en-US" sz="2000" dirty="0" err="1" smtClean="0">
                <a:latin typeface="+mj-ea"/>
              </a:rPr>
              <a:t>만발성이라</a:t>
            </a:r>
            <a:r>
              <a:rPr lang="ko-KR" altLang="en-US" sz="2000" dirty="0" smtClean="0">
                <a:latin typeface="+mj-ea"/>
              </a:rPr>
              <a:t> 함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장애가 있는 아동이나 청소년은 우울할 뿐 아니라 과민한 기분 때문에 쉽게 화를 내고 까다롭고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자존감이</a:t>
            </a:r>
            <a:r>
              <a:rPr lang="ko-KR" altLang="en-US" sz="2000" dirty="0" smtClean="0">
                <a:latin typeface="+mj-ea"/>
              </a:rPr>
              <a:t> 낮고 사회적 관계가 빈약하며 염세적인 경향이 짙음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성인의 경우 남자보다 여자에게서 </a:t>
            </a:r>
            <a:r>
              <a:rPr lang="en-US" altLang="ko-KR" sz="2000" dirty="0" smtClean="0">
                <a:latin typeface="+mj-ea"/>
              </a:rPr>
              <a:t>2-3</a:t>
            </a:r>
            <a:r>
              <a:rPr lang="ko-KR" altLang="en-US" sz="2000" dirty="0" smtClean="0">
                <a:latin typeface="+mj-ea"/>
              </a:rPr>
              <a:t>배 정도 많음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8100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이유 없이 불안을 느끼거나 불안의 정도가 지나친 정신장애를 말함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불안해할 필요가 없는 상황에서 안절부절 못하고 짜증을 잘 내며 예민하게 반응함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닥치지도 않을 위험을 걱정하고 최악의 사태만을 상상하는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신체적인 증상으로는 </a:t>
            </a:r>
            <a:r>
              <a:rPr lang="ko-KR" altLang="en-US" sz="2000" dirty="0" err="1" smtClean="0">
                <a:latin typeface="+mj-ea"/>
              </a:rPr>
              <a:t>심박동</a:t>
            </a:r>
            <a:r>
              <a:rPr lang="ko-KR" altLang="en-US" sz="2000" dirty="0" smtClean="0">
                <a:latin typeface="+mj-ea"/>
              </a:rPr>
              <a:t> 증가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소화불량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설사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변비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근육긴장으로 인한 두통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불면증 등이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종류는 </a:t>
            </a:r>
            <a:r>
              <a:rPr lang="ko-KR" altLang="en-US" sz="2000" dirty="0" err="1" smtClean="0">
                <a:latin typeface="+mj-ea"/>
              </a:rPr>
              <a:t>범불안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 공포증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광장공포증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공황장에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분리불안장애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선택적 무언증이 있</a:t>
            </a:r>
            <a:r>
              <a:rPr lang="ko-KR" altLang="en-US" sz="2000" dirty="0">
                <a:latin typeface="+mj-ea"/>
              </a:rPr>
              <a:t>음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812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범불안장애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미래에 경험하게 될 다양한 상황에 대해 과도한 불안이나 걱정을 나타냄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최소한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개월 이상 지속되는 심한 불안이나 근심걱정이 특징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근심걱정이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개월 동한 최소한 한 번에 며칠 이상 지속됨</a:t>
            </a:r>
            <a:r>
              <a:rPr lang="en-US" altLang="ko-KR" sz="2000" dirty="0" smtClean="0">
                <a:latin typeface="+mj-ea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근심걱정의 대상은 가족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금전 문제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질병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사소한 일상생활 주변 사건 등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불안과 걱정의 강도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기간 및 빈도는 근심 걱정하는 사건의 실제의 가능성과는 비례하지 않음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근심걱정으로 인하여 긴장 상태가 계속되고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뒷목이 당기듯이 아픈 </a:t>
            </a:r>
            <a:r>
              <a:rPr lang="ko-KR" altLang="en-US" sz="2000" dirty="0" err="1" smtClean="0">
                <a:latin typeface="+mj-ea"/>
              </a:rPr>
              <a:t>긴장성</a:t>
            </a:r>
            <a:r>
              <a:rPr lang="ko-KR" altLang="en-US" sz="2000" dirty="0" smtClean="0">
                <a:latin typeface="+mj-ea"/>
              </a:rPr>
              <a:t> 두통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손떨림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땀이 나거나 입이 마르고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상복부</a:t>
            </a:r>
            <a:r>
              <a:rPr lang="ko-KR" altLang="en-US" sz="2000" dirty="0" smtClean="0">
                <a:latin typeface="+mj-ea"/>
              </a:rPr>
              <a:t> 통증 등의 신체적 증상이 동반되는 경우가 많음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9043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+mj-ea"/>
              </a:rPr>
              <a:t>특정 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단순공포증이라고도 하는데 특정한 대상이나 상황에 대해 지속적으로 느끼는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불합리한 공포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특정 공포증이 있는 개인은 자신의 두려움이 비합리적이라는 사실을 잘 알고 있기 때문에 어떤 경우에도 두려워하면서도 공포자극을 견디어 내려고 노력하지만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대부분은 공포자극을 회피하려고 애를 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공포증은 흔하지만 특정 공포증으로 진단을 내릴 만큼 뚜렷한 장애나 고통이 있는 경우는 그리 흔하지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0030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+mj-ea"/>
              </a:rPr>
              <a:t>특정 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특정 </a:t>
            </a:r>
            <a:r>
              <a:rPr lang="ko-KR" altLang="en-US" sz="2000" dirty="0">
                <a:latin typeface="+mj-ea"/>
              </a:rPr>
              <a:t>공포증은 공포자극의 대상에 따라서 동물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자연환경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폭포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혈액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상처형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의학적 시술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상황형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터널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비행기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폐쇄 공간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기타형으로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구분됨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아동기가 제일 높고</a:t>
            </a:r>
            <a:r>
              <a:rPr lang="en-US" altLang="ko-KR" sz="2000" dirty="0" smtClean="0">
                <a:latin typeface="+mj-ea"/>
              </a:rPr>
              <a:t>, 20</a:t>
            </a:r>
            <a:r>
              <a:rPr lang="ko-KR" altLang="en-US" sz="2000" dirty="0" smtClean="0">
                <a:latin typeface="+mj-ea"/>
              </a:rPr>
              <a:t>대 중반이 높음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일반인의 특정공포증 유병률은 </a:t>
            </a:r>
            <a:r>
              <a:rPr lang="en-US" altLang="ko-KR" sz="2000" dirty="0" smtClean="0">
                <a:latin typeface="+mj-ea"/>
              </a:rPr>
              <a:t>10~11.3%</a:t>
            </a:r>
            <a:r>
              <a:rPr lang="ko-KR" altLang="en-US" sz="2000" dirty="0" smtClean="0">
                <a:latin typeface="+mj-ea"/>
              </a:rPr>
              <a:t>이며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남성보다 여성이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배정도 흔하며 주로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청소년에게 많음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주로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중반에 발생하는 경우가 많으나 하위유형에 따라 다소 차이가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예를 들어 </a:t>
            </a:r>
            <a:r>
              <a:rPr lang="ko-KR" altLang="en-US" sz="2000" dirty="0" err="1" smtClean="0">
                <a:latin typeface="+mj-ea"/>
              </a:rPr>
              <a:t>동물형은</a:t>
            </a:r>
            <a:r>
              <a:rPr lang="ko-KR" altLang="en-US" sz="2000" dirty="0" smtClean="0">
                <a:latin typeface="+mj-ea"/>
              </a:rPr>
              <a:t> 어린 아동기에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혈액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주사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err="1" smtClean="0">
                <a:latin typeface="+mj-ea"/>
              </a:rPr>
              <a:t>상처형은</a:t>
            </a:r>
            <a:r>
              <a:rPr lang="ko-KR" altLang="en-US" sz="2000" dirty="0" smtClean="0">
                <a:latin typeface="+mj-ea"/>
              </a:rPr>
              <a:t> 초등학교 </a:t>
            </a:r>
            <a:r>
              <a:rPr lang="ko-KR" altLang="en-US" sz="2000" dirty="0" err="1" smtClean="0">
                <a:latin typeface="+mj-ea"/>
              </a:rPr>
              <a:t>학령기에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상황형은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대 중반에 발생하는 경향이 있음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537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+mj-ea"/>
              </a:rPr>
              <a:t>광장공포증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광장이란 공공의 장소를 말함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광장이란 넓은 장소 뿐만 아니라 좁고 폐쇄된 장소를 포함하는 개념임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광장공포증은 즉각적으로 피하기 어렵거나 곤란한 장소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그러한 상황에 처해 있다는 것에 대한 불안 혹은 공황발작이나 공황과 유사한 증상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현기증이나 설사와 같은 두려움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이 일어났을 때 도움을 받기 어려운 장소나 상황에 있다는 것에 대한 불안과 회피반응이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주로 대중교통을 이용할 때 사람이 많이 모이는 장소를 두렵게 느낌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     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공포증의 핵심 문제는 자신이 통제력을 상실하게 되지 않을까 하는 것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주로 아동기나 청소년 초기에 발병하며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여자에게 발병률이 높음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61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5. </a:t>
            </a:r>
            <a:r>
              <a:rPr lang="ko-KR" altLang="en-US" sz="2400" dirty="0" smtClean="0">
                <a:latin typeface="+mj-ea"/>
              </a:rPr>
              <a:t>불안장애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+mj-ea"/>
              </a:rPr>
              <a:t>사회 불안 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사회공포증이라고도 하며 낯선 사람과 이야기 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낯선 장소에 있거나 어떤 사회적 상황이나 활동상황에 노출되었을 때 유발되는 심한 불안이나 두려움이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이들은 수줍음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</a:t>
            </a:r>
            <a:r>
              <a:rPr lang="ko-KR" altLang="en-US" sz="2000" dirty="0" err="1" smtClean="0">
                <a:latin typeface="+mj-ea"/>
              </a:rPr>
              <a:t>불편감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위축과 회피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낯선 사람에 대한 두려움과 같은 기질적 특성을 지니는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장애가 있는 사람은 자신이 경험하는 공포가 근거 없고 비합리적이라는 것을 알고 있음에도 극도로 불안감을 느끼면서 그 상황을 회피하려고 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대중 앞에서 말하는 것에 대한 두려움이 가장 흔한 예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대 중반이며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긴장이나 치욕스러운 경험으로 인해 갑자기 시작되거나 서서히 시작될 수도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증상의 정도가 성인기에 약화되기도 하지만 보통 </a:t>
            </a:r>
            <a:r>
              <a:rPr lang="ko-KR" altLang="en-US" sz="2000" dirty="0" err="1" smtClean="0">
                <a:latin typeface="+mj-ea"/>
              </a:rPr>
              <a:t>일생동안</a:t>
            </a:r>
            <a:r>
              <a:rPr lang="ko-KR" altLang="en-US" sz="2000" dirty="0" smtClean="0">
                <a:latin typeface="+mj-ea"/>
              </a:rPr>
              <a:t> 지속됨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여자에게 많이 나타나고 평생 유병률은 </a:t>
            </a:r>
            <a:r>
              <a:rPr lang="en-US" altLang="ko-KR" sz="2000" dirty="0" smtClean="0">
                <a:latin typeface="+mj-ea"/>
              </a:rPr>
              <a:t>3-13%</a:t>
            </a:r>
            <a:r>
              <a:rPr lang="ko-KR" altLang="en-US" sz="2000" dirty="0" smtClean="0">
                <a:latin typeface="+mj-ea"/>
              </a:rPr>
              <a:t>정도임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754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+mj-ea"/>
              </a:rPr>
              <a:t>공황장애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갑작스럽게 엄습하는 강렬한 불안과 공포를 경험하는 것이 주된 증상으로서 실제적 위험이 전혀 없는 편안하고 익숙한 상황에서 갑자기 심혈관계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호흡기계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소화기계에서 의심되는 증상이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자신도 두려움을 느낄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이유가 없다는 사실을 알지만 갑자기 심한 공황발작 증상이 발생하면서 죽을 것 같은 심한 공포감이 들며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이러한 증상이 주기적으로 나타나지 않을까 하는 불안과 걱정 속에서 살아 감</a:t>
            </a:r>
            <a:r>
              <a:rPr lang="en-US" altLang="ko-KR" sz="2000" dirty="0" smtClean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장애는 예기치 못한 공항발작이 반복적으로 일어나고 그런 경험을 한 뒤 최소한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또 다른 공황발작이 일어 날까 봐 염려하고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걱정하고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발작과 관련된 특정한 행동변화를 나타냄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호흡곤란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심장박동수</a:t>
            </a:r>
            <a:r>
              <a:rPr lang="ko-KR" altLang="en-US" sz="2000" dirty="0" smtClean="0">
                <a:latin typeface="+mj-ea"/>
              </a:rPr>
              <a:t> 증가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가슴이 답답하거나 아픔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질식감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현기증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불안정한 느낌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비현실적인 감각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졸도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근육경련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죽음의 공포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647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불안장애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+mj-ea"/>
              </a:rPr>
              <a:t>공황장애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공황장애는 광장공포증이 없는 공황장애와 있는 공항장애로 구분됨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전자는 예기치 못한 반복적인 공황발작이 특징이고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후자는 예기치 못한 공황발작과 광장공포증이 반복적으로 발생하는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공황장애는 우울장애와 밀접한 관련이 있는데 공황장애가 있는 사람들의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명 중 </a:t>
            </a:r>
            <a:r>
              <a:rPr lang="en-US" altLang="ko-KR" sz="2000" dirty="0" smtClean="0">
                <a:latin typeface="+mj-ea"/>
              </a:rPr>
              <a:t>5-6</a:t>
            </a:r>
            <a:r>
              <a:rPr lang="ko-KR" altLang="en-US" sz="2000" dirty="0" smtClean="0">
                <a:latin typeface="+mj-ea"/>
              </a:rPr>
              <a:t>명 정도가 주요 우울장애를 가지고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공황장애와 우울장애를 동시에 가지고 있는 사람들 </a:t>
            </a:r>
            <a:r>
              <a:rPr lang="en-US" altLang="ko-KR" sz="2000" dirty="0" smtClean="0">
                <a:latin typeface="+mj-ea"/>
              </a:rPr>
              <a:t>33%</a:t>
            </a:r>
            <a:r>
              <a:rPr lang="ko-KR" altLang="en-US" sz="2000" dirty="0" smtClean="0">
                <a:latin typeface="+mj-ea"/>
              </a:rPr>
              <a:t>가 공황장애 발병 이전에 우울장애를 가지고 있었고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나머지 </a:t>
            </a:r>
            <a:r>
              <a:rPr lang="en-US" altLang="ko-KR" sz="2000" dirty="0" smtClean="0">
                <a:latin typeface="+mj-ea"/>
              </a:rPr>
              <a:t>66%</a:t>
            </a:r>
            <a:r>
              <a:rPr lang="ko-KR" altLang="en-US" sz="2000" dirty="0" smtClean="0">
                <a:latin typeface="+mj-ea"/>
              </a:rPr>
              <a:t>는 우울장애와 공황장애가 동시에 생기거나 공황장애 후에 우울증이 생김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발병연령은 다양하지만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청소년 후기부터 </a:t>
            </a:r>
            <a:r>
              <a:rPr lang="en-US" altLang="ko-KR" sz="2000" dirty="0" smtClean="0">
                <a:latin typeface="+mj-ea"/>
              </a:rPr>
              <a:t>30</a:t>
            </a:r>
            <a:r>
              <a:rPr lang="ko-KR" altLang="en-US" sz="2000" dirty="0" smtClean="0">
                <a:latin typeface="+mj-ea"/>
              </a:rPr>
              <a:t>대 중반 사이에 가장 많이 발병함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2144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+mj-ea"/>
              </a:rPr>
              <a:t>분리불안장애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아동의 유전적 기질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부모의 양육행동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아동의 인지행동적 요인들이 복합적으로 발생하는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주요 애착대상으로부터 분리되는 것에 대해 지나치게 불안하거나 두려워하는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무감동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슬픔이 나타나고 일과 놀이에 집중하지 못함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아이의 나이에 따라서 죽음이나 죽는 것에 대한 염려를 많이 하고 학교 가기를 거부하며 학업장애나 사회적 고립을 초래함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아동과 어린 청소년에서 </a:t>
            </a:r>
            <a:r>
              <a:rPr lang="ko-KR" altLang="en-US" sz="2000" dirty="0" err="1" smtClean="0">
                <a:latin typeface="+mj-ea"/>
              </a:rPr>
              <a:t>유병율은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4% </a:t>
            </a:r>
            <a:r>
              <a:rPr lang="ko-KR" altLang="en-US" sz="2000" dirty="0" smtClean="0">
                <a:latin typeface="+mj-ea"/>
              </a:rPr>
              <a:t>정도이며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여자에게 많음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18</a:t>
            </a:r>
            <a:r>
              <a:rPr lang="ko-KR" altLang="en-US" sz="2000" dirty="0" smtClean="0">
                <a:latin typeface="+mj-ea"/>
              </a:rPr>
              <a:t>세 이전에 언제나 발생 가능성이 있지만 청소년기 이후에는 흔하지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0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3.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및 관련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기분의 변화가 심하여 고양된 기분상태와 정체된 상태가 주기적으로 나타나는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하위 유형은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순환성 장애가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조증증상과</a:t>
            </a:r>
            <a:r>
              <a:rPr lang="ko-KR" altLang="en-US" sz="2000" dirty="0" smtClean="0">
                <a:latin typeface="+mj-ea"/>
              </a:rPr>
              <a:t> 우울 증상이 주기적으로 교차되어 나타나는 것이 특징이며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일반적으로 조울증이라고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증상의 </a:t>
            </a:r>
            <a:r>
              <a:rPr lang="ko-KR" altLang="en-US" sz="2000" dirty="0" err="1" smtClean="0">
                <a:latin typeface="+mj-ea"/>
              </a:rPr>
              <a:t>심각도에</a:t>
            </a:r>
            <a:r>
              <a:rPr lang="ko-KR" altLang="en-US" sz="2000" dirty="0" smtClean="0">
                <a:latin typeface="+mj-ea"/>
              </a:rPr>
              <a:t> 따라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삽화와 </a:t>
            </a:r>
            <a:r>
              <a:rPr lang="ko-KR" altLang="en-US" sz="2000" dirty="0" err="1" smtClean="0">
                <a:latin typeface="+mj-ea"/>
              </a:rPr>
              <a:t>경조증</a:t>
            </a:r>
            <a:r>
              <a:rPr lang="ko-KR" altLang="en-US" sz="2000" dirty="0" smtClean="0">
                <a:latin typeface="+mj-ea"/>
              </a:rPr>
              <a:t> 삽화로 구분하는데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삽화가 특징적으로 나타나는 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형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장애와 우울 장애와 더불어 </a:t>
            </a:r>
            <a:r>
              <a:rPr lang="ko-KR" altLang="en-US" sz="2000" dirty="0" err="1" smtClean="0">
                <a:latin typeface="+mj-ea"/>
              </a:rPr>
              <a:t>경조증</a:t>
            </a:r>
            <a:r>
              <a:rPr lang="ko-KR" altLang="en-US" sz="2000" dirty="0" smtClean="0">
                <a:latin typeface="+mj-ea"/>
              </a:rPr>
              <a:t> 삽화만 나타나는 제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형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 </a:t>
            </a:r>
            <a:r>
              <a:rPr lang="en-US" altLang="ko-KR" sz="2000" dirty="0"/>
              <a:t>Ⅰ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한번 이상의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삽화나 </a:t>
            </a:r>
            <a:r>
              <a:rPr lang="ko-KR" altLang="en-US" sz="2000" dirty="0" err="1" smtClean="0">
                <a:latin typeface="+mj-ea"/>
              </a:rPr>
              <a:t>혼재성</a:t>
            </a:r>
            <a:r>
              <a:rPr lang="ko-KR" altLang="en-US" sz="2000" dirty="0" smtClean="0">
                <a:latin typeface="+mj-ea"/>
              </a:rPr>
              <a:t> 삽화가 발생되고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보통 우울증 삽화가 동반되는 임상적 경과를 보임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조증과</a:t>
            </a:r>
            <a:r>
              <a:rPr lang="ko-KR" altLang="en-US" sz="2000" dirty="0" smtClean="0">
                <a:latin typeface="+mj-ea"/>
              </a:rPr>
              <a:t> 우울증이 교대로 나타나거나 </a:t>
            </a:r>
            <a:r>
              <a:rPr lang="ko-KR" altLang="en-US" sz="2000" dirty="0" err="1" smtClean="0">
                <a:latin typeface="+mj-ea"/>
              </a:rPr>
              <a:t>조증이</a:t>
            </a:r>
            <a:r>
              <a:rPr lang="ko-KR" altLang="en-US" sz="2000" dirty="0" smtClean="0">
                <a:latin typeface="+mj-ea"/>
              </a:rPr>
              <a:t> 반복적으로 나타나는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주된 증상으로 팽창된 </a:t>
            </a:r>
            <a:r>
              <a:rPr lang="ko-KR" altLang="en-US" sz="2000" dirty="0" err="1" smtClean="0">
                <a:latin typeface="+mj-ea"/>
              </a:rPr>
              <a:t>자존감과</a:t>
            </a:r>
            <a:r>
              <a:rPr lang="ko-KR" altLang="en-US" sz="2000" dirty="0" smtClean="0">
                <a:latin typeface="+mj-ea"/>
              </a:rPr>
              <a:t> 과대 성향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수면 욕구의 감소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평소보다 말이 많아지고 계속 말하려는 경향성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사고의 비약이나 산만함이 있음  </a:t>
            </a:r>
            <a:endParaRPr lang="en-US" altLang="ko-KR" sz="2000" dirty="0" smtClean="0">
              <a:latin typeface="+mj-ea"/>
            </a:endParaRP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5791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+mj-ea"/>
              </a:rPr>
              <a:t>선택적 무언증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어떤 상황에서는 말을 잘하지만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특정한 상황에서는 말을 잘 하지 못하는 경우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예를 들어 집에서는 말을 잘 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학교에서는 말을 하지 못하는 경우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심한 부끄러움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어려운 사회적 상황에 대한 두려움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위축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매달림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강박적 특성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거절증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분노 발작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집에서 반항적 행동을 나타내기도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사회적 기능이나 학업에 심한 장애가 초래됨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5</a:t>
            </a:r>
            <a:r>
              <a:rPr lang="ko-KR" altLang="en-US" sz="2000" dirty="0" smtClean="0">
                <a:latin typeface="+mj-ea"/>
              </a:rPr>
              <a:t>세 이전에 발병하며 유병률은 </a:t>
            </a:r>
            <a:r>
              <a:rPr lang="en-US" altLang="ko-KR" sz="2000" dirty="0" smtClean="0">
                <a:latin typeface="+mj-ea"/>
              </a:rPr>
              <a:t>1% </a:t>
            </a:r>
            <a:r>
              <a:rPr lang="ko-KR" altLang="en-US" sz="2000" dirty="0" smtClean="0">
                <a:latin typeface="+mj-ea"/>
              </a:rPr>
              <a:t>정도이고 여성에게 더 흔함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증상은 몇 개월 정도 지속되지만 때로는 장기간 지속되기도 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몇 년 동안 지속되기도 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428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6. </a:t>
            </a:r>
            <a:r>
              <a:rPr lang="ko-KR" altLang="en-US" sz="2000" dirty="0" smtClean="0">
                <a:latin typeface="+mj-ea"/>
              </a:rPr>
              <a:t>강박 및 관련장애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강박적인 집착과 반복적인 행동이 특징이며</a:t>
            </a:r>
            <a:r>
              <a:rPr lang="en-US" altLang="ko-KR" sz="2000" dirty="0" smtClean="0">
                <a:latin typeface="+mj-ea"/>
              </a:rPr>
              <a:t>, DSM-4</a:t>
            </a:r>
            <a:r>
              <a:rPr lang="ko-KR" altLang="en-US" sz="2000" dirty="0" smtClean="0">
                <a:latin typeface="+mj-ea"/>
              </a:rPr>
              <a:t>에서는 불안장애의 범주에 있었으나 </a:t>
            </a:r>
            <a:r>
              <a:rPr lang="en-US" altLang="ko-KR" sz="2000" dirty="0" smtClean="0">
                <a:latin typeface="+mj-ea"/>
              </a:rPr>
              <a:t>DSM-5</a:t>
            </a:r>
            <a:r>
              <a:rPr lang="ko-KR" altLang="en-US" sz="2000" dirty="0" smtClean="0">
                <a:latin typeface="+mj-ea"/>
              </a:rPr>
              <a:t>에서 독립된 장애 범주로 분리됨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강박장애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강박성은 자신의 의지와는 관계없이 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 그리고 행동이 반복적이고 지속적으로 일어나는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모든 사람들은 강박적 요소를 가지고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이것이 표출되어 강박사고와 강박행동이 지속적으로 나타나면 장애로 판명됨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lt"/>
              <a:buAutoNum type="alphaLcPeriod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강박적 사고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자신은 생각하고 싶지 않지만 계속 반복적으로 일어나는 생각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악수할 때 오염되지 않을까 하는 오염에 대한 생각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문을 잠그는 것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교통사고 등에 관한 사고와 같은 것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2382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1) </a:t>
            </a:r>
            <a:r>
              <a:rPr lang="ko-KR" altLang="en-US" sz="1800" dirty="0" smtClean="0">
                <a:latin typeface="+mj-ea"/>
              </a:rPr>
              <a:t>강박장애</a:t>
            </a:r>
            <a:endParaRPr lang="en-US" altLang="ko-KR" sz="1800" dirty="0" smtClean="0">
              <a:latin typeface="+mj-ea"/>
            </a:endParaRPr>
          </a:p>
          <a:p>
            <a:pPr marL="457200" indent="-457200">
              <a:buFont typeface="+mj-lt"/>
              <a:buAutoNum type="alphaLcPeriod" startAt="2"/>
            </a:pP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강박적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행동</a:t>
            </a:r>
            <a:r>
              <a:rPr lang="en-US" altLang="ko-KR" sz="1800" dirty="0">
                <a:latin typeface="+mj-ea"/>
              </a:rPr>
              <a:t>: </a:t>
            </a:r>
            <a:r>
              <a:rPr lang="ko-KR" altLang="en-US" sz="1800" dirty="0">
                <a:latin typeface="+mj-ea"/>
              </a:rPr>
              <a:t>강박적 사고에 대한 불안을 중화시키는 기능을 말함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강박적 행동을 하는 목적은 자신이 느끼고 있는 불안이나 고통을 방지하거나 감소시키기 위한 것이지 기쁨이나 만족을 얻고자 하는 것이 아님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예로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손을 자주 씻거나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기도하기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숫자세기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정리정돈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확인하기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마음속으로 단어를 반복하기와 같은 정신적인 심상활동</a:t>
            </a:r>
            <a:r>
              <a:rPr lang="en-US" altLang="ko-KR" sz="1800" dirty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강박적 사고와 강박적 행동이 밀접한 관계가 있지만 항상 비례하는 것이 아니며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강박적 사고장애의 </a:t>
            </a:r>
            <a:r>
              <a:rPr lang="en-US" altLang="ko-KR" sz="1800" dirty="0">
                <a:latin typeface="+mj-ea"/>
              </a:rPr>
              <a:t>25% </a:t>
            </a:r>
            <a:r>
              <a:rPr lang="ko-KR" altLang="en-US" sz="1800" dirty="0">
                <a:latin typeface="+mj-ea"/>
              </a:rPr>
              <a:t>정도는 자신의 문제를 내부적으로 중화시키는 경향이 있고</a:t>
            </a:r>
            <a:r>
              <a:rPr lang="en-US" altLang="ko-KR" sz="1800" dirty="0">
                <a:latin typeface="+mj-ea"/>
              </a:rPr>
              <a:t>, 69%</a:t>
            </a:r>
            <a:r>
              <a:rPr lang="ko-KR" altLang="en-US" sz="1800" dirty="0">
                <a:latin typeface="+mj-ea"/>
              </a:rPr>
              <a:t>정도는 강박적 사고와 강박적 행동 특징이 모두 있으며</a:t>
            </a:r>
            <a:r>
              <a:rPr lang="en-US" altLang="ko-KR" sz="1800" dirty="0">
                <a:latin typeface="+mj-ea"/>
              </a:rPr>
              <a:t>, 6%</a:t>
            </a:r>
            <a:r>
              <a:rPr lang="ko-KR" altLang="en-US" sz="1800" dirty="0">
                <a:latin typeface="+mj-ea"/>
              </a:rPr>
              <a:t>정도는 강박적 행동 특징만 있음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발병시기는 청소년기나 초기 성인기이며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유병률은 </a:t>
            </a:r>
            <a:r>
              <a:rPr lang="en-US" altLang="ko-KR" sz="1800" dirty="0">
                <a:latin typeface="+mj-ea"/>
              </a:rPr>
              <a:t>1.2%</a:t>
            </a:r>
            <a:r>
              <a:rPr lang="ko-KR" altLang="en-US" sz="1800" dirty="0">
                <a:latin typeface="+mj-ea"/>
              </a:rPr>
              <a:t>정도임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남자의 경우는 모든 일을 점검하는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나타나고 여자의 경우는 깨끗하게 청소하는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나타남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2145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2) </a:t>
            </a:r>
            <a:r>
              <a:rPr lang="ko-KR" altLang="en-US" sz="1800" dirty="0" smtClean="0">
                <a:latin typeface="+mj-ea"/>
              </a:rPr>
              <a:t>강박 관련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자신의 신체 일부가 기형적으로 이상하다고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생각하는 신체변형장애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불필요한 물건을 과도하게 수집하여 보관하는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저장 장애</a:t>
            </a:r>
            <a:r>
              <a:rPr lang="en-US" altLang="ko-KR" sz="1800" dirty="0" smtClean="0">
                <a:solidFill>
                  <a:srgbClr val="FF0000"/>
                </a:solidFill>
                <a:latin typeface="+mj-ea"/>
              </a:rPr>
              <a:t>,</a:t>
            </a:r>
            <a:r>
              <a:rPr lang="en-US" altLang="ko-KR" sz="1800" dirty="0" smtClean="0">
                <a:latin typeface="+mj-ea"/>
              </a:rPr>
              <a:t> </a:t>
            </a:r>
            <a:r>
              <a:rPr lang="ko-KR" altLang="en-US" sz="1800" dirty="0" smtClean="0">
                <a:latin typeface="+mj-ea"/>
              </a:rPr>
              <a:t>자신의 머리털을 반복적으로 뽑는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모발 뽑기 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그리고 자신의 피부를 반복적으로 벗기는 </a:t>
            </a:r>
            <a:r>
              <a:rPr lang="ko-KR" altLang="en-US" sz="1800" dirty="0" smtClean="0">
                <a:solidFill>
                  <a:srgbClr val="FF0000"/>
                </a:solidFill>
                <a:latin typeface="+mj-ea"/>
              </a:rPr>
              <a:t>피부 벗기기 장애</a:t>
            </a:r>
            <a:r>
              <a:rPr lang="ko-KR" altLang="en-US" sz="1800" dirty="0" smtClean="0">
                <a:latin typeface="+mj-ea"/>
              </a:rPr>
              <a:t> 등이 있음</a:t>
            </a: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 smtClean="0">
                <a:latin typeface="+mj-ea"/>
              </a:rPr>
              <a:t>신체변형장애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신체변형장애는 가상적으로 또는 과장되게 신체적 외모에 대해 결함이 있다고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집착이 심해지면 신체를 변형시켜 자신의 모습을 고쳐보려는 </a:t>
            </a:r>
            <a:r>
              <a:rPr lang="ko-KR" altLang="en-US" sz="1800" dirty="0" err="1">
                <a:latin typeface="+mj-ea"/>
              </a:rPr>
              <a:t>여러가지</a:t>
            </a:r>
            <a:r>
              <a:rPr lang="ko-KR" altLang="en-US" sz="1800" dirty="0">
                <a:latin typeface="+mj-ea"/>
              </a:rPr>
              <a:t> 시도를 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증상은 머리털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여드름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주름살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흉터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붉은 안색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안면 비대칭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및 </a:t>
            </a:r>
            <a:r>
              <a:rPr lang="ko-KR" altLang="en-US" sz="1800" dirty="0" err="1">
                <a:latin typeface="+mj-ea"/>
              </a:rPr>
              <a:t>안면부에</a:t>
            </a:r>
            <a:r>
              <a:rPr lang="ko-KR" altLang="en-US" sz="1800" dirty="0">
                <a:latin typeface="+mj-ea"/>
              </a:rPr>
              <a:t> 있는 가상적인 결함이나 가벼운 결점에 대한 집착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코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눈썹 귀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턱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모양이나 크기에 대한 불만을 </a:t>
            </a:r>
            <a:r>
              <a:rPr lang="ko-KR" altLang="en-US" sz="1800" dirty="0" smtClean="0">
                <a:latin typeface="+mj-ea"/>
              </a:rPr>
              <a:t>호소함</a:t>
            </a: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5573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6. </a:t>
            </a:r>
            <a:r>
              <a:rPr lang="ko-KR" altLang="en-US" sz="1800" dirty="0" smtClean="0">
                <a:latin typeface="+mj-ea"/>
              </a:rPr>
              <a:t>강박 및 관련장애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2) </a:t>
            </a:r>
            <a:r>
              <a:rPr lang="ko-KR" altLang="en-US" sz="1800" dirty="0" smtClean="0">
                <a:latin typeface="+mj-ea"/>
              </a:rPr>
              <a:t>강박 관련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>
                <a:latin typeface="+mj-ea"/>
              </a:rPr>
              <a:t>신체변형장애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이들은 </a:t>
            </a:r>
            <a:r>
              <a:rPr lang="ko-KR" altLang="en-US" sz="1800" dirty="0">
                <a:latin typeface="+mj-ea"/>
              </a:rPr>
              <a:t>자신의 신체적 결함 때문에 거울을 보는 시간이 매우 많고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확대경을 통해 결함을 세심하게 관찰하기도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자신이 느끼는 결함 때문에 일상생활을 회피하고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그 결과 사회적 고립이 초래됨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밤에만 외출하거나 몇 년 동안 집 안에만 있는 경우도 있음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 smtClean="0">
              <a:latin typeface="+mj-ea"/>
            </a:endParaRPr>
          </a:p>
          <a:p>
            <a:pPr>
              <a:buFont typeface="+mj-ea"/>
              <a:buAutoNum type="circleNumDbPlain" startAt="2"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779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충격적인 외상사건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교통사고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성폭력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건물붕괴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전쟁 등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이나 스트레스를 경험한 후 부적응 증상을 나타내는 것이 특징이며</a:t>
            </a:r>
            <a:r>
              <a:rPr lang="en-US" altLang="ko-KR" sz="2000" dirty="0" smtClean="0">
                <a:latin typeface="+mj-ea"/>
              </a:rPr>
              <a:t>, DSM-5</a:t>
            </a:r>
            <a:r>
              <a:rPr lang="ko-KR" altLang="en-US" sz="2000" dirty="0" smtClean="0">
                <a:latin typeface="+mj-ea"/>
              </a:rPr>
              <a:t>에서 처음으로 독립된 장애범주로 제시됨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 유형에는 외상 후 스트레스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급성 스트레스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탈억제</a:t>
            </a:r>
            <a:r>
              <a:rPr lang="ko-KR" altLang="en-US" sz="2000" dirty="0" smtClean="0">
                <a:latin typeface="+mj-ea"/>
              </a:rPr>
              <a:t> 사회관여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적응장애가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외상 후 스트레스 장애 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교통사고와 성폭행과 같은 외상적인 사건을 경험한 후 그 </a:t>
            </a:r>
            <a:r>
              <a:rPr lang="ko-KR" altLang="en-US" sz="2000" dirty="0" err="1" smtClean="0">
                <a:latin typeface="+mj-ea"/>
              </a:rPr>
              <a:t>사건에대한</a:t>
            </a:r>
            <a:r>
              <a:rPr lang="ko-KR" altLang="en-US" sz="2000" dirty="0" smtClean="0">
                <a:latin typeface="+mj-ea"/>
              </a:rPr>
              <a:t> 기억의 침투 증상과 회피적 행동이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 이상 나타나는 것이 특징으로서 외상적 사건과 관련된 각성 증상이 증가하고 외상과 관련되는 자극을 회피하려는 반응을 나타냄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돌발적인 치명적 사고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전투참여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투옥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신체 부위 상실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충격적인 사건 목격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부적절한 성적 경험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생명을 위협하는 질병의 진단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자연적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인위적 재해 등이 포함됨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장애가 있는 사람은 항상 긴장되어 있고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쉽게 놀라며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사건의 재현과 관련된 반복적인 악몽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과도한 경계심을 보이며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사소한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자극에도 과민한 반응을 보이고 폭발적으로 화를 내기도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일반적으로 스트레스 장면이 없어지면 심리적 기능이 회복되지만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어떤 사람은 자아구조에 점진적으로 손상이 초래되어 결국은 조그마한 스트레스도 극복할 수 없는 상태에 빠지기도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증상은 사건 발생 후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개월 이내에 발생하는 것이 보통이지만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수개월 또는 수년까지 지연되다가 발생하는 경우도 있음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82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급성 스트레스 장애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외상후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스트레스 장애와 유사한 증상을 보이지만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외상사건을 경험한 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 사건에 대한 기억의 침투증상과 회피적 행동이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이내로 나타남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일 이상 지속되며 </a:t>
            </a:r>
            <a:r>
              <a:rPr lang="ko-KR" altLang="en-US" sz="2000" dirty="0" err="1">
                <a:latin typeface="+mj-ea"/>
              </a:rPr>
              <a:t>외상성</a:t>
            </a:r>
            <a:r>
              <a:rPr lang="ko-KR" altLang="en-US" sz="2000" dirty="0">
                <a:latin typeface="+mj-ea"/>
              </a:rPr>
              <a:t> 사건이 종결된 후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주 이내에 사라지는 것이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그렇지 않으면 진단명이 바뀌게 </a:t>
            </a:r>
            <a:r>
              <a:rPr lang="ko-KR" altLang="en-US" sz="2000" dirty="0" smtClean="0">
                <a:latin typeface="+mj-ea"/>
              </a:rPr>
              <a:t>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아동의 애착형성을 어렵게 하는 부적절한 양육환경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잦은 양육자의 변경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정서적 욕구를 좌절시키는 방치와 결핍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에서 성장한 경우에 나타나는 부적응 문제로서</a:t>
            </a:r>
            <a:r>
              <a:rPr lang="en-US" altLang="ko-KR" sz="2000" dirty="0" smtClean="0">
                <a:latin typeface="+mj-ea"/>
              </a:rPr>
              <a:t>, 5</a:t>
            </a:r>
            <a:r>
              <a:rPr lang="ko-KR" altLang="en-US" sz="2000" dirty="0" smtClean="0">
                <a:latin typeface="+mj-ea"/>
              </a:rPr>
              <a:t>세 이전의 아동이 정서적으로 위축된 상태에서 다른 사람과 접촉하는 것을 두려워하고 회피하는 것이 특징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생의 </a:t>
            </a:r>
            <a:r>
              <a:rPr lang="ko-KR" altLang="en-US" sz="2000" dirty="0">
                <a:latin typeface="+mj-ea"/>
              </a:rPr>
              <a:t>초기 몇 년 사이에 발생 하나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이전에 시작되고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전반적 발달장애와는 관계가 없음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적절한 </a:t>
            </a:r>
            <a:r>
              <a:rPr lang="ko-KR" altLang="en-US" sz="2000" dirty="0">
                <a:latin typeface="+mj-ea"/>
              </a:rPr>
              <a:t>지지적 환경이 주어지면 상당한 호전이 있고 그렇지 않으면 장애가 지속될 수 있음</a:t>
            </a:r>
            <a:r>
              <a:rPr lang="en-US" altLang="ko-KR" sz="2000" dirty="0">
                <a:latin typeface="+mj-ea"/>
              </a:rPr>
              <a:t> 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71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외상 및 스트레스 사건 관련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+mj-ea"/>
              </a:rPr>
              <a:t>탈억제</a:t>
            </a:r>
            <a:r>
              <a:rPr lang="ko-KR" altLang="en-US" sz="2000" dirty="0" smtClean="0">
                <a:latin typeface="+mj-ea"/>
              </a:rPr>
              <a:t> 사회관여장애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반응성</a:t>
            </a:r>
            <a:r>
              <a:rPr lang="ko-KR" altLang="en-US" sz="2000" dirty="0" smtClean="0">
                <a:latin typeface="+mj-ea"/>
              </a:rPr>
              <a:t> 애착장애와 마찬가지로 아동의 애착형성을 어렵게 하는 부적절한 양육환경에서 성장한 경우에 나타나는 부적응 문제로서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아동이 처음 본 사람에게 부적절하게 과도한 친밀감을 나타내거나 낯선 사람을 주저 없이 따라 가려는 행동을 보이는 것이 특징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+mj-ea"/>
              </a:rPr>
              <a:t>적응장애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가족갈등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학교로의 전학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실연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직장에서의 좌절 경험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사업위기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은퇴 등과 같이 확인될 수 있는 심리사회적 스트레스 사건을 경험한 후 이에 대한 반응으로 부적응적인 감정과 행동을 나타내는 것이 특징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사건에 적절히 대처하지 못하고 자신이 감당할 수 없다고 느낄 때 적응의 문제가 발생함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사건이 급성일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며칠 이내로 부적응 행동이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나타나지만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몇 개월 이내에 사라지는 반면에 스트레스의 효과가 지속적인 것이라면 부적응적 행동도 지속됨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발병은 여성에게 많고 청소년기에 많음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적응장애의 치료는 스트레스의 원인을 없애는 것이 가장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우울증이 심한 경우에는 항우울제로 약물치료하며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가족치료를 실시함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치료원칙은 스트레스를 줄이는데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차적으로 초점을 두며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피할 수 없는 스트레스는 적절히 대처하게 교육하며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최대한 적응력을 갖도록 가족 등의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지지망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강화를 중요시함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735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8. </a:t>
            </a:r>
            <a:r>
              <a:rPr lang="ko-KR" altLang="en-US" sz="2400" dirty="0" smtClean="0">
                <a:latin typeface="+mj-ea"/>
              </a:rPr>
              <a:t>해리장애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해리장애는 의식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자기정체감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환경지각 등이 평소와 다르게 급격하게 변하는 것이 특징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장애는 개인의 통합적인 기능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정체감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그리고 환경에 대한 지각 등에서 붕괴가 일어나서 </a:t>
            </a: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일관된 자기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로부터 분리된 상태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갑작스럽게 발생하거나 점진적으로 발생할 수가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일시적이거나 만성적일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장애는 </a:t>
            </a:r>
            <a:r>
              <a:rPr lang="ko-KR" altLang="en-US" sz="2000" dirty="0" err="1" smtClean="0">
                <a:latin typeface="+mj-ea"/>
              </a:rPr>
              <a:t>뇌손상이나</a:t>
            </a:r>
            <a:r>
              <a:rPr lang="ko-KR" altLang="en-US" sz="2000" dirty="0" smtClean="0">
                <a:latin typeface="+mj-ea"/>
              </a:rPr>
              <a:t> 질병 등 기질적 손상과는 전혀 관련이 없으며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순수하게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기능적 손상이라는 점이 특징임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발병원인으로는 전쟁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부부간의 싸움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배우자 사망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이별과 같은 심리적 충격을 받은 경우 개인이 기존에 가지고 있는 대처수단으로 극복하기 힘들 때 자신을 보호하기 위한 수단으로 해리증상 나타남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solidFill>
                  <a:srgbClr val="FF0000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외부로부터의 심한 심리적 충격을 방어하는 수단이기도 하고 내적 갈등으로부터 해방되는 수단이기도 함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위급한 사태에 직면하였을 때 급작스럽게 나타났다가 곧 정상으로 회복되는 특징이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 유형으로 </a:t>
            </a: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해리성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정체감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이인증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err="1" smtClean="0">
                <a:latin typeface="+mj-ea"/>
              </a:rPr>
              <a:t>비현실감</a:t>
            </a:r>
            <a:r>
              <a:rPr lang="ko-KR" altLang="en-US" sz="2000" dirty="0" smtClean="0">
                <a:latin typeface="+mj-ea"/>
              </a:rPr>
              <a:t> 장애가 있음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9691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latin typeface="+mj-ea"/>
              </a:rPr>
              <a:t>8. </a:t>
            </a:r>
            <a:r>
              <a:rPr lang="ko-KR" altLang="en-US" sz="2200" dirty="0" smtClean="0">
                <a:latin typeface="+mj-ea"/>
              </a:rPr>
              <a:t>해리장애</a:t>
            </a:r>
            <a:endParaRPr lang="en-US" altLang="ko-KR" sz="22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기억상실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 </a:t>
            </a:r>
            <a:r>
              <a:rPr lang="ko-KR" altLang="en-US" sz="2000" dirty="0" smtClean="0">
                <a:latin typeface="+mj-ea"/>
              </a:rPr>
              <a:t>심인성 기억상실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이라고 불렀는데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외상적 사건으로 인하여 중요한 정보를 회상하는 능력을 잃어버리는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이와 같은 증후는 몇 시간 동안 지속되는 경우도 있지만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수 년 동안 지속되는 경우도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예를 들어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smtClean="0">
                <a:latin typeface="+mj-ea"/>
              </a:rPr>
              <a:t>스트레스 사건을 </a:t>
            </a:r>
            <a:r>
              <a:rPr lang="ko-KR" altLang="en-US" sz="2000" dirty="0" smtClean="0">
                <a:latin typeface="+mj-ea"/>
              </a:rPr>
              <a:t>경험한 직후 자신의 신상에 대한 일을 회상하지 못하거나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배우자의 사망 후 상당기간 동안에 있었던 일들을 기억하지 못하거나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특정한 기간에 있었던 중요한 사실을 선택적으로 기억하지 못하는 경우가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기억상실증은 기억 손상의 정도에 따라서 국소적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선택적 기억상실증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전반적 기억상실증으로 구분됨</a:t>
            </a:r>
            <a:r>
              <a:rPr lang="en-US" altLang="ko-KR" sz="2000" dirty="0" smtClean="0">
                <a:latin typeface="+mj-ea"/>
              </a:rPr>
              <a:t>.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국소적 기억상실</a:t>
            </a:r>
            <a:r>
              <a:rPr lang="ko-KR" altLang="en-US" sz="2000" dirty="0"/>
              <a:t>이 가장 많으며 수시간에서 수일 동안의 짧은 기간의 사건에 대한 기억이 상실된 </a:t>
            </a:r>
            <a:r>
              <a:rPr lang="ko-KR" altLang="en-US" sz="2000" dirty="0" smtClean="0"/>
              <a:t>경우</a:t>
            </a:r>
            <a:r>
              <a:rPr lang="en-US" altLang="ko-KR" sz="2000" dirty="0" smtClean="0"/>
              <a:t>,  </a:t>
            </a:r>
            <a:r>
              <a:rPr lang="ko-KR" altLang="en-US" sz="2000" dirty="0">
                <a:solidFill>
                  <a:srgbClr val="7030A0"/>
                </a:solidFill>
              </a:rPr>
              <a:t>전반적 기억상실</a:t>
            </a:r>
            <a:r>
              <a:rPr lang="ko-KR" altLang="en-US" sz="2000" dirty="0"/>
              <a:t>은 전 생애를 전부 기억하지 못하는 </a:t>
            </a:r>
            <a:r>
              <a:rPr lang="ko-KR" altLang="en-US" sz="2000" dirty="0" smtClean="0"/>
              <a:t>경우며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선택적 기억상실</a:t>
            </a:r>
            <a:r>
              <a:rPr lang="ko-KR" altLang="en-US" sz="2000" dirty="0"/>
              <a:t>은 짧은 기간 동안의 일부의 사건에 대한 기억이 상실된 </a:t>
            </a:r>
            <a:r>
              <a:rPr lang="ko-KR" altLang="en-US" sz="2000" dirty="0" smtClean="0"/>
              <a:t>경우</a:t>
            </a:r>
            <a:r>
              <a:rPr lang="en-US" altLang="ko-KR" sz="2000" dirty="0" smtClean="0"/>
              <a:t> </a:t>
            </a:r>
            <a:r>
              <a:rPr lang="en-US" altLang="ko-KR" sz="2000" dirty="0"/>
              <a:t/>
            </a:r>
            <a:br>
              <a:rPr lang="en-US" altLang="ko-KR" sz="2000" dirty="0"/>
            </a:b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4674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Ⅱ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한 번 이상의 우울증 삽화가 발생하고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최소한  한 번의 </a:t>
            </a:r>
            <a:r>
              <a:rPr lang="ko-KR" altLang="en-US" sz="2000" dirty="0" err="1" smtClean="0"/>
              <a:t>경조증</a:t>
            </a:r>
            <a:r>
              <a:rPr lang="ko-KR" altLang="en-US" sz="2000" dirty="0" smtClean="0"/>
              <a:t> 삽화가 동반되는 임상적 경과를 보이는 경우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우울증과 </a:t>
            </a:r>
            <a:r>
              <a:rPr lang="ko-KR" altLang="en-US" sz="2000" dirty="0" err="1" smtClean="0"/>
              <a:t>경조증이</a:t>
            </a:r>
            <a:r>
              <a:rPr lang="ko-KR" altLang="en-US" sz="2000" dirty="0" smtClean="0"/>
              <a:t> 교대로 나타나는 경우</a:t>
            </a:r>
            <a:endParaRPr lang="en-US" altLang="ko-KR" sz="2000" dirty="0" smtClean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이 장애의 가장 심각한 위험요인은 자살이며</a:t>
            </a:r>
            <a:r>
              <a:rPr lang="en-US" altLang="ko-KR" sz="2000" dirty="0" smtClean="0"/>
              <a:t>, 10-15%</a:t>
            </a:r>
            <a:r>
              <a:rPr lang="ko-KR" altLang="en-US" sz="2000" dirty="0" smtClean="0"/>
              <a:t>가 자살을 시도함</a:t>
            </a:r>
            <a:r>
              <a:rPr lang="en-US" altLang="ko-KR" sz="2000" dirty="0" smtClean="0"/>
              <a:t>. 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남자보다 여자에게 더 많고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여성들은 출산 직후 삽화를 경험할 위험성이 높음</a:t>
            </a:r>
            <a:endParaRPr lang="en-US" altLang="ko-KR" sz="2000" dirty="0" smtClean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 smtClean="0"/>
              <a:t>이 장애는  무단결석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학업수행의 실패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직업실패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주의력 결핍 및 과잉행동 장애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공황장애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경계성</a:t>
            </a:r>
            <a:r>
              <a:rPr lang="ko-KR" altLang="en-US" sz="2000" dirty="0" smtClean="0"/>
              <a:t>  인격장애와도  관련 있음</a:t>
            </a:r>
            <a:r>
              <a:rPr lang="en-US" altLang="ko-KR" sz="2000" dirty="0" smtClean="0"/>
              <a:t>  </a:t>
            </a: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0063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8. </a:t>
            </a:r>
            <a:r>
              <a:rPr lang="ko-KR" altLang="en-US" sz="2400" dirty="0" smtClean="0">
                <a:latin typeface="+mj-ea"/>
              </a:rPr>
              <a:t>해리장애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</a:t>
            </a:r>
            <a:r>
              <a:rPr lang="ko-KR" altLang="en-US" sz="2000" b="1" dirty="0" err="1" smtClean="0">
                <a:latin typeface="+mj-ea"/>
              </a:rPr>
              <a:t>둔주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자신의 고유한 </a:t>
            </a:r>
            <a:r>
              <a:rPr lang="ko-KR" altLang="en-US" sz="2000" dirty="0" err="1" smtClean="0">
                <a:latin typeface="+mj-ea"/>
              </a:rPr>
              <a:t>정체감을</a:t>
            </a:r>
            <a:r>
              <a:rPr lang="ko-KR" altLang="en-US" sz="2000" dirty="0" smtClean="0">
                <a:latin typeface="+mj-ea"/>
              </a:rPr>
              <a:t> 상실하고 지금까지 살고 있던</a:t>
            </a:r>
            <a:r>
              <a:rPr lang="en-US" altLang="ko-KR" sz="2000" dirty="0" smtClean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집이나 직장을 떠나 여행을 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집이나 직장을 가지고 새로운 성격 특성을 가지고 생활하는 현상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 동안에는 특별한 정신적 문제가 없이 자기 나름대로 새로운 이름을 가지고 행동하며 사회활동에 참여하는데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대체로 잘 통합됨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 동안에 새로운 성격 특징이 나타나는 경우는 드물지만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새로운 성격은 본래의 성격과는 다른 특징이 나타남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예로 조용하고 온순했던 사람이 사교적이고 자유로운 성격의 특징을 보이기도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상태에서 정상으로 회복되는 과정은 잘 알려져 있지 않지만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회복된 후에는 </a:t>
            </a:r>
            <a:r>
              <a:rPr lang="ko-KR" altLang="en-US" sz="2000" dirty="0" err="1" smtClean="0">
                <a:latin typeface="+mj-ea"/>
              </a:rPr>
              <a:t>둔주</a:t>
            </a:r>
            <a:r>
              <a:rPr lang="ko-KR" altLang="en-US" sz="2000" dirty="0" smtClean="0">
                <a:latin typeface="+mj-ea"/>
              </a:rPr>
              <a:t> 기간에 있었던 일들을 기억하지 못하는 것이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발병은 주로 성인기에 일어나며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발병양상은 몇 시간에서 </a:t>
            </a:r>
            <a:r>
              <a:rPr lang="ko-KR" altLang="en-US" sz="2000" dirty="0" err="1" smtClean="0">
                <a:latin typeface="+mj-ea"/>
              </a:rPr>
              <a:t>몇개월에</a:t>
            </a:r>
            <a:r>
              <a:rPr lang="ko-KR" altLang="en-US" sz="2000" dirty="0" smtClean="0">
                <a:latin typeface="+mj-ea"/>
              </a:rPr>
              <a:t> 이르는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단 한 번의 삽화가 대부분이고</a:t>
            </a:r>
            <a:r>
              <a:rPr lang="ko-KR" altLang="en-US" sz="2000" dirty="0" smtClean="0">
                <a:latin typeface="+mj-ea"/>
              </a:rPr>
              <a:t> 회복은 빠름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유병률은 </a:t>
            </a:r>
            <a:r>
              <a:rPr lang="en-US" altLang="ko-KR" sz="2000" dirty="0" smtClean="0">
                <a:latin typeface="+mj-ea"/>
              </a:rPr>
              <a:t>0.2%</a:t>
            </a:r>
            <a:r>
              <a:rPr lang="ko-KR" altLang="en-US" sz="2000" dirty="0" smtClean="0">
                <a:latin typeface="+mj-ea"/>
              </a:rPr>
              <a:t>로 보고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해리장애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err="1" smtClean="0">
                <a:latin typeface="+mj-ea"/>
              </a:rPr>
              <a:t>해리성</a:t>
            </a:r>
            <a:r>
              <a:rPr lang="ko-KR" altLang="en-US" sz="2000" b="1" dirty="0" smtClean="0">
                <a:latin typeface="+mj-ea"/>
              </a:rPr>
              <a:t> 정체성 장애</a:t>
            </a:r>
            <a:endParaRPr lang="en-US" altLang="ko-KR" sz="2000" b="1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다중인격장애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로 불리었음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이는 한 사람에게서 </a:t>
            </a:r>
            <a:r>
              <a:rPr lang="ko-KR" altLang="en-US" sz="2000" dirty="0" err="1" smtClean="0">
                <a:latin typeface="+mj-ea"/>
              </a:rPr>
              <a:t>두가지</a:t>
            </a:r>
            <a:r>
              <a:rPr lang="ko-KR" altLang="en-US" sz="2000" dirty="0" smtClean="0">
                <a:latin typeface="+mj-ea"/>
              </a:rPr>
              <a:t> 이상의 서로 다른 성격 특성이 나타나는 경우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반복적으로 개인의 행동을 통제하는 여러 개의 구별되는 정체성이 존재함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새롭게 나타난 성격은 비교적 통합을 이루고 있으나 자기 고유의 </a:t>
            </a:r>
            <a:r>
              <a:rPr lang="ko-KR" altLang="en-US" sz="2000" dirty="0" err="1" smtClean="0">
                <a:latin typeface="+mj-ea"/>
              </a:rPr>
              <a:t>정체감이나</a:t>
            </a:r>
            <a:r>
              <a:rPr lang="ko-KR" altLang="en-US" sz="2000" dirty="0" smtClean="0">
                <a:latin typeface="+mj-ea"/>
              </a:rPr>
              <a:t> 과거에 경험한 사실들을 완전히 망각하며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다시 자기 고유의 </a:t>
            </a:r>
            <a:r>
              <a:rPr lang="ko-KR" altLang="en-US" sz="2000" dirty="0" err="1" smtClean="0">
                <a:latin typeface="+mj-ea"/>
              </a:rPr>
              <a:t>정체감으로</a:t>
            </a:r>
            <a:r>
              <a:rPr lang="ko-KR" altLang="en-US" sz="2000" dirty="0" smtClean="0">
                <a:latin typeface="+mj-ea"/>
              </a:rPr>
              <a:t> 회복되었을 때에는 그것을 완전히 망각하는 것이 보통임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일반적으로 새롭게 나타난 성격 특징은 고유의 성격 특징과 완전히 다르거나 상반되는 경우가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경우에는 새롭게 나타난 성격 특징이 환청이나 환시를 발생시키기도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사춘기 여자와 성인기 여자의 발생비율이 남자보다 </a:t>
            </a:r>
            <a:r>
              <a:rPr lang="en-US" altLang="ko-KR" sz="2000" dirty="0" smtClean="0">
                <a:latin typeface="+mj-ea"/>
              </a:rPr>
              <a:t>3-9</a:t>
            </a:r>
            <a:r>
              <a:rPr lang="ko-KR" altLang="en-US" sz="2000" dirty="0" smtClean="0">
                <a:latin typeface="+mj-ea"/>
              </a:rPr>
              <a:t>배 정도 많으며</a:t>
            </a:r>
            <a:r>
              <a:rPr lang="en-US" altLang="ko-KR" sz="2000" dirty="0" smtClean="0">
                <a:latin typeface="+mj-ea"/>
              </a:rPr>
              <a:t>, 40</a:t>
            </a:r>
            <a:r>
              <a:rPr lang="ko-KR" altLang="en-US" sz="2000" dirty="0" smtClean="0">
                <a:latin typeface="+mj-ea"/>
              </a:rPr>
              <a:t>대 후반 이후에 드물게 발생하지만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극심한 스트레스나 외상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물질 남용의 삽화 동안에 발병할 위험이 있음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해리장애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err="1" smtClean="0">
                <a:latin typeface="+mj-ea"/>
              </a:rPr>
              <a:t>이인증</a:t>
            </a:r>
            <a:r>
              <a:rPr lang="en-US" altLang="ko-KR" sz="2000" b="1" dirty="0" smtClean="0">
                <a:latin typeface="+mj-ea"/>
              </a:rPr>
              <a:t>/ </a:t>
            </a:r>
            <a:r>
              <a:rPr lang="ko-KR" altLang="en-US" sz="2000" b="1" dirty="0" err="1" smtClean="0">
                <a:latin typeface="+mj-ea"/>
              </a:rPr>
              <a:t>비현실감</a:t>
            </a:r>
            <a:r>
              <a:rPr lang="ko-KR" altLang="en-US" sz="2000" b="1" dirty="0" smtClean="0">
                <a:latin typeface="+mj-ea"/>
              </a:rPr>
              <a:t> 장애</a:t>
            </a:r>
            <a:r>
              <a:rPr lang="en-US" altLang="ko-KR" sz="2000" b="1" dirty="0" smtClean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일시적인  자아감각의  변화로  인해  </a:t>
            </a:r>
            <a:r>
              <a:rPr lang="ko-KR" altLang="en-US" sz="2000" dirty="0"/>
              <a:t>현실감각이 </a:t>
            </a:r>
            <a:r>
              <a:rPr lang="ko-KR" altLang="en-US" sz="2000" dirty="0" smtClean="0"/>
              <a:t> 장애를 </a:t>
            </a:r>
            <a:r>
              <a:rPr lang="ko-KR" altLang="en-US" sz="2000" dirty="0"/>
              <a:t>받는 </a:t>
            </a:r>
            <a:r>
              <a:rPr lang="ko-KR" altLang="en-US" sz="2000" dirty="0" smtClean="0"/>
              <a:t>경우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보통 </a:t>
            </a:r>
            <a:r>
              <a:rPr lang="en-US" altLang="ko-KR" sz="2000" dirty="0"/>
              <a:t>“</a:t>
            </a:r>
            <a:r>
              <a:rPr lang="ko-KR" altLang="en-US" sz="2000" dirty="0"/>
              <a:t>내가 아닌 것 같다</a:t>
            </a:r>
            <a:r>
              <a:rPr lang="en-US" altLang="ko-KR" sz="2000" dirty="0"/>
              <a:t>”</a:t>
            </a:r>
            <a:r>
              <a:rPr lang="ko-KR" altLang="en-US" sz="2000" dirty="0" smtClean="0"/>
              <a:t>라면서  </a:t>
            </a:r>
            <a:r>
              <a:rPr lang="ko-KR" altLang="en-US" sz="2000" dirty="0"/>
              <a:t>자기가 자기로부터 동떨어진 것 같은 느낌이 드는 </a:t>
            </a:r>
            <a:r>
              <a:rPr lang="ko-KR" altLang="en-US" sz="2000" dirty="0" smtClean="0"/>
              <a:t>것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자아감각의  변화에는  자기 지각에  대한  변화와  외부 환경 지각에  대한  변화가  있는데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  </a:t>
            </a:r>
            <a:r>
              <a:rPr lang="ko-KR" altLang="en-US" sz="2000" dirty="0" err="1" smtClean="0"/>
              <a:t>두가지</a:t>
            </a:r>
            <a:r>
              <a:rPr lang="ko-KR" altLang="en-US" sz="2000" dirty="0" smtClean="0"/>
              <a:t>  변화가 동시에 나타날 수 있고 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어느 한 가지만 나타날 수 있음 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자기지각장애에는 자기  몸의  한 부분이나  몸 전체가 자기 몸처럼 느껴지지  않는 신체지각장애</a:t>
            </a:r>
            <a:r>
              <a:rPr lang="en-US" altLang="ko-KR" sz="2000" dirty="0" smtClean="0"/>
              <a:t>,  </a:t>
            </a:r>
            <a:r>
              <a:rPr lang="ko-KR" altLang="en-US" sz="2000" dirty="0" smtClean="0"/>
              <a:t>자신의  감정기능이 자신의  것 처럼  생각되지   않는  감정  지각장애  등이 있음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외부 환경지각장애에는  자기가  접촉하는  주위 사람이나 사물이  낯설고  자신이  마치  딴  세상에  살고  있는  것 </a:t>
            </a:r>
            <a:r>
              <a:rPr lang="ko-KR" altLang="en-US" sz="2000" dirty="0" err="1" smtClean="0"/>
              <a:t>처럼</a:t>
            </a:r>
            <a:r>
              <a:rPr lang="ko-KR" altLang="en-US" sz="2000" dirty="0" smtClean="0"/>
              <a:t> 느껴짐</a:t>
            </a:r>
            <a:endParaRPr lang="en-US" altLang="ko-KR" sz="2000" dirty="0" smtClean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/>
              <a:t>때로는 주위에 있는 사물의 크기나  모양이 다르게 지각되기도 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주위에 있는 생물이 죽은 것처럼  보이기도 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생동감이  없어  보이기도  하는데   이를  </a:t>
            </a:r>
            <a:r>
              <a:rPr lang="ko-KR" altLang="en-US" sz="2000" dirty="0" err="1" smtClean="0"/>
              <a:t>현실이탈증이라고</a:t>
            </a:r>
            <a:r>
              <a:rPr lang="ko-KR" altLang="en-US" sz="2000" dirty="0" smtClean="0"/>
              <a:t> 함 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153516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순환성 장애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기분의 변동이 있는 만성적인 장애로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경미한 </a:t>
            </a:r>
            <a:r>
              <a:rPr lang="ko-KR" altLang="en-US" sz="2000" dirty="0" err="1" smtClean="0">
                <a:latin typeface="+mj-ea"/>
              </a:rPr>
              <a:t>조증</a:t>
            </a:r>
            <a:r>
              <a:rPr lang="ko-KR" altLang="en-US" sz="2000" dirty="0" smtClean="0">
                <a:latin typeface="+mj-ea"/>
              </a:rPr>
              <a:t> 증상과 경미한 우울 증상이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년 이상 지속적으로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/>
              <a:t>Ⅱ</a:t>
            </a:r>
            <a:r>
              <a:rPr lang="ko-KR" altLang="en-US" sz="2000" dirty="0" smtClean="0"/>
              <a:t>의  경한 상태에 해당하며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경조증과</a:t>
            </a:r>
            <a:r>
              <a:rPr lang="ko-KR" altLang="en-US" sz="2000" dirty="0" smtClean="0"/>
              <a:t> 우울 증의 삽화가 교대로 나타남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보통 청소년기나 초기 성인기에서 시작되고 서서히 발병하며 만성적인 경과를 가짐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5067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우울장애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</a:rPr>
              <a:t>우울장애의 원인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생물학적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기분에 변화를 주는 신경전달물질인 </a:t>
            </a:r>
            <a:r>
              <a:rPr lang="ko-KR" altLang="en-US" sz="2000" dirty="0" err="1" smtClean="0">
                <a:latin typeface="+mj-ea"/>
              </a:rPr>
              <a:t>세로토닌의</a:t>
            </a:r>
            <a:r>
              <a:rPr lang="ko-KR" altLang="en-US" sz="2000" dirty="0" smtClean="0">
                <a:latin typeface="+mj-ea"/>
              </a:rPr>
              <a:t> 불균형에 기인함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세로토닌</a:t>
            </a:r>
            <a:r>
              <a:rPr lang="ko-KR" altLang="en-US" sz="2000" dirty="0" smtClean="0">
                <a:latin typeface="+mj-ea"/>
              </a:rPr>
              <a:t> 부족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생활사건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죽음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난치성</a:t>
            </a:r>
            <a:r>
              <a:rPr lang="ko-KR" altLang="en-US" sz="2000" dirty="0" smtClean="0">
                <a:latin typeface="+mj-ea"/>
              </a:rPr>
              <a:t> 질병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실연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낙방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재산손실 등이 우울증 유발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누구나 이런 상황을 겪으면 정상적으로 슬퍼하는 과정을 거치지만 우울상태가 몇 달 이상 계속되고 그 정도가 심해지면 우울증을 의심해 봐야 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심리적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많은 심리학이론에서 </a:t>
            </a:r>
            <a:r>
              <a:rPr lang="en-US" altLang="ko-KR" sz="2000" dirty="0" smtClean="0">
                <a:latin typeface="+mj-ea"/>
              </a:rPr>
              <a:t>“</a:t>
            </a:r>
            <a:r>
              <a:rPr lang="ko-KR" altLang="en-US" sz="2000" dirty="0" smtClean="0">
                <a:latin typeface="+mj-ea"/>
              </a:rPr>
              <a:t>자기자신에게 화난 상태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를 우울이라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대인관계에 쌓인 분노나 공격감정을 발산하지 못하고 자신을 비하하고 처벌하는 등 자신을 향해 발산하는 사람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어린 시절 자신에 대해 부정적인 이미지를 가지면서 성장한 사람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지나치게 완벽을 추구하는 사람 등이 우울증에 걸리기 쉬움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519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우울장애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</a:rPr>
              <a:t>우울장애의 원인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유전적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우울증을 앓았던 직계가족이나 가까운 친인척이 있는 경우 다른 사람에 비해 우울증에 걸릴 확률이 높음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신체질환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갑상선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당뇨병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뇌출혈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고혈압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심장질환 같은 </a:t>
            </a:r>
            <a:r>
              <a:rPr lang="ko-KR" altLang="en-US" sz="2000" dirty="0" err="1" smtClean="0">
                <a:latin typeface="+mj-ea"/>
              </a:rPr>
              <a:t>난치성</a:t>
            </a:r>
            <a:r>
              <a:rPr lang="ko-KR" altLang="en-US" sz="2000" dirty="0" smtClean="0">
                <a:latin typeface="+mj-ea"/>
              </a:rPr>
              <a:t> 질환이 우울을 동반할 가능성 높음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약물과 알코올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특정 약물의 부작용으로 발생하기도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일부 고혈압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피임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이뇨제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진통제 등은 우울증을 유발함으로 의사와 상의해서 복용해야 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술을 장기적으로 많이 마시는 경우 우울증과 관련됨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093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4. </a:t>
            </a:r>
            <a:r>
              <a:rPr lang="ko-KR" altLang="en-US" sz="2400" dirty="0" smtClean="0">
                <a:latin typeface="+mj-ea"/>
              </a:rPr>
              <a:t>우울장애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400" dirty="0" smtClean="0">
                <a:latin typeface="+mj-ea"/>
              </a:rPr>
              <a:t>우울증의 임상적 특성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수면장애</a:t>
            </a:r>
            <a:r>
              <a:rPr lang="en-US" altLang="ko-KR" sz="2400" dirty="0" smtClean="0">
                <a:latin typeface="+mj-ea"/>
              </a:rPr>
              <a:t>: </a:t>
            </a:r>
            <a:r>
              <a:rPr lang="ko-KR" altLang="en-US" sz="2400" dirty="0" smtClean="0">
                <a:latin typeface="+mj-ea"/>
              </a:rPr>
              <a:t>대부분 불면증을 호소하지만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반대로 잠을 너무 많이 자는 경우도 있음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불면증인 경우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새벽에 일찍 깨어나서 다시 잠을 못 드는 경우가 많고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잠을 많이 자는 경우 아무리 잠을 많이 자고 일어나도 안 잔 것 처럼 피곤하고 불쾌한 기분이 듦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식욕부진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의욕상실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자기관리 소홀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자신감 상실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정서불안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기분의 요동</a:t>
            </a:r>
            <a:r>
              <a:rPr lang="en-US" altLang="ko-KR" sz="2400" dirty="0" smtClean="0">
                <a:latin typeface="+mj-ea"/>
              </a:rPr>
              <a:t>:</a:t>
            </a:r>
            <a:r>
              <a:rPr lang="ko-KR" altLang="en-US" sz="2400" dirty="0" smtClean="0">
                <a:latin typeface="+mj-ea"/>
              </a:rPr>
              <a:t> 일반적으로 아침에는 기분이 안 좋다가 오후에는 오히려 괜찮아지는 경우가 많음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어떤 사람들은 정반대로 느끼기도 함</a:t>
            </a:r>
            <a:r>
              <a:rPr lang="en-US" altLang="ko-KR" sz="2400" dirty="0" smtClean="0">
                <a:latin typeface="+mj-ea"/>
              </a:rPr>
              <a:t>. </a:t>
            </a:r>
            <a:r>
              <a:rPr lang="ko-KR" altLang="en-US" sz="2400" dirty="0" smtClean="0">
                <a:latin typeface="+mj-ea"/>
              </a:rPr>
              <a:t>순간 기분의 변화가 심함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j-ea"/>
              </a:rPr>
              <a:t>자살에 대한 생각</a:t>
            </a:r>
            <a:r>
              <a:rPr lang="en-US" altLang="ko-KR" sz="2400" dirty="0" smtClean="0">
                <a:latin typeface="+mj-ea"/>
              </a:rPr>
              <a:t>:</a:t>
            </a:r>
            <a:r>
              <a:rPr lang="ko-KR" altLang="en-US" sz="2400" dirty="0" smtClean="0">
                <a:latin typeface="+mj-ea"/>
              </a:rPr>
              <a:t>우울증 환자의 </a:t>
            </a:r>
            <a:r>
              <a:rPr lang="en-US" altLang="ko-KR" sz="2400" dirty="0" smtClean="0">
                <a:latin typeface="+mj-ea"/>
              </a:rPr>
              <a:t>15%</a:t>
            </a:r>
            <a:r>
              <a:rPr lang="ko-KR" altLang="en-US" sz="2400" dirty="0" smtClean="0">
                <a:latin typeface="+mj-ea"/>
              </a:rPr>
              <a:t>는 자살로 인생을 마감함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자살은 우울증의 가장 심각한 증상임 </a:t>
            </a:r>
            <a:r>
              <a:rPr lang="en-US" altLang="ko-KR" sz="2400" dirty="0" smtClean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4. </a:t>
            </a:r>
            <a:r>
              <a:rPr lang="ko-KR" altLang="en-US" sz="2400" dirty="0" smtClean="0">
                <a:latin typeface="+mj-ea"/>
              </a:rPr>
              <a:t>우울장애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400" dirty="0" smtClean="0">
                <a:latin typeface="+mj-ea"/>
              </a:rPr>
              <a:t>우울증의 유형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+mj-ea"/>
              </a:rPr>
              <a:t>심각한 우울증상이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주요우울장애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경미한 우울증상이 장기적으로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지속성 우울장애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월경 전에 우울증상이 나타나는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월경 전기 불쾌장애</a:t>
            </a:r>
            <a:r>
              <a:rPr lang="en-US" altLang="ko-KR" sz="2400" dirty="0" smtClean="0">
                <a:latin typeface="+mj-ea"/>
              </a:rPr>
              <a:t>,</a:t>
            </a:r>
            <a:r>
              <a:rPr lang="ko-KR" altLang="en-US" sz="2400" dirty="0" smtClean="0">
                <a:latin typeface="+mj-ea"/>
              </a:rPr>
              <a:t> 불쾌한 기분을 조절하지 못하는 것이 특징인 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파괴적 기분조절곤란 장애</a:t>
            </a:r>
            <a:r>
              <a:rPr lang="ko-KR" altLang="en-US" sz="2400" dirty="0" smtClean="0">
                <a:latin typeface="+mj-ea"/>
              </a:rPr>
              <a:t>가 있음</a:t>
            </a: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b="1" dirty="0">
                <a:latin typeface="+mj-ea"/>
              </a:rPr>
              <a:t>주요 우울장애</a:t>
            </a:r>
            <a:endParaRPr lang="en-US" altLang="ko-KR" sz="24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조증</a:t>
            </a:r>
            <a:r>
              <a:rPr lang="ko-KR" altLang="en-US" sz="2400" dirty="0">
                <a:latin typeface="+mj-ea"/>
              </a:rPr>
              <a:t> 삽화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혼재성</a:t>
            </a:r>
            <a:r>
              <a:rPr lang="ko-KR" altLang="en-US" sz="2400" dirty="0">
                <a:latin typeface="+mj-ea"/>
              </a:rPr>
              <a:t> 삽화 또는 </a:t>
            </a:r>
            <a:r>
              <a:rPr lang="ko-KR" altLang="en-US" sz="2400" dirty="0" err="1">
                <a:latin typeface="+mj-ea"/>
              </a:rPr>
              <a:t>경조증</a:t>
            </a:r>
            <a:r>
              <a:rPr lang="ko-KR" altLang="en-US" sz="2400" dirty="0">
                <a:latin typeface="+mj-ea"/>
              </a:rPr>
              <a:t> 삽화의 </a:t>
            </a:r>
            <a:r>
              <a:rPr lang="ko-KR" altLang="en-US" sz="2400" dirty="0" err="1">
                <a:latin typeface="+mj-ea"/>
              </a:rPr>
              <a:t>과거력이</a:t>
            </a:r>
            <a:r>
              <a:rPr lang="ko-KR" altLang="en-US" sz="2400" dirty="0">
                <a:latin typeface="+mj-ea"/>
              </a:rPr>
              <a:t> 없는 상태에서 단 한 번 이상의 주요 우울증 삽화를 특징적으로 나타내는 </a:t>
            </a:r>
            <a:r>
              <a:rPr lang="ko-KR" altLang="en-US" sz="2400" dirty="0" smtClean="0">
                <a:latin typeface="+mj-ea"/>
              </a:rPr>
              <a:t>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smtClean="0">
                <a:latin typeface="+mj-ea"/>
              </a:rPr>
              <a:t>발병요인에 따라 </a:t>
            </a:r>
            <a:r>
              <a:rPr lang="ko-KR" altLang="en-US" sz="2400" dirty="0" err="1" smtClean="0">
                <a:latin typeface="+mj-ea"/>
              </a:rPr>
              <a:t>내인성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 err="1" smtClean="0">
                <a:latin typeface="+mj-ea"/>
              </a:rPr>
              <a:t>우울장애과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 err="1" smtClean="0">
                <a:latin typeface="+mj-ea"/>
              </a:rPr>
              <a:t>반응성</a:t>
            </a:r>
            <a:r>
              <a:rPr lang="ko-KR" altLang="en-US" sz="2400" dirty="0" smtClean="0">
                <a:latin typeface="+mj-ea"/>
              </a:rPr>
              <a:t> 우울장애로 나눔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solidFill>
                  <a:srgbClr val="FF0000"/>
                </a:solidFill>
                <a:latin typeface="+mj-ea"/>
              </a:rPr>
              <a:t>내인성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 smtClean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 smtClean="0">
                <a:latin typeface="+mj-ea"/>
              </a:rPr>
              <a:t>우울에 빠질만한 충분한 외적 원인이 없는데도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smtClean="0">
                <a:latin typeface="+mj-ea"/>
              </a:rPr>
              <a:t>체중이 줄어들고 심한 죄의식을 느끼면 일상생활에서 곤란을 느끼는 등 우울 증상이 현저하게 나타나는 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solidFill>
                  <a:srgbClr val="FF0000"/>
                </a:solidFill>
                <a:latin typeface="+mj-ea"/>
              </a:rPr>
              <a:t>반응성</a:t>
            </a:r>
            <a:r>
              <a:rPr lang="ko-KR" altLang="en-US" sz="2400" dirty="0" smtClean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 smtClean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 smtClean="0">
                <a:latin typeface="+mj-ea"/>
              </a:rPr>
              <a:t>실직이나 가족의 죽음과 같이 외적 원인이 충분히 작용하여 우울증상이 나타나는 경우</a:t>
            </a:r>
            <a:endParaRPr lang="en-US" altLang="ko-KR" sz="24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smtClean="0">
                <a:latin typeface="+mj-ea"/>
              </a:rPr>
              <a:t>단일삽화를 경험한 사람들 중에서 약 </a:t>
            </a:r>
            <a:r>
              <a:rPr lang="en-US" altLang="ko-KR" sz="2400" dirty="0" smtClean="0">
                <a:latin typeface="+mj-ea"/>
              </a:rPr>
              <a:t>50-60%</a:t>
            </a:r>
            <a:r>
              <a:rPr lang="ko-KR" altLang="en-US" sz="2400" dirty="0" smtClean="0">
                <a:latin typeface="+mj-ea"/>
              </a:rPr>
              <a:t>는 </a:t>
            </a:r>
            <a:r>
              <a:rPr lang="ko-KR" altLang="en-US" sz="2400" dirty="0" err="1" smtClean="0">
                <a:latin typeface="+mj-ea"/>
              </a:rPr>
              <a:t>두번째</a:t>
            </a:r>
            <a:r>
              <a:rPr lang="ko-KR" altLang="en-US" sz="2400" dirty="0" smtClean="0">
                <a:latin typeface="+mj-ea"/>
              </a:rPr>
              <a:t> 삽화를 경험하고</a:t>
            </a:r>
            <a:r>
              <a:rPr lang="en-US" altLang="ko-KR" sz="2400" dirty="0" smtClean="0">
                <a:latin typeface="+mj-ea"/>
              </a:rPr>
              <a:t>, </a:t>
            </a:r>
            <a:r>
              <a:rPr lang="ko-KR" altLang="en-US" sz="2400" dirty="0" err="1" smtClean="0">
                <a:latin typeface="+mj-ea"/>
              </a:rPr>
              <a:t>두번째</a:t>
            </a:r>
            <a:r>
              <a:rPr lang="ko-KR" altLang="en-US" sz="2400" dirty="0" smtClean="0">
                <a:latin typeface="+mj-ea"/>
              </a:rPr>
              <a:t> 삽화를 경험한 사람 중 </a:t>
            </a:r>
            <a:r>
              <a:rPr lang="ko-KR" altLang="en-US" sz="2400" dirty="0" err="1" smtClean="0">
                <a:latin typeface="+mj-ea"/>
              </a:rPr>
              <a:t>세번째</a:t>
            </a:r>
            <a:r>
              <a:rPr lang="ko-KR" altLang="en-US" sz="2400" dirty="0" smtClean="0">
                <a:latin typeface="+mj-ea"/>
              </a:rPr>
              <a:t> 삽화를 경험할 가능성은 </a:t>
            </a:r>
            <a:r>
              <a:rPr lang="en-US" altLang="ko-KR" sz="2400" dirty="0" smtClean="0">
                <a:latin typeface="+mj-ea"/>
              </a:rPr>
              <a:t>70%, </a:t>
            </a:r>
            <a:r>
              <a:rPr lang="ko-KR" altLang="en-US" sz="2400" dirty="0" err="1" smtClean="0">
                <a:latin typeface="+mj-ea"/>
              </a:rPr>
              <a:t>세번째</a:t>
            </a:r>
            <a:r>
              <a:rPr lang="ko-KR" altLang="en-US" sz="2400" dirty="0" smtClean="0">
                <a:latin typeface="+mj-ea"/>
              </a:rPr>
              <a:t> 삽화를 경험한 사람이 </a:t>
            </a:r>
            <a:r>
              <a:rPr lang="ko-KR" altLang="en-US" sz="2400" dirty="0" err="1" smtClean="0">
                <a:latin typeface="+mj-ea"/>
              </a:rPr>
              <a:t>네번째</a:t>
            </a:r>
            <a:r>
              <a:rPr lang="ko-KR" altLang="en-US" sz="2400" dirty="0" smtClean="0">
                <a:latin typeface="+mj-ea"/>
              </a:rPr>
              <a:t> 삽화를 경험할 가능성은 </a:t>
            </a:r>
            <a:r>
              <a:rPr lang="en-US" altLang="ko-KR" sz="2400" dirty="0" smtClean="0">
                <a:latin typeface="+mj-ea"/>
              </a:rPr>
              <a:t>90%</a:t>
            </a:r>
            <a:r>
              <a:rPr lang="ko-KR" altLang="en-US" sz="2400" dirty="0" smtClean="0">
                <a:latin typeface="+mj-ea"/>
              </a:rPr>
              <a:t>에 이름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1800" dirty="0" smtClean="0">
                <a:latin typeface="+mj-ea"/>
              </a:rPr>
              <a:t>우울장애 유형</a:t>
            </a:r>
            <a:endParaRPr lang="en-US" altLang="ko-KR" sz="18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 smtClean="0">
                <a:latin typeface="+mj-ea"/>
              </a:rPr>
              <a:t>지속성 우울장애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만성 주요 우울 장애와 기분부전장애를 합쳐서 </a:t>
            </a:r>
            <a:r>
              <a:rPr lang="en-US" altLang="ko-KR" sz="1800" dirty="0" smtClean="0">
                <a:latin typeface="+mj-ea"/>
              </a:rPr>
              <a:t>DSM-5</a:t>
            </a:r>
            <a:r>
              <a:rPr lang="ko-KR" altLang="en-US" sz="1800" dirty="0" smtClean="0">
                <a:latin typeface="+mj-ea"/>
              </a:rPr>
              <a:t>에 새롭게 제시됨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 장애의 핵심 증상은 만성적 </a:t>
            </a:r>
            <a:r>
              <a:rPr lang="ko-KR" altLang="en-US" sz="1800" dirty="0" err="1" smtClean="0">
                <a:latin typeface="+mj-ea"/>
              </a:rPr>
              <a:t>우울감으로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적어도 </a:t>
            </a:r>
            <a:r>
              <a:rPr lang="en-US" altLang="ko-KR" sz="1800" dirty="0" smtClean="0">
                <a:latin typeface="+mj-ea"/>
              </a:rPr>
              <a:t>2</a:t>
            </a:r>
            <a:r>
              <a:rPr lang="ko-KR" altLang="en-US" sz="1800" dirty="0" smtClean="0">
                <a:latin typeface="+mj-ea"/>
              </a:rPr>
              <a:t>년 동안 우울한 기분이 없는 날보다 있는 날이 더 많고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하루 대부분 지속되는 만성적인 우울한 느낌이 있음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이는 주요 우울장애보다 경한 우울상태이며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증상이 삽화적이지 않고 만성적이며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err="1" smtClean="0">
                <a:latin typeface="+mj-ea"/>
              </a:rPr>
              <a:t>조증</a:t>
            </a:r>
            <a:r>
              <a:rPr lang="ko-KR" altLang="en-US" sz="1800" dirty="0" smtClean="0">
                <a:latin typeface="+mj-ea"/>
              </a:rPr>
              <a:t> 삽화가 없는 것이 특징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이 장애가 있는 사람은 늘 우울한 사람으로 인식되고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자신에 대한 부적절감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흥미와 즐거움의 상실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사회적 위축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낮은 </a:t>
            </a:r>
            <a:r>
              <a:rPr lang="ko-KR" altLang="en-US" sz="1800" dirty="0" err="1" smtClean="0">
                <a:latin typeface="+mj-ea"/>
              </a:rPr>
              <a:t>자존감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죄책감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과거에 대한 반추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낮은 에너지 수준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생산적 활동의 감소를 나타냄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대인관계의 어려움 뿐만 아니라 결혼생활과 친구관계에서 고통을 겪으며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불쾌감과 낮은 자기개념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부족한 대인관계기 결합되어 약물을 사용하거나 자살을 시도하는 취약성이 있음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5951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2215</TotalTime>
  <Words>3245</Words>
  <Application>Microsoft Office PowerPoint</Application>
  <PresentationFormat>화면 슬라이드 쇼(4:3)</PresentationFormat>
  <Paragraphs>228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8" baseType="lpstr">
      <vt:lpstr>굴림체</vt:lpstr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104</cp:revision>
  <dcterms:created xsi:type="dcterms:W3CDTF">2011-05-12T14:47:52Z</dcterms:created>
  <dcterms:modified xsi:type="dcterms:W3CDTF">2023-04-06T05:59:35Z</dcterms:modified>
</cp:coreProperties>
</file>