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256" r:id="rId3"/>
    <p:sldId id="316" r:id="rId4"/>
    <p:sldId id="303" r:id="rId5"/>
    <p:sldId id="317" r:id="rId6"/>
    <p:sldId id="304" r:id="rId7"/>
    <p:sldId id="305" r:id="rId8"/>
    <p:sldId id="306" r:id="rId9"/>
    <p:sldId id="307" r:id="rId10"/>
    <p:sldId id="314" r:id="rId11"/>
    <p:sldId id="310" r:id="rId12"/>
    <p:sldId id="311" r:id="rId13"/>
    <p:sldId id="318" r:id="rId14"/>
    <p:sldId id="293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16632"/>
            <a:ext cx="9217024" cy="6646227"/>
            <a:chOff x="-36512" y="116632"/>
            <a:chExt cx="9217024" cy="6646227"/>
          </a:xfrm>
        </p:grpSpPr>
        <p:grpSp>
          <p:nvGrpSpPr>
            <p:cNvPr id="2" name="그룹 9"/>
            <p:cNvGrpSpPr/>
            <p:nvPr/>
          </p:nvGrpSpPr>
          <p:grpSpPr>
            <a:xfrm>
              <a:off x="0" y="116632"/>
              <a:ext cx="9144001" cy="2678817"/>
              <a:chOff x="0" y="116632"/>
              <a:chExt cx="9144001" cy="2678817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224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출생순위별 성격특성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386-388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첫째 자녀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폐위된 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어린 동생과의 경쟁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독자적 생존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둘째 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속도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조정자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경쟁심과 야망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중간 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위아래로 압박감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무력감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의존적 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사회관계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가족갈등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조정자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막내아이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응석받이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귀찮게 붙어 다니는 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강한 열등감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외동아이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응석을 부리고 보호받음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자기중심성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출생순위에 속한 모든 아동이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Adler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생활양식과 일치하는 것은 아님</a:t>
                </a: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1" y="116632"/>
                <a:ext cx="27718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6)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가족형상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780928"/>
              <a:ext cx="39239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가상적 최종목표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3284984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목적론적 존재이며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행동은 목표를 지향한 행동임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인생에서 실현하고자 하는 궁극적 목표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최종목표는 허구적 신념으로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정직이 최상의 정책 등이 예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최종목표는 자기의 창조력에 의해 형성되고 각 개인마다 독특성 지님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우월성의 추구 성향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 등은 가상적 최종목표에 의해 결정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최종목표를 갖고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 명확하게 자각하지 못함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그럼에도 가상적 최종목표는 성격통합의 원리로 작동하고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삶을 인도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초점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목표는 현실에 효과적으로 대처하는 데 도움이 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포기해야 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목표는 성취되지 못하더라도 유용할 수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해를 끼칠 수도 있음</a:t>
              </a: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36511" y="3284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64626"/>
            <a:chOff x="-36512" y="44624"/>
            <a:chExt cx="9180512" cy="656462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Adler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년까지를 성격 형성의 절대적 시기로 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이후에는 성격의 기본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구조가 거의 변화되지 않는다는 결정론적 관점을 갖고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생활양식의 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달에 가장 잘 나타나지만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보다는 관점의 강도가 낮음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생활양식은 초기 열등의식과 보상에 의해 형성되기 시작하여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구체화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시기에 따라 다르게 나타나지만 기본적인 변화는 없음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발달에 미치는 유전과 환경의 영향은 인정하나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주관성의 영향을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인간발달과 생활양식은 개인의 주관적 목표를 중심으로 형성됨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발달은 기본적으로 상향적 발달 성향을 지니며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인간발달은 미래지향적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우월을 성취하기 위한 노력의 결과물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열등감은 가상적 최종목표를 성취하기 위한 우월 추구의 동기로 작용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 추구의 과정에서 긴장을 경험하더라도 이를 극복하고 성장하려는 노력을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멈추지 않음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발달은 환경적 자극에 대해 단순히 반응함으로써 이루어지는 것이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아니라 개인의 자기발생적인 그리고 미래지향적인 노력의 결과로 이루어짐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57326"/>
            <a:chOff x="-36512" y="188640"/>
            <a:chExt cx="9180512" cy="665732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57326"/>
              <a:chOff x="-35497" y="692696"/>
              <a:chExt cx="9179497" cy="665732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688023"/>
                <a:ext cx="9144000" cy="5661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인간은 누구나 열등감을 보상하고 우월을 추구하려 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환경은 우월의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성취를 방해하기도 함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 수준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열등감을 보상하고 우월을 추구하는 과정에서 만나게 되는 환경적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장애물에 어떻게 반응하느냐에 따라 결정</a:t>
                </a: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용기를 가지고 문제에 직면하며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삶을 현실적으로 바라보며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안녕과 행복에 기여하려는 의지를 지님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건강한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다른 사람에게 관심이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우월성의 목표는 기본적으로 사회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모든 사람의 안녕까지를 포함하는 공동체의식을 갖고 있음</a:t>
                </a: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정서장애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생활에서의 실패 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잘못된 생활양식 또는 잘못된 가정에 기인하며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잘못된 인생목표와 사회적 관심이 부족한 사람</a:t>
                </a: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현재의 자신과 이상적 목표 사이에 상당한 거리가 있는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</a:p>
              <a:p>
                <a:pPr algn="dist"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 이익 추구에 몰두하며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타인의 복지에 관심이 없고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회피형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획득형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지배형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생활양식을 가진 경우가 많음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신경증 환자는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거리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’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라는 방어기제 사용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실패를 좋아하지 않으므로  자신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목표사이에 일정한 거리를 두고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 자신의 참모습에 직면하지 않으려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391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0"/>
            <a:ext cx="9144001" cy="6727527"/>
            <a:chOff x="-36512" y="3481844"/>
            <a:chExt cx="9144001" cy="6727527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3887191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개인심리치료에서는 내담자가 자신의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대해 책임을 질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있도록 삶의 창조자로서 과거보다는 미래를 전망하는 목표성취를 원조하는데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목표를 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생활양식을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부적응적인 목표와 신념을 파악하여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관심을 증진하고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좀 더 적응적인 목표와 생활양식으로의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인행목표와 생활양식의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왜곡된 동기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 평등한 존재라는 인식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사회에 기여하는 성원으로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신뢰와 존경에 기초를 둔 동등한 관계라고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치료의 주체임을 깨닫게 하고 자기 행동에 책임의식을 갖게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현재를 변화시키고 미래목표를 추구하도록 제안하는 능동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인물이며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역시 치료의 활동적 주체임을 인식시킴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순이므로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측면의 치료에 초점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393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치료절차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치료관계의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역동성 탐색과 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통찰의 격려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재교육과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재지향의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</a:t>
              </a:r>
            </a:p>
          </p:txBody>
        </p:sp>
      </p:grpSp>
      <p:sp>
        <p:nvSpPr>
          <p:cNvPr id="12" name="Rectangle 67"/>
          <p:cNvSpPr>
            <a:spLocks noChangeArrowheads="1"/>
          </p:cNvSpPr>
          <p:nvPr/>
        </p:nvSpPr>
        <p:spPr bwMode="auto">
          <a:xfrm>
            <a:off x="-36512" y="3121804"/>
            <a:ext cx="50321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3)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치료자의 역할과 실무원칙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Line 68"/>
          <p:cNvSpPr>
            <a:spLocks noChangeShapeType="1"/>
          </p:cNvSpPr>
          <p:nvPr/>
        </p:nvSpPr>
        <p:spPr bwMode="auto">
          <a:xfrm>
            <a:off x="-35497" y="371703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71414"/>
            <a:ext cx="9144002" cy="6595450"/>
            <a:chOff x="-1" y="71414"/>
            <a:chExt cx="9144002" cy="659545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047063"/>
              <a:chOff x="0" y="71414"/>
              <a:chExt cx="9144001" cy="6047063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5546997"/>
                <a:chOff x="0" y="571480"/>
                <a:chExt cx="9144001" cy="5546997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692696"/>
                  <a:ext cx="9144000" cy="54257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특수한 절차에 구애되지 않고 특정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내담자에게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가장 알맞은 기법 사용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즉시성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현재 이 순간에 무엇이 일어나고 있는지를 다루는 기법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격려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자기 신뢰와 용기를 갖도록 원조하는 기법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역설적 개입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의도와 반대되는 방향으로 개입하는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처방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제지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마치 ∼인 것처럼 행동하기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마치 자신이 그런 상황에 있는 것처럼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상상하고 행동하도록 하는 역할극 기법</a:t>
                  </a: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수프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(soup)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엎지르기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치료자가 내담자가 보는 앞에서 어떤 행동의 유용성을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줄임으로써 부적절한 게임을 종식하게 하는 기법</a:t>
                  </a: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단추 누르기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내담자에게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의도적으로 유쾌한 감정이나 불유쾌한 감정을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갖도록 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그런 경험에 수반되는 감정에 대해 토론하는 기법</a:t>
                  </a: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직면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하여금 자신의 잘못된 목표나 신념을 회피하지 않고 정면으로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마주하게 하는 기법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과제부여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문제해결을 위해 치료자가 특정 과제를 이행하도록 요구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그 외에 조언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침묵 등 내담자의 특성에 따라 절충적 기법 활용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21246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15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자아심리이론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개인심리이론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이론은 사회적 요인과 가족적 요인이 성격에 미치는 영향을 강조하여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신프로이트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학파 중의 한 이론으로 분류되기도 함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인간행동이 사회적 힘에 의해 동기화되며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모든 행동에는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목적이 있다는 사회목적론적 관점 제시하였으며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자아방어의 중요성을 높이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평가하지 않음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인간이 선천적으로 사회적 존재라는 점과 자신의 삶을 창조해 나갈 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있는 능력을 가진 존재라는 점을 더욱 중시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따라서 성격은 유전이나 환경요인보다는 개인의 주관적 결정에 의해 창조되며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열등에서 우월한 상태로의 상향 이동을 추구하는 존재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이러한 성장모델로 인해 인본주의 또는 현상학적 이론의 선구자로 불리기도 함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자신의 이론이 다른 이름이 아닌 개인심리학이라고 불리기를 원함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인간이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unique, indivisible, self-consistent, unified entity,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 하나의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전체로서 기능하므로 부분으로 나눠서 이해할 수 없는 존재라고 주장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116632"/>
            <a:ext cx="9180512" cy="6617470"/>
            <a:chOff x="-36512" y="692696"/>
            <a:chExt cx="9180512" cy="6617470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692696"/>
              <a:ext cx="9179497" cy="6617470"/>
              <a:chOff x="-35497" y="692696"/>
              <a:chExt cx="9179497" cy="661747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35497" y="692696"/>
                <a:ext cx="9144001" cy="523220"/>
                <a:chOff x="-35496" y="801647"/>
                <a:chExt cx="9144001" cy="523220"/>
              </a:xfrm>
            </p:grpSpPr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801647"/>
                  <a:ext cx="312297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1.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-35496" y="1305703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37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우연성과 결정론은 있을 수 없다는 점을 강조하고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목적론적이고 사회심리적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관점에서 인간 이해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창조적이고 목표지향적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인생목표 추구 과정에서 주관적 평가와 선택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합리적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인생목표를 직시할 수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스스로 결정을 내리고 삶의 방식을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선택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그러나 모든 인간이 반드시 합리적이지는 않음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전체적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더 이상 분리할 수 없는 전체로서 통합적으로 기능하는 존재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환경에 단순하게 반응하는 존재가 아니라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환경의 의미를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해석하여 주체적으로 받아들이고 의미를 부여하는 존재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불가지적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개인적 경험과 형이상학을 이해한다는 것은 불가능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관심을 지니고 태어나며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충동에 의해 행동 동기화</a:t>
                </a:r>
              </a:p>
            </p:txBody>
          </p:sp>
        </p:grp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1340768"/>
              <a:ext cx="22557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 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인간관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6512" y="18448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-36512" y="97468"/>
            <a:ext cx="9180512" cy="6787916"/>
            <a:chOff x="0" y="4443408"/>
            <a:chExt cx="9180512" cy="678791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959158"/>
              <a:ext cx="9144000" cy="627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Adler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이론의 가장 중요한 가정은 인간이 전체적 존재라는 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성장지향적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동기를 지닌 목적론적 존재라는 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하나의 전체로서 기능을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미완성을 극복하여 완성에 도달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하려는 힘에 의해 동기화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유전이나 환경에 의해 일어나는 것이 아니며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선택한 인생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완성을 추구하기 위하여 자신의 행동과 운명을 자유롭고 의식적으로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선택한 것임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행동은 예외 없이 사회관계 속에서 일어나며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사회관계를 맺을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선천적 능력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 의식이나 사회적 관심을 지님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그러므로 개인과 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간의 협력적 조화가 필수적</a:t>
              </a: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개인은 자신과 환경에 대한 개인적 지각에 따라 행동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통각 도식과 일치하는 방향으로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개인심리이론의 기본가정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정신분석이론과 개인심리이론의 비교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50386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443408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62121"/>
            <a:chOff x="-2" y="0"/>
            <a:chExt cx="9144003" cy="6762121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315182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열등감과 보상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된다는 것은 자신이 열등하다는 것을 느끼는 것을 말한다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신체열등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선천적 신체기능 취약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삶에서 괄목할만한 성공을 가져다주는 동인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열등감뿐만 아니라 실제로 심리사회적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무능감에서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생기는 주관적 열등감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보상하려 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열등감이 인간의 우월 추구에 대한 동기유발의 근거가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발달은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열등감을 극복하려는 시도에서 나옴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열등의식이 약점이나 비정상이 아니고 모든 사람에게 공통으로 존재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 자체로 완성에 이룰 수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용기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관심과 연결되어야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열등감은 유아기 때부터 시작되며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사람이 갖고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성숙과 잠재력 실현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전진이나 상승이 열등감을 보상하려는 시도에서 유래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병적 열등감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보상 시도가 성공적으로 이루어지지 못했을 경우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병적 열등감에 이르기 쉬운 자녀양육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378-379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병적 우월감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신체적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기술을 과장하는 경향으로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이기적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풍자적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업신여김 등이 성격특질로 나타남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82823"/>
            <a:chOff x="0" y="692696"/>
            <a:chExt cx="9216008" cy="668282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73876"/>
              <a:ext cx="9144000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우월의 개념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권력에 대한 의지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남성적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우월에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우월에 대한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사람은 위대한 향상의 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(great upward motive),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마이너스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(-)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플러스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＋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아래에서 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미완성에서 완성으로 나아가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동기를 공유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우월이나 완성을 향한 추구의 동기는 선천적으로 타고남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우월에 대한 추구는 발달 단계에서 적절히 신장되어야 함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 추구의 잠재력을 실현하는 과정은 아동이 자신의 인생목표를 설정하기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시작하는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때부터 시작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인생목표는 처음 형성될 때는 어느 정도 모호하고 일반적으로 무의식적이지만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동기의 방향을 결정하고 심리적 운동을 구체화하고 또 의미를 부여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6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우월에 대한 추구의 본질과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380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 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62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우월에 대한 추구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217024" cy="7130539"/>
            <a:chOff x="-36512" y="116632"/>
            <a:chExt cx="9217024" cy="7130539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3312368"/>
              <a:chOff x="0" y="642918"/>
              <a:chExt cx="9144001" cy="33123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092964"/>
                <a:ext cx="9144000" cy="2862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인생목표뿐 아니라 자아개념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타인에 대한 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세상에 대한 태도를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포함한 개인의 독특한 특징을 포괄하는 개념으로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열등감 보상 노력에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의해 형성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4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세경에 거의 형성되며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이후에는 커다란 변화가 일어나지 않음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생활양식은 직업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사랑과 결혼이라는 인생과업 해결방법으로 확인 가능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생활양식을 사회적 관심과 활동 수준에 따라 분류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지배형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획득형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회피형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사회적으로 유용한 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381-382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관심은 높고 활동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수준이 낮은 유형은 존재 않음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생활유형은 위기상황에서 더욱 잘 나타남 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26277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생활양식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7410" y="3429000"/>
              <a:ext cx="319643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관심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36511" y="40050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4077072"/>
              <a:ext cx="9144000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인류와의 동일시 감정과 인류 각 구성원에 대한 감정이입으로서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공동체의식으로도 불림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후기 이론에서 사회 이익을 위해서 개인적 이익을 포기하는 선천적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본능에 의해 동기화된다는 점 강조하고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공동사회의 목표달성을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사회를 원조하려 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관심은 선천적으로 타고나는 것이긴 하나 의식적인 개발이 필요한데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아버지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가족성원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이외의 성원이 영향을 미침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아버지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부부관계가 사회적 관심 발달에 미치는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383-384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16632"/>
            <a:ext cx="9217024" cy="6741368"/>
            <a:chOff x="-36512" y="116632"/>
            <a:chExt cx="9217024" cy="6741368"/>
          </a:xfrm>
        </p:grpSpPr>
        <p:grpSp>
          <p:nvGrpSpPr>
            <p:cNvPr id="2" name="그룹 9"/>
            <p:cNvGrpSpPr/>
            <p:nvPr/>
          </p:nvGrpSpPr>
          <p:grpSpPr>
            <a:xfrm>
              <a:off x="0" y="116632"/>
              <a:ext cx="9144001" cy="2884388"/>
              <a:chOff x="0" y="116632"/>
              <a:chExt cx="9144001" cy="2884388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926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9144000" cy="2308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(self)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창조력은 생의 의미를 제공해 주는 원리로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생활양식을 발달시킴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창조력은 인생목표와 그 목표를 추구하는 방법을 결정하며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관심의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발달에도 기여하고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꿈에도 영향을 주어 각 개인을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자주적인 사람이 되게 함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 행동은 유전과 환경의 영향을 받지만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주관적 판단과 선택이 더욱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중요하며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 스스로가 자신을 만들어가므로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 차이 발생</a:t>
                </a: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1" y="116632"/>
                <a:ext cx="27718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5)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창조력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-36512" y="3049796"/>
              <a:ext cx="2771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가족형상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3534013"/>
              <a:ext cx="9144000" cy="332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유아기의 성격 발달에서 가족과정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가족관계 분위기가 매우 중요한 역할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 분위기 또는 가족형상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양육태도를 통해 생활양식의 기본이 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 기술을 학습하고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성격과 생활양식을 결정짓는 기본 토대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 간의 정서적 유대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가족의 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가족의 성적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순위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가족역할 모델 등의 가족분위기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 등의 사회문화적 힘이 성격발달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미치는 영향은 매우 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형제 출생순위 특히 출생순위에 대한 개인의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지각을 중시</a:t>
              </a: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36511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1985</Words>
  <Application>Microsoft Office PowerPoint</Application>
  <PresentationFormat>화면 슬라이드 쇼(4:3)</PresentationFormat>
  <Paragraphs>212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HY견고딕</vt:lpstr>
      <vt:lpstr>굴림</vt:lpstr>
      <vt:lpstr>Wingdings</vt:lpstr>
      <vt:lpstr>기본 디자인</vt:lpstr>
      <vt:lpstr>제 3 부   인간 성격과 사회복지실천</vt:lpstr>
      <vt:lpstr>제 14 장   개인심리이론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244</cp:revision>
  <dcterms:created xsi:type="dcterms:W3CDTF">2004-08-11T05:45:06Z</dcterms:created>
  <dcterms:modified xsi:type="dcterms:W3CDTF">2021-06-08T03:20:57Z</dcterms:modified>
</cp:coreProperties>
</file>