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360" r:id="rId2"/>
    <p:sldId id="440" r:id="rId3"/>
    <p:sldId id="450" r:id="rId4"/>
    <p:sldId id="365" r:id="rId5"/>
    <p:sldId id="431" r:id="rId6"/>
    <p:sldId id="419" r:id="rId7"/>
    <p:sldId id="433" r:id="rId8"/>
    <p:sldId id="435" r:id="rId9"/>
    <p:sldId id="442" r:id="rId10"/>
    <p:sldId id="441" r:id="rId11"/>
    <p:sldId id="443" r:id="rId12"/>
    <p:sldId id="444" r:id="rId13"/>
    <p:sldId id="445" r:id="rId14"/>
    <p:sldId id="446" r:id="rId15"/>
    <p:sldId id="436" r:id="rId16"/>
    <p:sldId id="451" r:id="rId17"/>
    <p:sldId id="447" r:id="rId18"/>
    <p:sldId id="452" r:id="rId19"/>
    <p:sldId id="448" r:id="rId20"/>
    <p:sldId id="453" r:id="rId21"/>
    <p:sldId id="454" r:id="rId22"/>
    <p:sldId id="449" r:id="rId23"/>
    <p:sldId id="455" r:id="rId24"/>
    <p:sldId id="456" r:id="rId25"/>
  </p:sldIdLst>
  <p:sldSz cx="9144000" cy="6858000" type="screen4x3"/>
  <p:notesSz cx="6858000" cy="914400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00FF"/>
    <a:srgbClr val="6B0D89"/>
    <a:srgbClr val="003366"/>
    <a:srgbClr val="AF334E"/>
    <a:srgbClr val="181373"/>
    <a:srgbClr val="EAEAEA"/>
    <a:srgbClr val="111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27" autoAdjust="0"/>
    <p:restoredTop sz="94434" autoAdjust="0"/>
  </p:normalViewPr>
  <p:slideViewPr>
    <p:cSldViewPr>
      <p:cViewPr varScale="1">
        <p:scale>
          <a:sx n="101" d="100"/>
          <a:sy n="101" d="100"/>
        </p:scale>
        <p:origin x="5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D5AD53-A459-43F2-8CA4-079890E5671E}" type="datetimeFigureOut">
              <a:rPr lang="ko-KR" altLang="en-US"/>
              <a:pPr>
                <a:defRPr/>
              </a:pPr>
              <a:t>2020-11-03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9E68BBB-C198-439C-B9CD-6FEF8BAEC30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defRPr kumimoji="0" sz="1200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B6644F8-4B74-4906-8D5B-151E99DD7B2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Arial" charset="0"/>
            </a:endParaRPr>
          </a:p>
        </p:txBody>
      </p:sp>
      <p:sp>
        <p:nvSpPr>
          <p:cNvPr id="256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88BF9-6BA5-4F04-9954-8254821EF9CB}" type="slidenum">
              <a:rPr lang="ko-KR" altLang="en-US" smtClean="0">
                <a:latin typeface="Arial" charset="0"/>
                <a:ea typeface="굴림" charset="-127"/>
              </a:rPr>
              <a:pPr/>
              <a:t>1</a:t>
            </a:fld>
            <a:endParaRPr lang="en-US" altLang="ko-KR" smtClean="0">
              <a:latin typeface="Arial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6644F8-4B74-4906-8D5B-151E99DD7B26}" type="slidenum">
              <a:rPr lang="ko-KR" altLang="en-US" smtClean="0"/>
              <a:pPr>
                <a:defRPr/>
              </a:pPr>
              <a:t>17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6644F8-4B74-4906-8D5B-151E99DD7B26}" type="slidenum">
              <a:rPr lang="ko-KR" altLang="en-US" smtClean="0"/>
              <a:pPr>
                <a:defRPr/>
              </a:pPr>
              <a:t>23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Arial" charset="0"/>
            </a:endParaRPr>
          </a:p>
        </p:txBody>
      </p:sp>
      <p:sp>
        <p:nvSpPr>
          <p:cNvPr id="256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88BF9-6BA5-4F04-9954-8254821EF9CB}" type="slidenum">
              <a:rPr lang="ko-KR" altLang="en-US" smtClean="0">
                <a:latin typeface="Arial" charset="0"/>
                <a:ea typeface="굴림" charset="-127"/>
              </a:rPr>
              <a:pPr/>
              <a:t>24</a:t>
            </a:fld>
            <a:endParaRPr lang="en-US" altLang="ko-KR" smtClean="0">
              <a:latin typeface="Arial" charset="0"/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4450" y="2393950"/>
          <a:ext cx="9077325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Image" r:id="rId3" imgW="10209524" imgH="1815873" progId="">
                  <p:embed/>
                </p:oleObj>
              </mc:Choice>
              <mc:Fallback>
                <p:oleObj name="Image" r:id="rId3" imgW="10209524" imgH="1815873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" y="2393950"/>
                        <a:ext cx="9077325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925" y="4292600"/>
            <a:ext cx="9074150" cy="2520950"/>
            <a:chOff x="0" y="2640"/>
            <a:chExt cx="5760" cy="1680"/>
          </a:xfrm>
        </p:grpSpPr>
        <p:sp>
          <p:nvSpPr>
            <p:cNvPr id="6" name="Rectangle 4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168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96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8" name="Rectangle 6"/>
          <p:cNvSpPr>
            <a:spLocks noChangeArrowheads="1"/>
          </p:cNvSpPr>
          <p:nvPr/>
        </p:nvSpPr>
        <p:spPr bwMode="gray">
          <a:xfrm>
            <a:off x="34925" y="44450"/>
            <a:ext cx="9074150" cy="228282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-4763" y="0"/>
            <a:ext cx="9148763" cy="6856413"/>
            <a:chOff x="-3" y="0"/>
            <a:chExt cx="5763" cy="4319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2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gray">
            <a:xfrm rot="-5408600">
              <a:off x="-50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gray">
            <a:xfrm rot="10769190">
              <a:off x="5519" y="4031"/>
              <a:ext cx="232" cy="28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gray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2482850" y="2895600"/>
            <a:ext cx="2698750" cy="1041400"/>
            <a:chOff x="1610" y="1965"/>
            <a:chExt cx="1700" cy="656"/>
          </a:xfrm>
        </p:grpSpPr>
        <p:pic>
          <p:nvPicPr>
            <p:cNvPr id="16" name="Picture 19" descr="Untitled-1 copy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gray">
            <a:xfrm>
              <a:off x="2426" y="1965"/>
              <a:ext cx="590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0" descr="Untitled-1 copy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gray">
            <a:xfrm>
              <a:off x="3061" y="2372"/>
              <a:ext cx="249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1" descr="Untitled-1 copy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gray">
            <a:xfrm>
              <a:off x="1610" y="2237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13" name="Rectangle 13"/>
          <p:cNvSpPr>
            <a:spLocks noGrp="1" noChangeArrowheads="1"/>
          </p:cNvSpPr>
          <p:nvPr>
            <p:ph type="ctrTitle"/>
          </p:nvPr>
        </p:nvSpPr>
        <p:spPr bwMode="ltGray">
          <a:xfrm>
            <a:off x="762000" y="990600"/>
            <a:ext cx="7772400" cy="10668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02414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9" name="Rectangle 1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" name="Rectangle 1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" name="Rectangle 1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9CEEA440-B8F0-4509-A94A-E4C381B5A5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29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29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6629400" cy="8683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949825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0"/>
            <a:ext cx="9144000" cy="15716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0"/>
            <a:ext cx="9144000" cy="15716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pic>
        <p:nvPicPr>
          <p:cNvPr id="3" name="그림 28" descr="titl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85750"/>
            <a:ext cx="9156700" cy="911225"/>
            <a:chOff x="-1" y="196"/>
            <a:chExt cx="5768" cy="635"/>
          </a:xfrm>
        </p:grpSpPr>
        <p:sp>
          <p:nvSpPr>
            <p:cNvPr id="101379" name="Rectangle 3"/>
            <p:cNvSpPr>
              <a:spLocks noChangeArrowheads="1"/>
            </p:cNvSpPr>
            <p:nvPr userDrawn="1"/>
          </p:nvSpPr>
          <p:spPr bwMode="gray">
            <a:xfrm>
              <a:off x="1" y="196"/>
              <a:ext cx="5766" cy="63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80" name="Freeform 4"/>
            <p:cNvSpPr>
              <a:spLocks/>
            </p:cNvSpPr>
            <p:nvPr userDrawn="1"/>
          </p:nvSpPr>
          <p:spPr bwMode="gray">
            <a:xfrm flipH="1" flipV="1">
              <a:off x="2265" y="196"/>
              <a:ext cx="3497" cy="226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81" name="Freeform 5"/>
            <p:cNvSpPr>
              <a:spLocks/>
            </p:cNvSpPr>
            <p:nvPr userDrawn="1"/>
          </p:nvSpPr>
          <p:spPr bwMode="gray">
            <a:xfrm>
              <a:off x="-1" y="514"/>
              <a:ext cx="3702" cy="312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101382" name="Rectangle 6"/>
          <p:cNvSpPr>
            <a:spLocks noChangeArrowheads="1"/>
          </p:cNvSpPr>
          <p:nvPr/>
        </p:nvSpPr>
        <p:spPr bwMode="gray">
          <a:xfrm>
            <a:off x="1588" y="0"/>
            <a:ext cx="9144000" cy="2413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gray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  <p:pic>
        <p:nvPicPr>
          <p:cNvPr id="3077" name="Picture 8" descr="Untitled-1 cop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gray">
          <a:xfrm>
            <a:off x="252413" y="382588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Untitled-1 copy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gray">
          <a:xfrm>
            <a:off x="973138" y="765175"/>
            <a:ext cx="3587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10"/>
          <p:cNvSpPr>
            <a:spLocks noGrp="1" noChangeArrowheads="1"/>
          </p:cNvSpPr>
          <p:nvPr>
            <p:ph type="title"/>
          </p:nvPr>
        </p:nvSpPr>
        <p:spPr bwMode="gray">
          <a:xfrm>
            <a:off x="1676400" y="274638"/>
            <a:ext cx="66294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308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13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grpSp>
        <p:nvGrpSpPr>
          <p:cNvPr id="3082" name="Group 13"/>
          <p:cNvGrpSpPr>
            <a:grpSpLocks/>
          </p:cNvGrpSpPr>
          <p:nvPr/>
        </p:nvGrpSpPr>
        <p:grpSpPr bwMode="auto">
          <a:xfrm>
            <a:off x="0" y="6381750"/>
            <a:ext cx="9144000" cy="792163"/>
            <a:chOff x="0" y="4020"/>
            <a:chExt cx="5760" cy="499"/>
          </a:xfrm>
        </p:grpSpPr>
        <p:sp>
          <p:nvSpPr>
            <p:cNvPr id="101390" name="AutoShape 14"/>
            <p:cNvSpPr>
              <a:spLocks noChangeArrowheads="1"/>
            </p:cNvSpPr>
            <p:nvPr userDrawn="1"/>
          </p:nvSpPr>
          <p:spPr bwMode="auto">
            <a:xfrm>
              <a:off x="3569" y="4020"/>
              <a:ext cx="626" cy="499"/>
            </a:xfrm>
            <a:prstGeom prst="diamond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1" name="Rectangle 15"/>
            <p:cNvSpPr>
              <a:spLocks noChangeArrowheads="1"/>
            </p:cNvSpPr>
            <p:nvPr userDrawn="1"/>
          </p:nvSpPr>
          <p:spPr bwMode="auto">
            <a:xfrm>
              <a:off x="0" y="4227"/>
              <a:ext cx="5760" cy="110"/>
            </a:xfrm>
            <a:prstGeom prst="rect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2" name="Rectangle 16"/>
            <p:cNvSpPr>
              <a:spLocks noChangeArrowheads="1"/>
            </p:cNvSpPr>
            <p:nvPr userDrawn="1"/>
          </p:nvSpPr>
          <p:spPr bwMode="auto">
            <a:xfrm>
              <a:off x="3878" y="4020"/>
              <a:ext cx="1882" cy="256"/>
            </a:xfrm>
            <a:prstGeom prst="rect">
              <a:avLst/>
            </a:prstGeom>
            <a:solidFill>
              <a:srgbClr val="00000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 sz="2400"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3083" name="Group 17"/>
          <p:cNvGrpSpPr>
            <a:grpSpLocks/>
          </p:cNvGrpSpPr>
          <p:nvPr/>
        </p:nvGrpSpPr>
        <p:grpSpPr bwMode="auto">
          <a:xfrm>
            <a:off x="7724775" y="6283325"/>
            <a:ext cx="1455738" cy="514350"/>
            <a:chOff x="4649" y="2931"/>
            <a:chExt cx="917" cy="324"/>
          </a:xfrm>
        </p:grpSpPr>
        <p:sp>
          <p:nvSpPr>
            <p:cNvPr id="101394" name="AutoShape 18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5247" y="3092"/>
              <a:ext cx="194" cy="148"/>
            </a:xfrm>
            <a:prstGeom prst="actionButtonForwardNex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5" name="AutoShape 19">
              <a:hlinkClick r:id="" action="ppaction://hlinkshowjump?jump=previous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4673" y="3098"/>
              <a:ext cx="155" cy="118"/>
            </a:xfrm>
            <a:prstGeom prst="actionButtonBackPrevious">
              <a:avLst/>
            </a:prstGeom>
            <a:solidFill>
              <a:srgbClr val="FFFFFF">
                <a:alpha val="0"/>
              </a:srgbClr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6" name="AutoShape 20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5232" y="2931"/>
              <a:ext cx="334" cy="324"/>
            </a:xfrm>
            <a:prstGeom prst="actionButtonForwardNext">
              <a:avLst/>
            </a:prstGeom>
            <a:noFill/>
            <a:ln w="635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7" name="Oval 21"/>
            <p:cNvSpPr>
              <a:spLocks noChangeArrowheads="1"/>
            </p:cNvSpPr>
            <p:nvPr userDrawn="1"/>
          </p:nvSpPr>
          <p:spPr bwMode="auto">
            <a:xfrm>
              <a:off x="4952" y="3074"/>
              <a:ext cx="174" cy="132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8" name="Oval 22"/>
            <p:cNvSpPr>
              <a:spLocks noChangeArrowheads="1"/>
            </p:cNvSpPr>
            <p:nvPr userDrawn="1"/>
          </p:nvSpPr>
          <p:spPr bwMode="auto">
            <a:xfrm>
              <a:off x="5247" y="3074"/>
              <a:ext cx="175" cy="132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399" name="AutoShape 23"/>
            <p:cNvSpPr>
              <a:spLocks noChangeArrowheads="1"/>
            </p:cNvSpPr>
            <p:nvPr userDrawn="1"/>
          </p:nvSpPr>
          <p:spPr bwMode="auto">
            <a:xfrm rot="5400000">
              <a:off x="5294" y="3112"/>
              <a:ext cx="88" cy="58"/>
            </a:xfrm>
            <a:prstGeom prst="triangle">
              <a:avLst>
                <a:gd name="adj" fmla="val 47792"/>
              </a:avLst>
            </a:prstGeom>
            <a:solidFill>
              <a:srgbClr val="B3D0EF"/>
            </a:solidFill>
            <a:ln w="38100" algn="ctr">
              <a:solidFill>
                <a:srgbClr val="B3D0EF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lang="ko-KR" altLang="en-US" sz="2400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1400" name="Oval 24"/>
            <p:cNvSpPr>
              <a:spLocks noChangeArrowheads="1"/>
            </p:cNvSpPr>
            <p:nvPr userDrawn="1"/>
          </p:nvSpPr>
          <p:spPr bwMode="auto">
            <a:xfrm>
              <a:off x="4649" y="3074"/>
              <a:ext cx="175" cy="133"/>
            </a:xfrm>
            <a:prstGeom prst="ellipse">
              <a:avLst/>
            </a:prstGeom>
            <a:solidFill>
              <a:srgbClr val="000800"/>
            </a:solidFill>
            <a:ln w="38100" algn="ctr">
              <a:solidFill>
                <a:srgbClr val="B3D0E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  <p:sp>
          <p:nvSpPr>
            <p:cNvPr id="101401" name="AutoShape 25"/>
            <p:cNvSpPr>
              <a:spLocks noChangeArrowheads="1"/>
            </p:cNvSpPr>
            <p:nvPr userDrawn="1"/>
          </p:nvSpPr>
          <p:spPr bwMode="auto">
            <a:xfrm rot="16200000">
              <a:off x="4682" y="3129"/>
              <a:ext cx="88" cy="59"/>
            </a:xfrm>
            <a:prstGeom prst="triangle">
              <a:avLst>
                <a:gd name="adj" fmla="val 47056"/>
              </a:avLst>
            </a:prstGeom>
            <a:solidFill>
              <a:srgbClr val="B3D0EF"/>
            </a:solidFill>
            <a:ln w="38100" algn="ctr">
              <a:solidFill>
                <a:srgbClr val="B3D0E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>
                <a:latin typeface="Arial" pitchFamily="34" charset="0"/>
                <a:ea typeface="HY강B" pitchFamily="18" charset="-127"/>
              </a:endParaRPr>
            </a:p>
          </p:txBody>
        </p:sp>
      </p:grpSp>
      <p:sp>
        <p:nvSpPr>
          <p:cNvPr id="101402" name="Rectangle 26"/>
          <p:cNvSpPr>
            <a:spLocks noChangeArrowheads="1"/>
          </p:cNvSpPr>
          <p:nvPr/>
        </p:nvSpPr>
        <p:spPr bwMode="auto">
          <a:xfrm>
            <a:off x="6453188" y="6472238"/>
            <a:ext cx="20542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latinLnBrk="0">
              <a:defRPr/>
            </a:pPr>
            <a:fld id="{42A27B84-F223-437F-88CE-3A1E2D8178FB}" type="slidenum">
              <a:rPr kumimoji="0" lang="ko-KR" altLang="en-US" sz="1200" b="1">
                <a:solidFill>
                  <a:srgbClr val="B3D0EF"/>
                </a:solidFill>
                <a:latin typeface="Arial" pitchFamily="34" charset="0"/>
                <a:ea typeface="굴림" pitchFamily="50" charset="-127"/>
              </a:rPr>
              <a:pPr algn="r" latinLnBrk="0">
                <a:defRPr/>
              </a:pPr>
              <a:t>‹#›</a:t>
            </a:fld>
            <a:endParaRPr kumimoji="0" lang="en-US" altLang="ko-KR" sz="1200" b="1">
              <a:solidFill>
                <a:srgbClr val="B3D0EF"/>
              </a:solidFill>
              <a:latin typeface="Arial" pitchFamily="34" charset="0"/>
              <a:ea typeface="굴림" pitchFamily="50" charset="-127"/>
            </a:endParaRPr>
          </a:p>
        </p:txBody>
      </p:sp>
      <p:sp>
        <p:nvSpPr>
          <p:cNvPr id="10140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51725" y="6381750"/>
            <a:ext cx="720725" cy="647700"/>
          </a:xfrm>
          <a:prstGeom prst="actionButtonBackPrevious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pitchFamily="34" charset="0"/>
              <a:ea typeface="HY강B" pitchFamily="18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73" r:id="rId7"/>
    <p:sldLayoutId id="2147484174" r:id="rId8"/>
    <p:sldLayoutId id="2147484167" r:id="rId9"/>
    <p:sldLayoutId id="2147484168" r:id="rId10"/>
    <p:sldLayoutId id="2147484169" r:id="rId11"/>
    <p:sldLayoutId id="2147484170" r:id="rId12"/>
    <p:sldLayoutId id="2147484171" r:id="rId13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504825"/>
            <a:ext cx="9036050" cy="10668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5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노인복지 프로그램 개발의 실제</a:t>
            </a:r>
          </a:p>
        </p:txBody>
      </p:sp>
      <p:pic>
        <p:nvPicPr>
          <p:cNvPr id="9219" name="Picture 4" descr="그림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02" y="2285992"/>
            <a:ext cx="9072530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ltGray">
          <a:xfrm>
            <a:off x="107950" y="4929198"/>
            <a:ext cx="9036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권중돈</a:t>
            </a:r>
            <a:r>
              <a:rPr kumimoji="1" lang="en-US" altLang="ko-KR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(</a:t>
            </a:r>
            <a:r>
              <a:rPr kumimoji="1" lang="ko-KR" altLang="en-US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목원대학교 사회복지학과</a:t>
            </a:r>
            <a:r>
              <a:rPr kumimoji="1" lang="en-US" altLang="ko-KR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)</a:t>
            </a:r>
            <a:endParaRPr kumimoji="1" lang="ko-KR" altLang="en-US" sz="3400" b="1" i="0" u="none" strike="noStrike" kern="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HY강B" pitchFamily="18" charset="-127"/>
              <a:ea typeface="HY강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그룹 12"/>
          <p:cNvGrpSpPr>
            <a:grpSpLocks/>
          </p:cNvGrpSpPr>
          <p:nvPr/>
        </p:nvGrpSpPr>
        <p:grpSpPr bwMode="auto">
          <a:xfrm>
            <a:off x="142875" y="357166"/>
            <a:ext cx="9001125" cy="6119810"/>
            <a:chOff x="142875" y="285750"/>
            <a:chExt cx="9001125" cy="6119810"/>
          </a:xfrm>
        </p:grpSpPr>
        <p:grpSp>
          <p:nvGrpSpPr>
            <p:cNvPr id="15363" name="그룹 15"/>
            <p:cNvGrpSpPr>
              <a:grpSpLocks/>
            </p:cNvGrpSpPr>
            <p:nvPr/>
          </p:nvGrpSpPr>
          <p:grpSpPr bwMode="auto">
            <a:xfrm>
              <a:off x="142875" y="1000130"/>
              <a:ext cx="9001125" cy="2619348"/>
              <a:chOff x="142844" y="1002485"/>
              <a:chExt cx="8853487" cy="2559226"/>
            </a:xfrm>
          </p:grpSpPr>
          <p:sp>
            <p:nvSpPr>
              <p:cNvPr id="7" name="직사각형 6"/>
              <p:cNvSpPr/>
              <p:nvPr/>
            </p:nvSpPr>
            <p:spPr bwMode="auto">
              <a:xfrm>
                <a:off x="142844" y="1002485"/>
                <a:ext cx="6214617" cy="37380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대상자 선정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15369" name="AutoShape 2"/>
              <p:cNvSpPr>
                <a:spLocks noChangeArrowheads="1"/>
              </p:cNvSpPr>
              <p:nvPr/>
            </p:nvSpPr>
            <p:spPr bwMode="auto">
              <a:xfrm>
                <a:off x="142844" y="1360601"/>
                <a:ext cx="8820150" cy="2154622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10" name="Text Box 25"/>
              <p:cNvSpPr txBox="1">
                <a:spLocks noChangeArrowheads="1"/>
              </p:cNvSpPr>
              <p:nvPr/>
            </p:nvSpPr>
            <p:spPr bwMode="auto">
              <a:xfrm>
                <a:off x="142844" y="1351476"/>
                <a:ext cx="8853487" cy="2210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대상자 선정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누가 대상이 되고 누가 제외될 것인가를 결정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대상자 집단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추출방법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일반집단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위험집단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표적집단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-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 집단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</a:p>
              <a:p>
                <a:pPr latinLnBrk="0">
                  <a:spcBef>
                    <a:spcPts val="300"/>
                  </a:spcBef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또는 주된 참여자와 주변 참여자로 제시하기도 함</a:t>
                </a:r>
                <a:endPara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대상자 선정이 프로그램 성공의 출발점이므로</a:t>
                </a: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제안서에 대충 대상자를 규정해놓고 </a:t>
                </a:r>
                <a:endPara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defRPr/>
                </a:pP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나중에 모집하면 </a:t>
                </a:r>
                <a:r>
                  <a:rPr kumimoji="0" lang="ko-KR" altLang="en-US" dirty="0" err="1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되겠지라는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안이한 생각은 금물</a:t>
                </a:r>
                <a:endPara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실제로 욕구나 문제가 있는 잠재적 참여자가 사전에 결정되어 있는 것이 바람직함</a:t>
                </a:r>
                <a:endPara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Blip>
                    <a:blip r:embed="rId4"/>
                  </a:buBlip>
                  <a:defRPr/>
                </a:pPr>
                <a:r>
                  <a:rPr kumimoji="0" lang="en-US" altLang="ko-KR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smtClean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사회복지사의 머리 속이 아니라 실제 참여하기로 사전 동의를 구해 놓는 것이 필요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  <p:sp>
          <p:nvSpPr>
            <p:cNvPr id="11" name="직사각형 10"/>
            <p:cNvSpPr/>
            <p:nvPr/>
          </p:nvSpPr>
          <p:spPr bwMode="auto">
            <a:xfrm>
              <a:off x="214313" y="3786212"/>
              <a:ext cx="6215062" cy="3968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자원체계 확인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290513" y="4143402"/>
              <a:ext cx="8853487" cy="2262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대상자 선정을 위해서는 조직의 자원동원과 관리능력 검토 필요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즉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조직의 인적 및 물적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기술자원에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대한 면밀한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검토가 이루어져야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 조직에서 이전에 유사한 프로그램을 실행한 경험이 무엇인지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algn="dist"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실무자가 프로그램과 관련된 자격증이나 실천경험이 어느 정도 있는지를 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명확히 제시하는 것이 필수적임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외부 강사나 전문가에 의존하는 프로그램은 좋지 않으며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담당할 역할이 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분명히 드러나는 것이 좋음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15366" name="AutoShape 2"/>
            <p:cNvSpPr>
              <a:spLocks noChangeArrowheads="1"/>
            </p:cNvSpPr>
            <p:nvPr/>
          </p:nvSpPr>
          <p:spPr bwMode="auto">
            <a:xfrm>
              <a:off x="181006" y="4143402"/>
              <a:ext cx="8962994" cy="221457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 dirty="0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61436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4)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대상자 선정과 자원체계 확인단계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그룹 7"/>
          <p:cNvGrpSpPr>
            <a:grpSpLocks/>
          </p:cNvGrpSpPr>
          <p:nvPr/>
        </p:nvGrpSpPr>
        <p:grpSpPr bwMode="auto">
          <a:xfrm>
            <a:off x="142844" y="214313"/>
            <a:ext cx="9001156" cy="6179225"/>
            <a:chOff x="142844" y="214313"/>
            <a:chExt cx="9001156" cy="6179225"/>
          </a:xfrm>
        </p:grpSpPr>
        <p:sp>
          <p:nvSpPr>
            <p:cNvPr id="16387" name="AutoShape 2"/>
            <p:cNvSpPr>
              <a:spLocks noChangeArrowheads="1"/>
            </p:cNvSpPr>
            <p:nvPr/>
          </p:nvSpPr>
          <p:spPr bwMode="auto">
            <a:xfrm>
              <a:off x="214313" y="3500438"/>
              <a:ext cx="8820150" cy="285750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388" name="AutoShape 2"/>
            <p:cNvSpPr>
              <a:spLocks noChangeArrowheads="1"/>
            </p:cNvSpPr>
            <p:nvPr/>
          </p:nvSpPr>
          <p:spPr bwMode="auto">
            <a:xfrm>
              <a:off x="142875" y="785813"/>
              <a:ext cx="8820150" cy="200025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142875" y="857250"/>
              <a:ext cx="8853488" cy="194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조직의 이념과 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정책목적으로부터 논리적으로 유추한 프로그램의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궁극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적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지향점을 추상적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진술(</a:t>
              </a:r>
              <a:r>
                <a:rPr kumimoji="0" lang="en-US" altLang="ko-KR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cf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지향가치는 목적보다 상위의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value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나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vision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 유사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주어진 시간 내에 프로그램이 성취하고자 하는 결과와 영향의 구체적 진술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목표의 위계구조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과정목표 또는 하위목표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산출목표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성과목표</a:t>
              </a:r>
              <a:endParaRPr kumimoji="0" lang="en-US" altLang="ko-K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  <a:sym typeface="Wingdings" pitchFamily="2" charset="2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목표의 진술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:  </a:t>
              </a:r>
              <a:r>
                <a:rPr kumimoji="0" lang="en-US" altLang="ko-KR" sz="1600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SMART(specific, measurable, attainable, result-oriented, time frame</a:t>
              </a:r>
              <a:r>
                <a:rPr kumimoji="0" lang="en-US" altLang="ko-KR" sz="1600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제안서 작성시 지향가치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목적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목표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-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프로그램 세부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내용사이의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일관성 매우 중요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  <a:sym typeface="Wingdings" pitchFamily="2" charset="2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290513" y="3500438"/>
              <a:ext cx="8853487" cy="289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목적달성방법을 모색하기 위해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‘if-then’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의 프로그램 가설 설정 필요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가설에 근거하여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 구성을 위한 개입과 서비스 형태 설계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개입 및 서비스 형태 모색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개발자의 지식에 근거한 창의적 아이디어 필요하며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위해 기존 사례집 참고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현장방문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브레인스토밍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등의 기법 활용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특히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see,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think &amp; do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정리하고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creative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copy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가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필요함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세부 내용의 최종 결정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합목적성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포괄성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현실성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지역성의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기준을 활용 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하되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특정 세부 프로그램을 선정한 근거를 명확히 제시할 수 있어야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간 연결성 부족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단기 프로그램의 집합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여러 대안 요법을 엮은 경우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못해서 외부 강사나 전문가에게만 의존하는 프로그램 등은 부적절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142844" y="214313"/>
              <a:ext cx="6143625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5)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목적과 목표설정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5" name="AutoShape 4"/>
            <p:cNvSpPr>
              <a:spLocks noChangeArrowheads="1"/>
            </p:cNvSpPr>
            <p:nvPr/>
          </p:nvSpPr>
          <p:spPr bwMode="gray">
            <a:xfrm>
              <a:off x="142844" y="2928938"/>
              <a:ext cx="6143625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6</a:t>
              </a: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자료수집과 프로그램 내용 선정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그룹 4"/>
          <p:cNvGrpSpPr>
            <a:grpSpLocks/>
          </p:cNvGrpSpPr>
          <p:nvPr/>
        </p:nvGrpSpPr>
        <p:grpSpPr bwMode="auto">
          <a:xfrm>
            <a:off x="214282" y="285750"/>
            <a:ext cx="8786843" cy="6241881"/>
            <a:chOff x="214282" y="285750"/>
            <a:chExt cx="8786843" cy="6241881"/>
          </a:xfrm>
        </p:grpSpPr>
        <p:sp>
          <p:nvSpPr>
            <p:cNvPr id="17411" name="AutoShape 2"/>
            <p:cNvSpPr>
              <a:spLocks noChangeArrowheads="1"/>
            </p:cNvSpPr>
            <p:nvPr/>
          </p:nvSpPr>
          <p:spPr bwMode="auto">
            <a:xfrm>
              <a:off x="285750" y="714375"/>
              <a:ext cx="8715375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214282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7</a:t>
              </a: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실행계획의 수립단계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50" y="1095375"/>
              <a:ext cx="8643938" cy="5432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내용의 조직화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연속성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계열성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통합성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다양성의 원리를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근거로 세부 내용을 배열하고 조직화함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내용의 실행을 위한 구체적 방법과 시간계획 수립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PERT,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Gantt chart, Shed-U Graph, Flow chart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주로  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Gantt  chart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수행인력 구성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담당자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지도감독자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자문위원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보조인력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봉사인력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수행인력 역할분담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6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하 원칙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(5W 1H)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의거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상세 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분담계획수립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재정자원계획과 조달방법 계획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품목별 예산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성과주의 예산 등 활용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 </a:t>
              </a:r>
              <a:r>
                <a:rPr kumimoji="0" lang="ko-KR" altLang="en-US" sz="2000" dirty="0" err="1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자부담은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필수사항은 아니며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기관의 의지를 판단하는   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잣대가 되므로 부담할 의지가 있는 액수만 제시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그룹 4"/>
          <p:cNvGrpSpPr>
            <a:grpSpLocks/>
          </p:cNvGrpSpPr>
          <p:nvPr/>
        </p:nvGrpSpPr>
        <p:grpSpPr bwMode="auto">
          <a:xfrm>
            <a:off x="285750" y="285750"/>
            <a:ext cx="8715375" cy="6215063"/>
            <a:chOff x="285750" y="285750"/>
            <a:chExt cx="8715375" cy="6215063"/>
          </a:xfrm>
        </p:grpSpPr>
        <p:sp>
          <p:nvSpPr>
            <p:cNvPr id="18435" name="AutoShape 2"/>
            <p:cNvSpPr>
              <a:spLocks noChangeArrowheads="1"/>
            </p:cNvSpPr>
            <p:nvPr/>
          </p:nvSpPr>
          <p:spPr bwMode="auto">
            <a:xfrm>
              <a:off x="285750" y="714375"/>
              <a:ext cx="8715375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8)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실행단계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50" y="1095375"/>
              <a:ext cx="8643938" cy="5247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계획에 얽매여 목적전치현상이 발생하지 않도록 유의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지속적 점검과 수정 보완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필요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 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supervision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 중요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성공 실행을 위해 적정 규모의 참여자 확보가 필수적이며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위해 평상시의 원만한 관계형성과 신뢰감 구축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그리고 프로그램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참여에 대한 적극적 권유가 필요함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진행과 관련된 조직상황 특히 적정 예산과 인력의 확보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다른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부서와 종사자와의 협조체계 형성이 중요함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안정화단계에서도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조직 내외부의 상황변화에 따른 장애요인 파악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참여자 호응도 등에 대한 점검과 수정보완 작업이 필수적임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8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조직에서도 프로그램 담당자에 대한 지지 분위기 조성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객관적 평가와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환류를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제공해야 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그룹 4"/>
          <p:cNvGrpSpPr>
            <a:grpSpLocks/>
          </p:cNvGrpSpPr>
          <p:nvPr/>
        </p:nvGrpSpPr>
        <p:grpSpPr bwMode="auto">
          <a:xfrm>
            <a:off x="71406" y="285750"/>
            <a:ext cx="9067554" cy="6595824"/>
            <a:chOff x="73068" y="285750"/>
            <a:chExt cx="8856650" cy="6595824"/>
          </a:xfrm>
        </p:grpSpPr>
        <p:sp>
          <p:nvSpPr>
            <p:cNvPr id="19459" name="AutoShape 2"/>
            <p:cNvSpPr>
              <a:spLocks noChangeArrowheads="1"/>
            </p:cNvSpPr>
            <p:nvPr/>
          </p:nvSpPr>
          <p:spPr bwMode="auto">
            <a:xfrm>
              <a:off x="73068" y="714375"/>
              <a:ext cx="8791796" cy="578643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42912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9)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평가단계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80" y="1095375"/>
              <a:ext cx="8643938" cy="5786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특정 개입이나 프로그램의 목적 성취 정도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투입비용은 효율적으로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집행되었는지를 기준으로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성공 여부를 결정하는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과정</a:t>
              </a:r>
              <a:endParaRPr kumimoji="0" lang="en-US" altLang="ko-KR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총괄평가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형성평가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과정평가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총괄평가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효과성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 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효율성 평가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 typeface="Wingdings" pitchFamily="2" charset="2"/>
                <a:buChar char="Ø"/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효과성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목적달성모델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목적의 달성과 실패 수준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+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영향모델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프로그램이  클라이언트에게 미친 영향 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600"/>
                </a:spcBef>
                <a:buFont typeface="Wingdings" pitchFamily="2" charset="2"/>
                <a:buChar char="Ø"/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효율성평가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/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효과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편익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)/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비용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형성평가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수정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변경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유지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축소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폐지 여부 등을 결정하기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위해 활용되며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효과나 부작용 등의 발생경로 확인이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가능하며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프로그램에 영향을 미친 운영절차와 자원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전달과정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등의 확인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가능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최근 형성평가 즉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과정에 대한 평가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오류나 장애요인 발견 및 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대처방안 등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매우 중시하며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위해 양적 평가뿐 아니라 질적 평가 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 중요해지고 있음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그림 3" descr="tit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071538" y="142875"/>
            <a:ext cx="8286775" cy="857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ko-KR" altLang="en-US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en-US" altLang="ko-KR" sz="3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4.  </a:t>
            </a:r>
            <a:r>
              <a:rPr lang="ko-KR" altLang="en-US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노인복지 프로그램 제안서 </a:t>
            </a:r>
            <a:r>
              <a:rPr lang="ko-KR" altLang="en-US" sz="3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작성방법</a:t>
            </a:r>
            <a:endParaRPr lang="ko-KR" altLang="en-US" sz="3400" b="1" kern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  <a:cs typeface="+mj-cs"/>
            </a:endParaRP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gray">
          <a:xfrm>
            <a:off x="357188" y="857250"/>
            <a:ext cx="5357812" cy="5032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chemeClr val="bg2"/>
            </a:outerShdw>
          </a:effectLst>
        </p:spPr>
        <p:txBody>
          <a:bodyPr wrap="none" anchor="ctr"/>
          <a:lstStyle/>
          <a:p>
            <a:pPr latinLnBrk="0"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rPr>
              <a:t>1) </a:t>
            </a:r>
            <a:r>
              <a:rPr kumimoji="0" lang="ko-KR" alt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rPr>
              <a:t>제안서 심사자의 눈길이 머무는 곳</a:t>
            </a:r>
            <a:endParaRPr kumimoji="0" lang="en-US" altLang="ko-K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" name="AutoShape 2"/>
          <p:cNvSpPr>
            <a:spLocks noChangeArrowheads="1"/>
          </p:cNvSpPr>
          <p:nvPr/>
        </p:nvSpPr>
        <p:spPr bwMode="auto">
          <a:xfrm>
            <a:off x="71406" y="1357298"/>
            <a:ext cx="8967788" cy="4848245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142875" y="1503363"/>
            <a:ext cx="9001125" cy="463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클라이언트 친화성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클라이언트에게 필요한 것 </a:t>
            </a:r>
            <a:r>
              <a:rPr kumimoji="0" lang="en-US" altLang="ko-KR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사회복지사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머리 속 생각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참신성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신선한 아이디어와 처음 시도하는 프로그램 </a:t>
            </a:r>
            <a:r>
              <a:rPr kumimoji="0" lang="en-US" altLang="ko-KR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기존의 종합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벤치마킹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시의성</a:t>
            </a:r>
            <a:r>
              <a:rPr kumimoji="0"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한참 뜨는 이슈 </a:t>
            </a:r>
            <a:r>
              <a:rPr kumimoji="0" lang="en-US" altLang="ko-KR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오래되고 별 관심 못 받는 이슈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일관성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-(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지향가치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목표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사업내용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평가간의 연결고리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구체성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(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특히 지역이나 조직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대상자 선정방법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세부 사업내용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준비성</a:t>
            </a:r>
            <a:r>
              <a:rPr kumimoji="0"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사전에 치밀한 준비 </a:t>
            </a:r>
            <a:r>
              <a:rPr kumimoji="0" lang="en-US" altLang="ko-KR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선정되면 어떻게 해보겠음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(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특히 대상선정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네트워크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)</a:t>
            </a: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역량</a:t>
            </a:r>
            <a:r>
              <a:rPr kumimoji="0"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기관의 선행 경험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실무자의 프로그램 전문성과 경험 </a:t>
            </a:r>
            <a:r>
              <a:rPr kumimoji="0" lang="en-US" altLang="ko-KR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vs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외부 인력 의존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적합성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문제와 욕구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개입방법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프로그램 내용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-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170000"/>
              </a:lnSpc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균형성</a:t>
            </a:r>
            <a:r>
              <a:rPr kumimoji="0"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양적 평가와 질적 평가간의 균형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>
            <a:grpSpLocks/>
          </p:cNvGrpSpPr>
          <p:nvPr/>
        </p:nvGrpSpPr>
        <p:grpSpPr bwMode="auto">
          <a:xfrm>
            <a:off x="142875" y="285750"/>
            <a:ext cx="9001125" cy="6143625"/>
            <a:chOff x="142875" y="285750"/>
            <a:chExt cx="9001125" cy="6143625"/>
          </a:xfrm>
        </p:grpSpPr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71487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프로그램 제안서 작성방법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6" name="직사각형 5"/>
            <p:cNvSpPr/>
            <p:nvPr/>
          </p:nvSpPr>
          <p:spPr bwMode="auto">
            <a:xfrm>
              <a:off x="142875" y="1103313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사업개요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4260850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프로그램의 주제와 제목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1512" name="AutoShape 2"/>
            <p:cNvSpPr>
              <a:spLocks noChangeArrowheads="1"/>
            </p:cNvSpPr>
            <p:nvPr/>
          </p:nvSpPr>
          <p:spPr bwMode="auto">
            <a:xfrm>
              <a:off x="142875" y="4652963"/>
              <a:ext cx="8967788" cy="1776412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5" y="4725988"/>
              <a:ext cx="9001125" cy="1631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누구도 가지 않은 길을 가라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이미 많이들 하고 있는 것은 피하라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요즘 한참 뜨고 있는 주제를 선택하라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제목은 시선을 끓되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대상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내용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방법이 분명히 드러나야 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통통 튀는 것보다는 심사자가 한눈에 내용을 파악하게 하는 제목이 좋다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제목이 너무 길면 한눈에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안들어온다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부제를 활용하라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142875" y="1503363"/>
            <a:ext cx="900112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dist" latinLnBrk="0"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조직에 관한 사항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법인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연혁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조직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외부지원금 현황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신청사업과 유사사업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수행경험 등을 기입하되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기관의 유사사업 수행경험을 강조해서 제시함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buFontTx/>
              <a:buBlip>
                <a:blip r:embed="rId3"/>
              </a:buBlip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one paper proposal</a:t>
            </a:r>
          </a:p>
          <a:p>
            <a:pPr algn="dist" latinLnBrk="0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사업명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프로그램의 정당성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방법이 제시되어야 하며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희망과 시대적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이슈를 반영한 독창적 형태로 구성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단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지나친 독창성으로 사업대상과 내용 파악에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한계가 발생하는 것은 바람직하지 못하므로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필요시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부제를 활용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그 외에 프로그램 필요성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대상의 특성과 규모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목적과 목표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주요 사업내용</a:t>
            </a: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인력과 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예산 등 간략히 기입</a:t>
            </a:r>
            <a:endParaRPr kumimoji="0" lang="en-US" altLang="ko-KR" dirty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0" y="1428736"/>
            <a:ext cx="9144000" cy="2562225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그룹 9"/>
          <p:cNvGrpSpPr>
            <a:grpSpLocks/>
          </p:cNvGrpSpPr>
          <p:nvPr/>
        </p:nvGrpSpPr>
        <p:grpSpPr bwMode="auto">
          <a:xfrm>
            <a:off x="0" y="285750"/>
            <a:ext cx="9144000" cy="3679305"/>
            <a:chOff x="0" y="285750"/>
            <a:chExt cx="9144000" cy="3679305"/>
          </a:xfrm>
        </p:grpSpPr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4714875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프로그램 제안서 작성방법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0" y="928670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사업의 필요성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1512" name="AutoShape 2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2643206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0" y="1285860"/>
              <a:ext cx="9001125" cy="2679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사회문제를 기존 이론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욕구조사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통계자료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연구자료를 근거로 객관적 주장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이 문제와 관련하여 우리 사회가 얼마나 심각한가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? 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를 너무 길지 않게 기술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lvl="0" algn="just">
                <a:buBlip>
                  <a:blip r:embed="rId5"/>
                </a:buBlip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이 문제가 지역사회에서 얼마나 심각한가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?(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지역복지계획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통계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설문조사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신문기사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</a:t>
              </a:r>
            </a:p>
            <a:p>
              <a:pPr lvl="0" algn="just"/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  focus group interview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활용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vl="0" algn="just">
                <a:buBlip>
                  <a:blip r:embed="rId5"/>
                </a:buBlip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지역사회의 자원이나 서비스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조직의 자원부족 등도 상세히 기술할 필요 있음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실무자가 기존사업 수행 중 느끼거나 고민한 것도 매우 중요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현장의 어려움과 한계를 극복하려는 사회복지사의 진심이 담겨 있을수록 좋다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vl="0" algn="just">
                <a:lnSpc>
                  <a:spcPct val="140000"/>
                </a:lnSpc>
                <a:buBlip>
                  <a:blip r:embed="rId5"/>
                </a:buBlip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 단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문제와 프로그램의 필요성을 지나치게 장황하게 쓰지 말자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latin typeface="HY강M" pitchFamily="18" charset="-127"/>
                  <a:ea typeface="HY강M" pitchFamily="18" charset="-127"/>
                </a:rPr>
                <a:t>!</a:t>
              </a:r>
            </a:p>
          </p:txBody>
        </p:sp>
      </p:grpSp>
      <p:sp>
        <p:nvSpPr>
          <p:cNvPr id="13" name="직사각형 12"/>
          <p:cNvSpPr/>
          <p:nvPr/>
        </p:nvSpPr>
        <p:spPr bwMode="auto">
          <a:xfrm>
            <a:off x="0" y="4000504"/>
            <a:ext cx="6318250" cy="382588"/>
          </a:xfrm>
          <a:prstGeom prst="rect">
            <a:avLst/>
          </a:prstGeom>
        </p:spPr>
        <p:txBody>
          <a:bodyPr>
            <a:spAutoFit/>
          </a:bodyPr>
          <a:lstStyle/>
          <a:p>
            <a:pPr latinLnBrk="0">
              <a:lnSpc>
                <a:spcPct val="90000"/>
              </a:lnSpc>
              <a:buClr>
                <a:schemeClr val="accent1"/>
              </a:buClr>
              <a:buFontTx/>
              <a:buBlip>
                <a:blip r:embed="rId3"/>
              </a:buBlip>
              <a:defRPr/>
            </a:pPr>
            <a:r>
              <a:rPr kumimoji="0" lang="ko-KR" altLang="en-US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rPr>
              <a:t>  </a:t>
            </a:r>
            <a:r>
              <a:rPr kumimoji="0" lang="ko-KR" altLang="en-US" sz="2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rPr>
              <a:t>선행경험</a:t>
            </a:r>
            <a:endParaRPr kumimoji="0" lang="en-US" altLang="ko-KR" sz="2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강B" pitchFamily="18" charset="-127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0" y="4357694"/>
            <a:ext cx="9144000" cy="2214578"/>
          </a:xfrm>
          <a:prstGeom prst="roundRect">
            <a:avLst>
              <a:gd name="adj" fmla="val 16667"/>
            </a:avLst>
          </a:prstGeom>
          <a:solidFill>
            <a:srgbClr val="FF66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atinLnBrk="0"/>
            <a:endParaRPr kumimoji="0" lang="ko-KR" altLang="en-US">
              <a:ea typeface="HY강B" pitchFamily="18" charset="-127"/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142875" y="4357694"/>
            <a:ext cx="9001125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ko-KR" alt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선행 프로그램 고찰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다른 기관이나 선행연구를 상세히 고찰하여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시사 받은 점 기술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유사프로그램 시행 경험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lang="ko-KR" altLang="en-US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기관에서 시행해 본 경험이 무엇이며</a:t>
            </a:r>
            <a:r>
              <a: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그러한 경험을 통해 </a:t>
            </a:r>
            <a:endParaRPr lang="en-US" altLang="ko-KR" dirty="0" smtClean="0">
              <a:solidFill>
                <a:schemeClr val="tx1">
                  <a:lumMod val="75000"/>
                </a:schemeClr>
              </a:solidFill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   </a:t>
            </a:r>
            <a:r>
              <a:rPr lang="ko-KR" altLang="en-US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얻어진 노하우가 무엇이고</a:t>
            </a:r>
            <a:r>
              <a: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프로그램을 기획하는데 어떤 영향을 미쳤는가</a:t>
            </a:r>
            <a:r>
              <a:rPr lang="en-US" altLang="ko-KR" dirty="0" smtClean="0">
                <a:solidFill>
                  <a:schemeClr val="tx1">
                    <a:lumMod val="75000"/>
                  </a:schemeClr>
                </a:solidFill>
                <a:latin typeface="HY강M" pitchFamily="18" charset="-127"/>
                <a:ea typeface="HY강M" pitchFamily="18" charset="-127"/>
              </a:rPr>
              <a:t>?</a:t>
            </a: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보유 전문성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실무자와 기관이 어떤 전문성을 지니고 있는지 기술하라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</a:t>
            </a:r>
          </a:p>
          <a:p>
            <a:pPr algn="dist" latinLnBrk="0">
              <a:spcBef>
                <a:spcPts val="300"/>
              </a:spcBef>
              <a:buFontTx/>
              <a:buBlip>
                <a:blip r:embed="rId4"/>
              </a:buBlip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최근 이 부분을 매우 중시하는 경향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기관에서 어떤 프로그램을 해봤는데 어떤 점이 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algn="dist" latinLnBrk="0">
              <a:spcBef>
                <a:spcPts val="300"/>
              </a:spcBef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부족하여 신청하는 것이고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기관이나 실무자가 프로그램을 잘할 수 있는 역량이 </a:t>
            </a:r>
            <a:endParaRPr kumimoji="0" lang="en-US" altLang="ko-KR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M" pitchFamily="18" charset="-127"/>
              <a:ea typeface="HY강M" pitchFamily="18" charset="-127"/>
            </a:endParaRPr>
          </a:p>
          <a:p>
            <a:pPr latinLnBrk="0">
              <a:spcBef>
                <a:spcPts val="300"/>
              </a:spcBef>
              <a:defRPr/>
            </a:pP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   </a:t>
            </a:r>
            <a:r>
              <a:rPr kumimoji="0" lang="ko-KR" alt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있는지를 보여주어야 한다</a:t>
            </a:r>
            <a:r>
              <a: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>
            <a:grpSpLocks/>
          </p:cNvGrpSpPr>
          <p:nvPr/>
        </p:nvGrpSpPr>
        <p:grpSpPr bwMode="auto">
          <a:xfrm>
            <a:off x="0" y="428625"/>
            <a:ext cx="9144000" cy="5715019"/>
            <a:chOff x="-31" y="428604"/>
            <a:chExt cx="9144030" cy="5714452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44" y="428604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대상자 선정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2533" name="AutoShape 2"/>
            <p:cNvSpPr>
              <a:spLocks noChangeArrowheads="1"/>
            </p:cNvSpPr>
            <p:nvPr/>
          </p:nvSpPr>
          <p:spPr bwMode="auto">
            <a:xfrm>
              <a:off x="142844" y="785795"/>
              <a:ext cx="8967262" cy="207143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44" y="857186"/>
              <a:ext cx="9001155" cy="1946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논리적 타당성과 객관적 자료를 기준으로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일반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위기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표적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집단 또는 주된 참여자와 주변참여자로 제시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선정기준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면접이나 자격조건 등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선정절차 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 </a:t>
              </a:r>
              <a:r>
                <a:rPr lang="ko-KR" altLang="en-US" dirty="0" err="1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모집부진시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대응방안 구체적으로 기술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일단 신청하고 제안서가 선정되면 그때 고민해보자는 식이면 거의 탈락할 것이다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사전에 참여자들이 어느 정도 결정되어 있는 것이 중요하다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대상자 모집을 위한 현수막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홈페이지 등의 천편일률적 홍보전략은 피하라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11107" y="3071526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지향가치</a:t>
              </a:r>
              <a:r>
                <a:rPr kumimoji="0" lang="en-US" altLang="ko-KR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,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목적과 </a:t>
              </a: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목표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2536" name="AutoShape 2"/>
            <p:cNvSpPr>
              <a:spLocks noChangeArrowheads="1"/>
            </p:cNvSpPr>
            <p:nvPr/>
          </p:nvSpPr>
          <p:spPr bwMode="auto">
            <a:xfrm>
              <a:off x="-31" y="3571543"/>
              <a:ext cx="9144030" cy="257151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44" y="3642973"/>
              <a:ext cx="9001155" cy="2261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지향가치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발달지원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역량강화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자기실현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인식개선 등 복지의 기본가치와 비전 제시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3-4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행으로 포괄적이고 추상적인 미래의 바람직한 상태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기술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목표를 종합하라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SMART</a:t>
              </a:r>
              <a:r>
                <a:rPr kumimoji="0" lang="ko-KR" altLang="en-US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의 원칙에 따라 상세히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기술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하위목표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/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과정목표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프로그램의 산출량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(output)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중심으로 기술하라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프로그램을 실시해서 클라이언트와 지역사회에 어떤 변화가 일어나는가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?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가치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kumimoji="0" lang="ko-KR" altLang="en-US" dirty="0" err="1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실행방법과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기술이 정확히 연결되어 있어야 한다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사업진행을 위한 인프라 구축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오리엔테이션 등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위한 것을 목표로 제시하지 말라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그룹 15"/>
          <p:cNvGrpSpPr>
            <a:grpSpLocks/>
          </p:cNvGrpSpPr>
          <p:nvPr/>
        </p:nvGrpSpPr>
        <p:grpSpPr bwMode="auto">
          <a:xfrm>
            <a:off x="0" y="285727"/>
            <a:ext cx="9153525" cy="1143008"/>
            <a:chOff x="142844" y="3403283"/>
            <a:chExt cx="9153556" cy="1142895"/>
          </a:xfrm>
        </p:grpSpPr>
        <p:sp>
          <p:nvSpPr>
            <p:cNvPr id="22531" name="AutoShape 2"/>
            <p:cNvSpPr>
              <a:spLocks noChangeArrowheads="1"/>
            </p:cNvSpPr>
            <p:nvPr/>
          </p:nvSpPr>
          <p:spPr bwMode="auto">
            <a:xfrm>
              <a:off x="142844" y="3786190"/>
              <a:ext cx="9144031" cy="7599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142844" y="3403283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사업 내용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295245" y="3785833"/>
              <a:ext cx="9001155" cy="684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내용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성과목표와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세부사업내용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요구역량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인력 및 외부자원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사업진행일정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참여자 수 등 공모사업 시행기관의 양식에 맞춰 상세히 기술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107950" y="1557338"/>
            <a:ext cx="8893206" cy="4514868"/>
            <a:chOff x="107950" y="1557338"/>
            <a:chExt cx="8926513" cy="5257800"/>
          </a:xfrm>
        </p:grpSpPr>
        <p:sp>
          <p:nvSpPr>
            <p:cNvPr id="15" name="Rectangle 201"/>
            <p:cNvSpPr>
              <a:spLocks noChangeArrowheads="1"/>
            </p:cNvSpPr>
            <p:nvPr/>
          </p:nvSpPr>
          <p:spPr bwMode="auto">
            <a:xfrm>
              <a:off x="107950" y="2205038"/>
              <a:ext cx="431800" cy="22336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</a:t>
              </a:r>
            </a:p>
            <a:p>
              <a:pPr algn="ctr"/>
              <a:r>
                <a:rPr lang="ko-KR" altLang="en-US" sz="1000" b="1"/>
                <a:t>과</a:t>
              </a:r>
            </a:p>
            <a:p>
              <a:pPr algn="ctr"/>
              <a:r>
                <a:rPr lang="ko-KR" altLang="en-US" sz="1000" b="1"/>
                <a:t>목</a:t>
              </a:r>
            </a:p>
            <a:p>
              <a:pPr algn="ctr"/>
              <a:r>
                <a:rPr lang="ko-KR" altLang="en-US" sz="1000" b="1"/>
                <a:t>표</a:t>
              </a:r>
            </a:p>
            <a:p>
              <a:pPr algn="ctr"/>
              <a:endParaRPr lang="ko-KR" altLang="en-US" sz="1000" b="1"/>
            </a:p>
            <a:p>
              <a:pPr algn="ctr"/>
              <a:r>
                <a:rPr lang="en-US" altLang="ko-KR" sz="1000" b="1"/>
                <a:t>1</a:t>
              </a:r>
            </a:p>
          </p:txBody>
        </p:sp>
        <p:sp>
          <p:nvSpPr>
            <p:cNvPr id="16" name="Rectangle 202"/>
            <p:cNvSpPr>
              <a:spLocks noChangeArrowheads="1"/>
            </p:cNvSpPr>
            <p:nvPr/>
          </p:nvSpPr>
          <p:spPr bwMode="auto">
            <a:xfrm>
              <a:off x="107950" y="5303838"/>
              <a:ext cx="431800" cy="14382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</a:t>
              </a:r>
            </a:p>
            <a:p>
              <a:pPr algn="ctr"/>
              <a:r>
                <a:rPr lang="ko-KR" altLang="en-US" sz="1000" b="1"/>
                <a:t>과</a:t>
              </a:r>
            </a:p>
            <a:p>
              <a:pPr algn="ctr"/>
              <a:r>
                <a:rPr lang="ko-KR" altLang="en-US" sz="1000" b="1"/>
                <a:t>목</a:t>
              </a:r>
            </a:p>
            <a:p>
              <a:pPr algn="ctr"/>
              <a:r>
                <a:rPr lang="ko-KR" altLang="en-US" sz="1000" b="1"/>
                <a:t>표</a:t>
              </a:r>
            </a:p>
            <a:p>
              <a:pPr algn="ctr"/>
              <a:endParaRPr lang="ko-KR" altLang="en-US" sz="1000" b="1"/>
            </a:p>
            <a:p>
              <a:pPr algn="ctr"/>
              <a:r>
                <a:rPr lang="en-US" altLang="ko-KR" sz="1000" b="1"/>
                <a:t>2</a:t>
              </a:r>
            </a:p>
          </p:txBody>
        </p:sp>
        <p:sp>
          <p:nvSpPr>
            <p:cNvPr id="17" name="Rectangle 203"/>
            <p:cNvSpPr>
              <a:spLocks noChangeArrowheads="1"/>
            </p:cNvSpPr>
            <p:nvPr/>
          </p:nvSpPr>
          <p:spPr bwMode="auto">
            <a:xfrm>
              <a:off x="107950" y="1557338"/>
              <a:ext cx="431800" cy="504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성과</a:t>
              </a:r>
            </a:p>
            <a:p>
              <a:pPr algn="ctr"/>
              <a:r>
                <a:rPr lang="ko-KR" altLang="en-US" sz="1000" b="1"/>
                <a:t>목표</a:t>
              </a:r>
            </a:p>
          </p:txBody>
        </p:sp>
        <p:sp>
          <p:nvSpPr>
            <p:cNvPr id="18" name="Rectangle 204"/>
            <p:cNvSpPr>
              <a:spLocks noChangeArrowheads="1"/>
            </p:cNvSpPr>
            <p:nvPr/>
          </p:nvSpPr>
          <p:spPr bwMode="auto">
            <a:xfrm>
              <a:off x="971550" y="2205038"/>
              <a:ext cx="792163" cy="10080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19" name="Rectangle 205"/>
            <p:cNvSpPr>
              <a:spLocks noChangeArrowheads="1"/>
            </p:cNvSpPr>
            <p:nvPr/>
          </p:nvSpPr>
          <p:spPr bwMode="auto">
            <a:xfrm>
              <a:off x="971550" y="1557338"/>
              <a:ext cx="792163" cy="504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 프로</a:t>
              </a:r>
            </a:p>
            <a:p>
              <a:pPr algn="ctr"/>
              <a:r>
                <a:rPr lang="ko-KR" altLang="en-US" sz="1000" b="1"/>
                <a:t>그램 명</a:t>
              </a:r>
            </a:p>
          </p:txBody>
        </p:sp>
        <p:sp>
          <p:nvSpPr>
            <p:cNvPr id="20" name="Rectangle 206"/>
            <p:cNvSpPr>
              <a:spLocks noChangeArrowheads="1"/>
            </p:cNvSpPr>
            <p:nvPr/>
          </p:nvSpPr>
          <p:spPr bwMode="auto">
            <a:xfrm>
              <a:off x="2484438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21" name="Rectangle 207"/>
            <p:cNvSpPr>
              <a:spLocks noChangeArrowheads="1"/>
            </p:cNvSpPr>
            <p:nvPr/>
          </p:nvSpPr>
          <p:spPr bwMode="auto">
            <a:xfrm>
              <a:off x="2484438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2</a:t>
              </a:r>
            </a:p>
          </p:txBody>
        </p:sp>
        <p:sp>
          <p:nvSpPr>
            <p:cNvPr id="22" name="Rectangle 208"/>
            <p:cNvSpPr>
              <a:spLocks noChangeArrowheads="1"/>
            </p:cNvSpPr>
            <p:nvPr/>
          </p:nvSpPr>
          <p:spPr bwMode="auto">
            <a:xfrm>
              <a:off x="2484438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3</a:t>
              </a:r>
            </a:p>
          </p:txBody>
        </p:sp>
        <p:sp>
          <p:nvSpPr>
            <p:cNvPr id="23" name="Rectangle 209"/>
            <p:cNvSpPr>
              <a:spLocks noChangeArrowheads="1"/>
            </p:cNvSpPr>
            <p:nvPr/>
          </p:nvSpPr>
          <p:spPr bwMode="auto">
            <a:xfrm>
              <a:off x="971550" y="3429000"/>
              <a:ext cx="792163" cy="10080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2</a:t>
              </a:r>
            </a:p>
          </p:txBody>
        </p:sp>
        <p:sp>
          <p:nvSpPr>
            <p:cNvPr id="24" name="Rectangle 210"/>
            <p:cNvSpPr>
              <a:spLocks noChangeArrowheads="1"/>
            </p:cNvSpPr>
            <p:nvPr/>
          </p:nvSpPr>
          <p:spPr bwMode="auto">
            <a:xfrm>
              <a:off x="2484438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25" name="Rectangle 211"/>
            <p:cNvSpPr>
              <a:spLocks noChangeArrowheads="1"/>
            </p:cNvSpPr>
            <p:nvPr/>
          </p:nvSpPr>
          <p:spPr bwMode="auto">
            <a:xfrm>
              <a:off x="2484438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5</a:t>
              </a:r>
            </a:p>
          </p:txBody>
        </p:sp>
        <p:sp>
          <p:nvSpPr>
            <p:cNvPr id="26" name="Rectangle 212"/>
            <p:cNvSpPr>
              <a:spLocks noChangeArrowheads="1"/>
            </p:cNvSpPr>
            <p:nvPr/>
          </p:nvSpPr>
          <p:spPr bwMode="auto">
            <a:xfrm>
              <a:off x="2484438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6</a:t>
              </a:r>
            </a:p>
          </p:txBody>
        </p:sp>
        <p:sp>
          <p:nvSpPr>
            <p:cNvPr id="27" name="Rectangle 213"/>
            <p:cNvSpPr>
              <a:spLocks noChangeArrowheads="1"/>
            </p:cNvSpPr>
            <p:nvPr/>
          </p:nvSpPr>
          <p:spPr bwMode="auto">
            <a:xfrm>
              <a:off x="971550" y="5302250"/>
              <a:ext cx="792163" cy="649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3</a:t>
              </a:r>
            </a:p>
          </p:txBody>
        </p:sp>
        <p:sp>
          <p:nvSpPr>
            <p:cNvPr id="28" name="Rectangle 214"/>
            <p:cNvSpPr>
              <a:spLocks noChangeArrowheads="1"/>
            </p:cNvSpPr>
            <p:nvPr/>
          </p:nvSpPr>
          <p:spPr bwMode="auto">
            <a:xfrm>
              <a:off x="2484438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7</a:t>
              </a:r>
            </a:p>
          </p:txBody>
        </p:sp>
        <p:sp>
          <p:nvSpPr>
            <p:cNvPr id="29" name="Rectangle 215"/>
            <p:cNvSpPr>
              <a:spLocks noChangeArrowheads="1"/>
            </p:cNvSpPr>
            <p:nvPr/>
          </p:nvSpPr>
          <p:spPr bwMode="auto">
            <a:xfrm>
              <a:off x="2484438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30" name="Rectangle 216"/>
            <p:cNvSpPr>
              <a:spLocks noChangeArrowheads="1"/>
            </p:cNvSpPr>
            <p:nvPr/>
          </p:nvSpPr>
          <p:spPr bwMode="auto">
            <a:xfrm>
              <a:off x="971550" y="6165850"/>
              <a:ext cx="792163" cy="5778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프로그램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31" name="Rectangle 217"/>
            <p:cNvSpPr>
              <a:spLocks noChangeArrowheads="1"/>
            </p:cNvSpPr>
            <p:nvPr/>
          </p:nvSpPr>
          <p:spPr bwMode="auto">
            <a:xfrm>
              <a:off x="2484438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32" name="Rectangle 218"/>
            <p:cNvSpPr>
              <a:spLocks noChangeArrowheads="1"/>
            </p:cNvSpPr>
            <p:nvPr/>
          </p:nvSpPr>
          <p:spPr bwMode="auto">
            <a:xfrm>
              <a:off x="2484438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세부활동 </a:t>
              </a:r>
              <a:r>
                <a:rPr lang="en-US" altLang="ko-KR" sz="1000" b="1"/>
                <a:t>10</a:t>
              </a:r>
            </a:p>
          </p:txBody>
        </p:sp>
        <p:sp>
          <p:nvSpPr>
            <p:cNvPr id="33" name="Rectangle 219"/>
            <p:cNvSpPr>
              <a:spLocks noChangeArrowheads="1"/>
            </p:cNvSpPr>
            <p:nvPr/>
          </p:nvSpPr>
          <p:spPr bwMode="auto">
            <a:xfrm>
              <a:off x="2484438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세부 프로그램 내용</a:t>
              </a:r>
            </a:p>
          </p:txBody>
        </p:sp>
        <p:sp>
          <p:nvSpPr>
            <p:cNvPr id="34" name="Rectangle 220"/>
            <p:cNvSpPr>
              <a:spLocks noChangeArrowheads="1"/>
            </p:cNvSpPr>
            <p:nvPr/>
          </p:nvSpPr>
          <p:spPr bwMode="auto">
            <a:xfrm>
              <a:off x="2484438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(</a:t>
              </a:r>
              <a:r>
                <a:rPr lang="ko-KR" altLang="en-US" sz="1000" b="1"/>
                <a:t>예시</a:t>
              </a:r>
              <a:r>
                <a:rPr lang="en-US" altLang="ko-KR" sz="1000" b="1"/>
                <a:t>) </a:t>
              </a:r>
              <a:r>
                <a:rPr lang="ko-KR" altLang="en-US" sz="1000" b="1"/>
                <a:t>가족캠핑</a:t>
              </a:r>
            </a:p>
          </p:txBody>
        </p:sp>
        <p:cxnSp>
          <p:nvCxnSpPr>
            <p:cNvPr id="35" name="AutoShape 221"/>
            <p:cNvCxnSpPr>
              <a:cxnSpLocks noChangeShapeType="1"/>
              <a:stCxn id="34" idx="1"/>
              <a:endCxn id="18" idx="3"/>
            </p:cNvCxnSpPr>
            <p:nvPr/>
          </p:nvCxnSpPr>
          <p:spPr bwMode="auto">
            <a:xfrm flipH="1" flipV="1">
              <a:off x="1763713" y="2709863"/>
              <a:ext cx="720725" cy="2160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6" name="AutoShape 222"/>
            <p:cNvCxnSpPr>
              <a:cxnSpLocks noChangeShapeType="1"/>
              <a:stCxn id="23" idx="3"/>
              <a:endCxn id="34" idx="1"/>
            </p:cNvCxnSpPr>
            <p:nvPr/>
          </p:nvCxnSpPr>
          <p:spPr bwMode="auto">
            <a:xfrm>
              <a:off x="1763713" y="3933825"/>
              <a:ext cx="720725" cy="9366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7" name="AutoShape 223"/>
            <p:cNvCxnSpPr>
              <a:cxnSpLocks noChangeShapeType="1"/>
              <a:stCxn id="27" idx="3"/>
              <a:endCxn id="34" idx="1"/>
            </p:cNvCxnSpPr>
            <p:nvPr/>
          </p:nvCxnSpPr>
          <p:spPr bwMode="auto">
            <a:xfrm flipV="1">
              <a:off x="1763713" y="4870450"/>
              <a:ext cx="720725" cy="7572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" name="AutoShape 224"/>
            <p:cNvCxnSpPr>
              <a:cxnSpLocks noChangeShapeType="1"/>
              <a:stCxn id="18" idx="3"/>
              <a:endCxn id="20" idx="1"/>
            </p:cNvCxnSpPr>
            <p:nvPr/>
          </p:nvCxnSpPr>
          <p:spPr bwMode="auto">
            <a:xfrm flipV="1">
              <a:off x="1763713" y="2349500"/>
              <a:ext cx="720725" cy="360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9" name="AutoShape 225"/>
            <p:cNvCxnSpPr>
              <a:cxnSpLocks noChangeShapeType="1"/>
              <a:stCxn id="18" idx="3"/>
              <a:endCxn id="21" idx="1"/>
            </p:cNvCxnSpPr>
            <p:nvPr/>
          </p:nvCxnSpPr>
          <p:spPr bwMode="auto">
            <a:xfrm>
              <a:off x="1763713" y="2709863"/>
              <a:ext cx="7207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0" name="AutoShape 226"/>
            <p:cNvCxnSpPr>
              <a:cxnSpLocks noChangeShapeType="1"/>
              <a:stCxn id="18" idx="3"/>
              <a:endCxn id="22" idx="1"/>
            </p:cNvCxnSpPr>
            <p:nvPr/>
          </p:nvCxnSpPr>
          <p:spPr bwMode="auto">
            <a:xfrm>
              <a:off x="1763713" y="2709863"/>
              <a:ext cx="720725" cy="3603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1" name="AutoShape 227"/>
            <p:cNvCxnSpPr>
              <a:cxnSpLocks noChangeShapeType="1"/>
              <a:stCxn id="23" idx="3"/>
              <a:endCxn id="24" idx="1"/>
            </p:cNvCxnSpPr>
            <p:nvPr/>
          </p:nvCxnSpPr>
          <p:spPr bwMode="auto">
            <a:xfrm flipV="1">
              <a:off x="1763713" y="3573463"/>
              <a:ext cx="720725" cy="3603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2" name="AutoShape 228"/>
            <p:cNvCxnSpPr>
              <a:cxnSpLocks noChangeShapeType="1"/>
              <a:stCxn id="23" idx="3"/>
              <a:endCxn id="25" idx="1"/>
            </p:cNvCxnSpPr>
            <p:nvPr/>
          </p:nvCxnSpPr>
          <p:spPr bwMode="auto">
            <a:xfrm>
              <a:off x="1763713" y="3933825"/>
              <a:ext cx="7207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3" name="AutoShape 229"/>
            <p:cNvCxnSpPr>
              <a:cxnSpLocks noChangeShapeType="1"/>
              <a:stCxn id="23" idx="3"/>
              <a:endCxn id="26" idx="1"/>
            </p:cNvCxnSpPr>
            <p:nvPr/>
          </p:nvCxnSpPr>
          <p:spPr bwMode="auto">
            <a:xfrm>
              <a:off x="1763713" y="3933825"/>
              <a:ext cx="720725" cy="360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" name="AutoShape 230"/>
            <p:cNvCxnSpPr>
              <a:cxnSpLocks noChangeShapeType="1"/>
              <a:stCxn id="27" idx="3"/>
              <a:endCxn id="28" idx="1"/>
            </p:cNvCxnSpPr>
            <p:nvPr/>
          </p:nvCxnSpPr>
          <p:spPr bwMode="auto">
            <a:xfrm flipV="1">
              <a:off x="1763713" y="5448300"/>
              <a:ext cx="720725" cy="1793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5" name="AutoShape 231"/>
            <p:cNvCxnSpPr>
              <a:cxnSpLocks noChangeShapeType="1"/>
              <a:stCxn id="27" idx="3"/>
              <a:endCxn id="29" idx="1"/>
            </p:cNvCxnSpPr>
            <p:nvPr/>
          </p:nvCxnSpPr>
          <p:spPr bwMode="auto">
            <a:xfrm>
              <a:off x="1763713" y="5627688"/>
              <a:ext cx="720725" cy="180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6" name="AutoShape 232"/>
            <p:cNvCxnSpPr>
              <a:cxnSpLocks noChangeShapeType="1"/>
              <a:stCxn id="30" idx="3"/>
              <a:endCxn id="31" idx="1"/>
            </p:cNvCxnSpPr>
            <p:nvPr/>
          </p:nvCxnSpPr>
          <p:spPr bwMode="auto">
            <a:xfrm flipV="1">
              <a:off x="1763713" y="6310313"/>
              <a:ext cx="720725" cy="144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" name="AutoShape 233"/>
            <p:cNvCxnSpPr>
              <a:cxnSpLocks noChangeShapeType="1"/>
              <a:stCxn id="30" idx="3"/>
              <a:endCxn id="32" idx="1"/>
            </p:cNvCxnSpPr>
            <p:nvPr/>
          </p:nvCxnSpPr>
          <p:spPr bwMode="auto">
            <a:xfrm>
              <a:off x="1763713" y="6454775"/>
              <a:ext cx="720725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8" name="AutoShape 234"/>
            <p:cNvCxnSpPr>
              <a:cxnSpLocks noChangeShapeType="1"/>
              <a:stCxn id="15" idx="3"/>
              <a:endCxn id="18" idx="1"/>
            </p:cNvCxnSpPr>
            <p:nvPr/>
          </p:nvCxnSpPr>
          <p:spPr bwMode="auto">
            <a:xfrm flipV="1">
              <a:off x="539750" y="2709863"/>
              <a:ext cx="431800" cy="6127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9" name="AutoShape 235"/>
            <p:cNvCxnSpPr>
              <a:cxnSpLocks noChangeShapeType="1"/>
              <a:stCxn id="15" idx="3"/>
              <a:endCxn id="23" idx="1"/>
            </p:cNvCxnSpPr>
            <p:nvPr/>
          </p:nvCxnSpPr>
          <p:spPr bwMode="auto">
            <a:xfrm>
              <a:off x="539750" y="3322638"/>
              <a:ext cx="431800" cy="6111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0" name="AutoShape 236"/>
            <p:cNvCxnSpPr>
              <a:cxnSpLocks noChangeShapeType="1"/>
              <a:stCxn id="15" idx="3"/>
              <a:endCxn id="27" idx="1"/>
            </p:cNvCxnSpPr>
            <p:nvPr/>
          </p:nvCxnSpPr>
          <p:spPr bwMode="auto">
            <a:xfrm>
              <a:off x="539750" y="3322638"/>
              <a:ext cx="431800" cy="2305050"/>
            </a:xfrm>
            <a:prstGeom prst="straightConnector1">
              <a:avLst/>
            </a:prstGeom>
            <a:noFill/>
            <a:ln w="22225">
              <a:solidFill>
                <a:srgbClr val="FF00FF"/>
              </a:solidFill>
              <a:round/>
              <a:headEnd/>
              <a:tailEnd/>
            </a:ln>
          </p:spPr>
        </p:cxnSp>
        <p:cxnSp>
          <p:nvCxnSpPr>
            <p:cNvPr id="51" name="AutoShape 237"/>
            <p:cNvCxnSpPr>
              <a:cxnSpLocks noChangeShapeType="1"/>
              <a:stCxn id="16" idx="3"/>
              <a:endCxn id="27" idx="1"/>
            </p:cNvCxnSpPr>
            <p:nvPr/>
          </p:nvCxnSpPr>
          <p:spPr bwMode="auto">
            <a:xfrm flipV="1">
              <a:off x="539750" y="5627688"/>
              <a:ext cx="431800" cy="3952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2" name="AutoShape 238"/>
            <p:cNvCxnSpPr>
              <a:cxnSpLocks noChangeShapeType="1"/>
              <a:stCxn id="16" idx="3"/>
              <a:endCxn id="30" idx="1"/>
            </p:cNvCxnSpPr>
            <p:nvPr/>
          </p:nvCxnSpPr>
          <p:spPr bwMode="auto">
            <a:xfrm>
              <a:off x="539750" y="6022975"/>
              <a:ext cx="431800" cy="431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3" name="AutoShape 239"/>
            <p:cNvCxnSpPr>
              <a:cxnSpLocks noChangeShapeType="1"/>
              <a:stCxn id="16" idx="3"/>
              <a:endCxn id="18" idx="1"/>
            </p:cNvCxnSpPr>
            <p:nvPr/>
          </p:nvCxnSpPr>
          <p:spPr bwMode="auto">
            <a:xfrm flipV="1">
              <a:off x="539750" y="2709863"/>
              <a:ext cx="431800" cy="3313112"/>
            </a:xfrm>
            <a:prstGeom prst="straightConnector1">
              <a:avLst/>
            </a:prstGeom>
            <a:noFill/>
            <a:ln w="22225">
              <a:solidFill>
                <a:srgbClr val="FF00FF"/>
              </a:solidFill>
              <a:round/>
              <a:headEnd/>
              <a:tailEnd/>
            </a:ln>
          </p:spPr>
        </p:cxnSp>
        <p:sp>
          <p:nvSpPr>
            <p:cNvPr id="54" name="Rectangle 240"/>
            <p:cNvSpPr>
              <a:spLocks noChangeArrowheads="1"/>
            </p:cNvSpPr>
            <p:nvPr/>
          </p:nvSpPr>
          <p:spPr bwMode="auto">
            <a:xfrm>
              <a:off x="3959225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집단운영능력</a:t>
              </a:r>
            </a:p>
          </p:txBody>
        </p:sp>
        <p:sp>
          <p:nvSpPr>
            <p:cNvPr id="55" name="Rectangle 241"/>
            <p:cNvSpPr>
              <a:spLocks noChangeArrowheads="1"/>
            </p:cNvSpPr>
            <p:nvPr/>
          </p:nvSpPr>
          <p:spPr bwMode="auto">
            <a:xfrm>
              <a:off x="3959225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선택권 구현방안 마련</a:t>
              </a:r>
            </a:p>
          </p:txBody>
        </p:sp>
        <p:sp>
          <p:nvSpPr>
            <p:cNvPr id="56" name="Rectangle 242"/>
            <p:cNvSpPr>
              <a:spLocks noChangeArrowheads="1"/>
            </p:cNvSpPr>
            <p:nvPr/>
          </p:nvSpPr>
          <p:spPr bwMode="auto">
            <a:xfrm>
              <a:off x="3959225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비디오 활용능력</a:t>
              </a:r>
            </a:p>
          </p:txBody>
        </p:sp>
        <p:sp>
          <p:nvSpPr>
            <p:cNvPr id="57" name="Rectangle 243"/>
            <p:cNvSpPr>
              <a:spLocks noChangeArrowheads="1"/>
            </p:cNvSpPr>
            <p:nvPr/>
          </p:nvSpPr>
          <p:spPr bwMode="auto">
            <a:xfrm>
              <a:off x="3959225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4</a:t>
              </a:r>
            </a:p>
          </p:txBody>
        </p:sp>
        <p:sp>
          <p:nvSpPr>
            <p:cNvPr id="58" name="Rectangle 244"/>
            <p:cNvSpPr>
              <a:spLocks noChangeArrowheads="1"/>
            </p:cNvSpPr>
            <p:nvPr/>
          </p:nvSpPr>
          <p:spPr bwMode="auto">
            <a:xfrm>
              <a:off x="3959225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5</a:t>
              </a:r>
            </a:p>
          </p:txBody>
        </p:sp>
        <p:sp>
          <p:nvSpPr>
            <p:cNvPr id="59" name="Rectangle 245"/>
            <p:cNvSpPr>
              <a:spLocks noChangeArrowheads="1"/>
            </p:cNvSpPr>
            <p:nvPr/>
          </p:nvSpPr>
          <p:spPr bwMode="auto">
            <a:xfrm>
              <a:off x="3959225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6</a:t>
              </a:r>
            </a:p>
          </p:txBody>
        </p:sp>
        <p:sp>
          <p:nvSpPr>
            <p:cNvPr id="60" name="Rectangle 246"/>
            <p:cNvSpPr>
              <a:spLocks noChangeArrowheads="1"/>
            </p:cNvSpPr>
            <p:nvPr/>
          </p:nvSpPr>
          <p:spPr bwMode="auto">
            <a:xfrm>
              <a:off x="3959225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61" name="Rectangle 247"/>
            <p:cNvSpPr>
              <a:spLocks noChangeArrowheads="1"/>
            </p:cNvSpPr>
            <p:nvPr/>
          </p:nvSpPr>
          <p:spPr bwMode="auto">
            <a:xfrm>
              <a:off x="3959225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62" name="Rectangle 248"/>
            <p:cNvSpPr>
              <a:spLocks noChangeArrowheads="1"/>
            </p:cNvSpPr>
            <p:nvPr/>
          </p:nvSpPr>
          <p:spPr bwMode="auto">
            <a:xfrm>
              <a:off x="3959225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11</a:t>
              </a:r>
            </a:p>
          </p:txBody>
        </p:sp>
        <p:sp>
          <p:nvSpPr>
            <p:cNvPr id="63" name="Rectangle 249"/>
            <p:cNvSpPr>
              <a:spLocks noChangeArrowheads="1"/>
            </p:cNvSpPr>
            <p:nvPr/>
          </p:nvSpPr>
          <p:spPr bwMode="auto">
            <a:xfrm>
              <a:off x="3959225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전문성 </a:t>
              </a:r>
              <a:r>
                <a:rPr lang="en-US" altLang="ko-KR" sz="1000" b="1"/>
                <a:t>12</a:t>
              </a:r>
            </a:p>
          </p:txBody>
        </p:sp>
        <p:sp>
          <p:nvSpPr>
            <p:cNvPr id="64" name="Rectangle 250"/>
            <p:cNvSpPr>
              <a:spLocks noChangeArrowheads="1"/>
            </p:cNvSpPr>
            <p:nvPr/>
          </p:nvSpPr>
          <p:spPr bwMode="auto">
            <a:xfrm>
              <a:off x="3959225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자원동원능력</a:t>
              </a:r>
            </a:p>
          </p:txBody>
        </p:sp>
        <p:sp>
          <p:nvSpPr>
            <p:cNvPr id="65" name="Rectangle 251"/>
            <p:cNvSpPr>
              <a:spLocks noChangeArrowheads="1"/>
            </p:cNvSpPr>
            <p:nvPr/>
          </p:nvSpPr>
          <p:spPr bwMode="auto">
            <a:xfrm>
              <a:off x="3959225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요구되는 핵심역량</a:t>
              </a:r>
            </a:p>
          </p:txBody>
        </p:sp>
        <p:sp>
          <p:nvSpPr>
            <p:cNvPr id="66" name="Rectangle 252"/>
            <p:cNvSpPr>
              <a:spLocks noChangeArrowheads="1"/>
            </p:cNvSpPr>
            <p:nvPr/>
          </p:nvSpPr>
          <p:spPr bwMode="auto">
            <a:xfrm>
              <a:off x="5437188" y="22050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</a:t>
              </a:r>
            </a:p>
          </p:txBody>
        </p:sp>
        <p:sp>
          <p:nvSpPr>
            <p:cNvPr id="67" name="Rectangle 253"/>
            <p:cNvSpPr>
              <a:spLocks noChangeArrowheads="1"/>
            </p:cNvSpPr>
            <p:nvPr/>
          </p:nvSpPr>
          <p:spPr bwMode="auto">
            <a:xfrm>
              <a:off x="5437188" y="25654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전문자워봉사자</a:t>
              </a:r>
            </a:p>
          </p:txBody>
        </p:sp>
        <p:sp>
          <p:nvSpPr>
            <p:cNvPr id="68" name="Rectangle 254"/>
            <p:cNvSpPr>
              <a:spLocks noChangeArrowheads="1"/>
            </p:cNvSpPr>
            <p:nvPr/>
          </p:nvSpPr>
          <p:spPr bwMode="auto">
            <a:xfrm>
              <a:off x="5437188" y="29257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전문자원봉사자</a:t>
              </a:r>
            </a:p>
          </p:txBody>
        </p:sp>
        <p:sp>
          <p:nvSpPr>
            <p:cNvPr id="69" name="Rectangle 255"/>
            <p:cNvSpPr>
              <a:spLocks noChangeArrowheads="1"/>
            </p:cNvSpPr>
            <p:nvPr/>
          </p:nvSpPr>
          <p:spPr bwMode="auto">
            <a:xfrm>
              <a:off x="5437188" y="34290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전문강사</a:t>
              </a:r>
            </a:p>
          </p:txBody>
        </p:sp>
        <p:sp>
          <p:nvSpPr>
            <p:cNvPr id="70" name="Rectangle 256"/>
            <p:cNvSpPr>
              <a:spLocks noChangeArrowheads="1"/>
            </p:cNvSpPr>
            <p:nvPr/>
          </p:nvSpPr>
          <p:spPr bwMode="auto">
            <a:xfrm>
              <a:off x="5437188" y="378936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적합장소 제공</a:t>
              </a:r>
            </a:p>
          </p:txBody>
        </p:sp>
        <p:sp>
          <p:nvSpPr>
            <p:cNvPr id="71" name="Rectangle 257"/>
            <p:cNvSpPr>
              <a:spLocks noChangeArrowheads="1"/>
            </p:cNvSpPr>
            <p:nvPr/>
          </p:nvSpPr>
          <p:spPr bwMode="auto">
            <a:xfrm>
              <a:off x="5437188" y="4149725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외부강사</a:t>
              </a:r>
            </a:p>
          </p:txBody>
        </p:sp>
        <p:sp>
          <p:nvSpPr>
            <p:cNvPr id="72" name="Rectangle 258"/>
            <p:cNvSpPr>
              <a:spLocks noChangeArrowheads="1"/>
            </p:cNvSpPr>
            <p:nvPr/>
          </p:nvSpPr>
          <p:spPr bwMode="auto">
            <a:xfrm>
              <a:off x="5437188" y="530383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8</a:t>
              </a:r>
            </a:p>
          </p:txBody>
        </p:sp>
        <p:sp>
          <p:nvSpPr>
            <p:cNvPr id="73" name="Rectangle 259"/>
            <p:cNvSpPr>
              <a:spLocks noChangeArrowheads="1"/>
            </p:cNvSpPr>
            <p:nvPr/>
          </p:nvSpPr>
          <p:spPr bwMode="auto">
            <a:xfrm>
              <a:off x="5437188" y="566420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9</a:t>
              </a:r>
            </a:p>
          </p:txBody>
        </p:sp>
        <p:sp>
          <p:nvSpPr>
            <p:cNvPr id="74" name="Rectangle 260"/>
            <p:cNvSpPr>
              <a:spLocks noChangeArrowheads="1"/>
            </p:cNvSpPr>
            <p:nvPr/>
          </p:nvSpPr>
          <p:spPr bwMode="auto">
            <a:xfrm>
              <a:off x="5437188" y="6165850"/>
              <a:ext cx="136842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11</a:t>
              </a:r>
            </a:p>
          </p:txBody>
        </p:sp>
        <p:sp>
          <p:nvSpPr>
            <p:cNvPr id="75" name="Rectangle 261"/>
            <p:cNvSpPr>
              <a:spLocks noChangeArrowheads="1"/>
            </p:cNvSpPr>
            <p:nvPr/>
          </p:nvSpPr>
          <p:spPr bwMode="auto">
            <a:xfrm>
              <a:off x="5437188" y="6526213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필요내용 </a:t>
              </a:r>
              <a:r>
                <a:rPr lang="en-US" altLang="ko-KR" sz="1000" b="1"/>
                <a:t>12</a:t>
              </a:r>
            </a:p>
          </p:txBody>
        </p:sp>
        <p:sp>
          <p:nvSpPr>
            <p:cNvPr id="76" name="Rectangle 262"/>
            <p:cNvSpPr>
              <a:spLocks noChangeArrowheads="1"/>
            </p:cNvSpPr>
            <p:nvPr/>
          </p:nvSpPr>
          <p:spPr bwMode="auto">
            <a:xfrm>
              <a:off x="5437188" y="4725988"/>
              <a:ext cx="136842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자원봉사자 </a:t>
              </a:r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77" name="Rectangle 263"/>
            <p:cNvSpPr>
              <a:spLocks noChangeArrowheads="1"/>
            </p:cNvSpPr>
            <p:nvPr/>
          </p:nvSpPr>
          <p:spPr bwMode="auto">
            <a:xfrm>
              <a:off x="5437188" y="1557338"/>
              <a:ext cx="136842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외부지원 필요내용</a:t>
              </a:r>
            </a:p>
          </p:txBody>
        </p:sp>
        <p:sp>
          <p:nvSpPr>
            <p:cNvPr id="78" name="Rectangle 264"/>
            <p:cNvSpPr>
              <a:spLocks noChangeArrowheads="1"/>
            </p:cNvSpPr>
            <p:nvPr/>
          </p:nvSpPr>
          <p:spPr bwMode="auto">
            <a:xfrm>
              <a:off x="7707313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79" name="Rectangle 265"/>
            <p:cNvSpPr>
              <a:spLocks noChangeArrowheads="1"/>
            </p:cNvSpPr>
            <p:nvPr/>
          </p:nvSpPr>
          <p:spPr bwMode="auto">
            <a:xfrm>
              <a:off x="7707313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0" name="Rectangle 266"/>
            <p:cNvSpPr>
              <a:spLocks noChangeArrowheads="1"/>
            </p:cNvSpPr>
            <p:nvPr/>
          </p:nvSpPr>
          <p:spPr bwMode="auto">
            <a:xfrm>
              <a:off x="7707313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주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1" name="Rectangle 267"/>
            <p:cNvSpPr>
              <a:spLocks noChangeArrowheads="1"/>
            </p:cNvSpPr>
            <p:nvPr/>
          </p:nvSpPr>
          <p:spPr bwMode="auto">
            <a:xfrm>
              <a:off x="7707313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시행</a:t>
              </a:r>
            </a:p>
            <a:p>
              <a:pPr algn="ctr"/>
              <a:r>
                <a:rPr lang="ko-KR" altLang="en-US" sz="1000" b="1"/>
                <a:t>횟수</a:t>
              </a:r>
            </a:p>
          </p:txBody>
        </p:sp>
        <p:sp>
          <p:nvSpPr>
            <p:cNvPr id="82" name="Rectangle 268"/>
            <p:cNvSpPr>
              <a:spLocks noChangeArrowheads="1"/>
            </p:cNvSpPr>
            <p:nvPr/>
          </p:nvSpPr>
          <p:spPr bwMode="auto">
            <a:xfrm>
              <a:off x="7705725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3" name="Rectangle 269"/>
            <p:cNvSpPr>
              <a:spLocks noChangeArrowheads="1"/>
            </p:cNvSpPr>
            <p:nvPr/>
          </p:nvSpPr>
          <p:spPr bwMode="auto">
            <a:xfrm>
              <a:off x="7705725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4" name="Rectangle 270"/>
            <p:cNvSpPr>
              <a:spLocks noChangeArrowheads="1"/>
            </p:cNvSpPr>
            <p:nvPr/>
          </p:nvSpPr>
          <p:spPr bwMode="auto">
            <a:xfrm>
              <a:off x="7705725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주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5" name="Rectangle 271"/>
            <p:cNvSpPr>
              <a:spLocks noChangeArrowheads="1"/>
            </p:cNvSpPr>
            <p:nvPr/>
          </p:nvSpPr>
          <p:spPr bwMode="auto">
            <a:xfrm>
              <a:off x="7705725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6" name="Rectangle 272"/>
            <p:cNvSpPr>
              <a:spLocks noChangeArrowheads="1"/>
            </p:cNvSpPr>
            <p:nvPr/>
          </p:nvSpPr>
          <p:spPr bwMode="auto">
            <a:xfrm>
              <a:off x="7705725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7" name="Rectangle 273"/>
            <p:cNvSpPr>
              <a:spLocks noChangeArrowheads="1"/>
            </p:cNvSpPr>
            <p:nvPr/>
          </p:nvSpPr>
          <p:spPr bwMode="auto">
            <a:xfrm>
              <a:off x="7705725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월</a:t>
              </a:r>
              <a:r>
                <a:rPr lang="en-US" altLang="ko-KR" sz="1000" b="1"/>
                <a:t>2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8" name="Rectangle 274"/>
            <p:cNvSpPr>
              <a:spLocks noChangeArrowheads="1"/>
            </p:cNvSpPr>
            <p:nvPr/>
          </p:nvSpPr>
          <p:spPr bwMode="auto">
            <a:xfrm>
              <a:off x="7705725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4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89" name="Rectangle 275"/>
            <p:cNvSpPr>
              <a:spLocks noChangeArrowheads="1"/>
            </p:cNvSpPr>
            <p:nvPr/>
          </p:nvSpPr>
          <p:spPr bwMode="auto">
            <a:xfrm>
              <a:off x="7705725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총</a:t>
              </a:r>
              <a:r>
                <a:rPr lang="en-US" altLang="ko-KR" sz="1000" b="1"/>
                <a:t>1</a:t>
              </a:r>
              <a:r>
                <a:rPr lang="ko-KR" altLang="en-US" sz="1000" b="1"/>
                <a:t>회</a:t>
              </a:r>
            </a:p>
          </p:txBody>
        </p:sp>
        <p:sp>
          <p:nvSpPr>
            <p:cNvPr id="90" name="Rectangle 276"/>
            <p:cNvSpPr>
              <a:spLocks noChangeArrowheads="1"/>
            </p:cNvSpPr>
            <p:nvPr/>
          </p:nvSpPr>
          <p:spPr bwMode="auto">
            <a:xfrm>
              <a:off x="6950075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1" name="Rectangle 277"/>
            <p:cNvSpPr>
              <a:spLocks noChangeArrowheads="1"/>
            </p:cNvSpPr>
            <p:nvPr/>
          </p:nvSpPr>
          <p:spPr bwMode="auto">
            <a:xfrm>
              <a:off x="6950075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2" name="Rectangle 278"/>
            <p:cNvSpPr>
              <a:spLocks noChangeArrowheads="1"/>
            </p:cNvSpPr>
            <p:nvPr/>
          </p:nvSpPr>
          <p:spPr bwMode="auto">
            <a:xfrm>
              <a:off x="6950075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3" name="Rectangle 279"/>
            <p:cNvSpPr>
              <a:spLocks noChangeArrowheads="1"/>
            </p:cNvSpPr>
            <p:nvPr/>
          </p:nvSpPr>
          <p:spPr bwMode="auto">
            <a:xfrm>
              <a:off x="6950075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시작</a:t>
              </a:r>
            </a:p>
            <a:p>
              <a:pPr algn="ctr"/>
              <a:r>
                <a:rPr lang="ko-KR" altLang="en-US" sz="1000" b="1"/>
                <a:t>시기</a:t>
              </a:r>
            </a:p>
          </p:txBody>
        </p:sp>
        <p:sp>
          <p:nvSpPr>
            <p:cNvPr id="94" name="Rectangle 280"/>
            <p:cNvSpPr>
              <a:spLocks noChangeArrowheads="1"/>
            </p:cNvSpPr>
            <p:nvPr/>
          </p:nvSpPr>
          <p:spPr bwMode="auto">
            <a:xfrm>
              <a:off x="6948488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5" name="Rectangle 281"/>
            <p:cNvSpPr>
              <a:spLocks noChangeArrowheads="1"/>
            </p:cNvSpPr>
            <p:nvPr/>
          </p:nvSpPr>
          <p:spPr bwMode="auto">
            <a:xfrm>
              <a:off x="6948488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6" name="Rectangle 282"/>
            <p:cNvSpPr>
              <a:spLocks noChangeArrowheads="1"/>
            </p:cNvSpPr>
            <p:nvPr/>
          </p:nvSpPr>
          <p:spPr bwMode="auto">
            <a:xfrm>
              <a:off x="6948488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5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7" name="Rectangle 283"/>
            <p:cNvSpPr>
              <a:spLocks noChangeArrowheads="1"/>
            </p:cNvSpPr>
            <p:nvPr/>
          </p:nvSpPr>
          <p:spPr bwMode="auto">
            <a:xfrm>
              <a:off x="6948488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6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8" name="Rectangle 284"/>
            <p:cNvSpPr>
              <a:spLocks noChangeArrowheads="1"/>
            </p:cNvSpPr>
            <p:nvPr/>
          </p:nvSpPr>
          <p:spPr bwMode="auto">
            <a:xfrm>
              <a:off x="6948488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6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99" name="Rectangle 285"/>
            <p:cNvSpPr>
              <a:spLocks noChangeArrowheads="1"/>
            </p:cNvSpPr>
            <p:nvPr/>
          </p:nvSpPr>
          <p:spPr bwMode="auto">
            <a:xfrm>
              <a:off x="6948488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0" name="Rectangle 286"/>
            <p:cNvSpPr>
              <a:spLocks noChangeArrowheads="1"/>
            </p:cNvSpPr>
            <p:nvPr/>
          </p:nvSpPr>
          <p:spPr bwMode="auto">
            <a:xfrm>
              <a:off x="6948488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1" name="Rectangle 287"/>
            <p:cNvSpPr>
              <a:spLocks noChangeArrowheads="1"/>
            </p:cNvSpPr>
            <p:nvPr/>
          </p:nvSpPr>
          <p:spPr bwMode="auto">
            <a:xfrm>
              <a:off x="6948488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월</a:t>
              </a:r>
            </a:p>
          </p:txBody>
        </p:sp>
        <p:sp>
          <p:nvSpPr>
            <p:cNvPr id="102" name="Rectangle 288"/>
            <p:cNvSpPr>
              <a:spLocks noChangeArrowheads="1"/>
            </p:cNvSpPr>
            <p:nvPr/>
          </p:nvSpPr>
          <p:spPr bwMode="auto">
            <a:xfrm>
              <a:off x="8459788" y="22050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3" name="Rectangle 289"/>
            <p:cNvSpPr>
              <a:spLocks noChangeArrowheads="1"/>
            </p:cNvSpPr>
            <p:nvPr/>
          </p:nvSpPr>
          <p:spPr bwMode="auto">
            <a:xfrm>
              <a:off x="8459788" y="25654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4" name="Rectangle 290"/>
            <p:cNvSpPr>
              <a:spLocks noChangeArrowheads="1"/>
            </p:cNvSpPr>
            <p:nvPr/>
          </p:nvSpPr>
          <p:spPr bwMode="auto">
            <a:xfrm>
              <a:off x="8459788" y="29257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5" name="Rectangle 291"/>
            <p:cNvSpPr>
              <a:spLocks noChangeArrowheads="1"/>
            </p:cNvSpPr>
            <p:nvPr/>
          </p:nvSpPr>
          <p:spPr bwMode="auto">
            <a:xfrm>
              <a:off x="8459788" y="1557338"/>
              <a:ext cx="574675" cy="503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1000" b="1"/>
                <a:t>대상자 </a:t>
              </a:r>
            </a:p>
            <a:p>
              <a:pPr algn="ctr"/>
              <a:r>
                <a:rPr lang="ko-KR" altLang="en-US" sz="1000" b="1"/>
                <a:t>수</a:t>
              </a:r>
            </a:p>
          </p:txBody>
        </p:sp>
        <p:sp>
          <p:nvSpPr>
            <p:cNvPr id="106" name="Rectangle 292"/>
            <p:cNvSpPr>
              <a:spLocks noChangeArrowheads="1"/>
            </p:cNvSpPr>
            <p:nvPr/>
          </p:nvSpPr>
          <p:spPr bwMode="auto">
            <a:xfrm>
              <a:off x="8458200" y="34290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7" name="Rectangle 293"/>
            <p:cNvSpPr>
              <a:spLocks noChangeArrowheads="1"/>
            </p:cNvSpPr>
            <p:nvPr/>
          </p:nvSpPr>
          <p:spPr bwMode="auto">
            <a:xfrm>
              <a:off x="8458200" y="3789363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8" name="Rectangle 294"/>
            <p:cNvSpPr>
              <a:spLocks noChangeArrowheads="1"/>
            </p:cNvSpPr>
            <p:nvPr/>
          </p:nvSpPr>
          <p:spPr bwMode="auto">
            <a:xfrm>
              <a:off x="8458200" y="41497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20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09" name="Rectangle 295"/>
            <p:cNvSpPr>
              <a:spLocks noChangeArrowheads="1"/>
            </p:cNvSpPr>
            <p:nvPr/>
          </p:nvSpPr>
          <p:spPr bwMode="auto">
            <a:xfrm>
              <a:off x="8458200" y="5305425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0" name="Rectangle 296"/>
            <p:cNvSpPr>
              <a:spLocks noChangeArrowheads="1"/>
            </p:cNvSpPr>
            <p:nvPr/>
          </p:nvSpPr>
          <p:spPr bwMode="auto">
            <a:xfrm>
              <a:off x="8458200" y="56657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8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1" name="Rectangle 297"/>
            <p:cNvSpPr>
              <a:spLocks noChangeArrowheads="1"/>
            </p:cNvSpPr>
            <p:nvPr/>
          </p:nvSpPr>
          <p:spPr bwMode="auto">
            <a:xfrm>
              <a:off x="8458200" y="616743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2" name="Rectangle 298"/>
            <p:cNvSpPr>
              <a:spLocks noChangeArrowheads="1"/>
            </p:cNvSpPr>
            <p:nvPr/>
          </p:nvSpPr>
          <p:spPr bwMode="auto">
            <a:xfrm>
              <a:off x="8458200" y="6527800"/>
              <a:ext cx="574675" cy="2873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10</a:t>
              </a:r>
              <a:r>
                <a:rPr lang="ko-KR" altLang="en-US" sz="1000" b="1"/>
                <a:t>명</a:t>
              </a:r>
            </a:p>
          </p:txBody>
        </p:sp>
        <p:sp>
          <p:nvSpPr>
            <p:cNvPr id="113" name="Rectangle 299"/>
            <p:cNvSpPr>
              <a:spLocks noChangeArrowheads="1"/>
            </p:cNvSpPr>
            <p:nvPr/>
          </p:nvSpPr>
          <p:spPr bwMode="auto">
            <a:xfrm>
              <a:off x="8458200" y="4725988"/>
              <a:ext cx="574675" cy="2873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000" b="1"/>
                <a:t>40</a:t>
              </a:r>
              <a:r>
                <a:rPr lang="ko-KR" altLang="en-US" sz="1000" b="1"/>
                <a:t>명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3" descr="그림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42"/>
          <p:cNvSpPr>
            <a:spLocks noChangeArrowheads="1"/>
          </p:cNvSpPr>
          <p:nvPr/>
        </p:nvSpPr>
        <p:spPr bwMode="auto">
          <a:xfrm>
            <a:off x="6037263" y="6259513"/>
            <a:ext cx="165735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latinLnBrk="0"/>
            <a:endParaRPr kumimoji="0" lang="ko-KR" altLang="en-US" sz="1400">
              <a:solidFill>
                <a:srgbClr val="B3D0EF"/>
              </a:solidFill>
              <a:latin typeface="굴림" charset="-127"/>
            </a:endParaRPr>
          </a:p>
        </p:txBody>
      </p:sp>
      <p:grpSp>
        <p:nvGrpSpPr>
          <p:cNvPr id="7172" name="Group 6"/>
          <p:cNvGrpSpPr>
            <a:grpSpLocks/>
          </p:cNvGrpSpPr>
          <p:nvPr/>
        </p:nvGrpSpPr>
        <p:grpSpPr bwMode="auto">
          <a:xfrm>
            <a:off x="-2411413" y="1978025"/>
            <a:ext cx="4032251" cy="3776663"/>
            <a:chOff x="-1565" y="890"/>
            <a:chExt cx="2540" cy="2540"/>
          </a:xfrm>
        </p:grpSpPr>
        <p:sp>
          <p:nvSpPr>
            <p:cNvPr id="7204" name="AutoShape 7"/>
            <p:cNvSpPr>
              <a:spLocks noChangeArrowheads="1"/>
            </p:cNvSpPr>
            <p:nvPr/>
          </p:nvSpPr>
          <p:spPr bwMode="gray">
            <a:xfrm rot="5400000">
              <a:off x="-1565" y="890"/>
              <a:ext cx="2540" cy="25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00 w 21600"/>
                <a:gd name="T13" fmla="*/ 0 h 21600"/>
                <a:gd name="T14" fmla="*/ 21200 w 21600"/>
                <a:gd name="T15" fmla="*/ 1363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00C8">
                    <a:alpha val="84000"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7205" name="AutoShape 8"/>
            <p:cNvSpPr>
              <a:spLocks noChangeArrowheads="1"/>
            </p:cNvSpPr>
            <p:nvPr/>
          </p:nvSpPr>
          <p:spPr bwMode="gray">
            <a:xfrm rot="5400000">
              <a:off x="-843" y="1628"/>
              <a:ext cx="1650" cy="108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8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056" y="10807"/>
                  </a:moveTo>
                  <a:cubicBezTo>
                    <a:pt x="10056" y="10805"/>
                    <a:pt x="10056" y="10802"/>
                    <a:pt x="10056" y="10800"/>
                  </a:cubicBezTo>
                  <a:cubicBezTo>
                    <a:pt x="10056" y="10389"/>
                    <a:pt x="10389" y="10056"/>
                    <a:pt x="10800" y="10056"/>
                  </a:cubicBezTo>
                  <a:cubicBezTo>
                    <a:pt x="11210" y="10056"/>
                    <a:pt x="11544" y="10389"/>
                    <a:pt x="11544" y="10800"/>
                  </a:cubicBezTo>
                  <a:cubicBezTo>
                    <a:pt x="11544" y="10802"/>
                    <a:pt x="11543" y="10805"/>
                    <a:pt x="11543" y="10807"/>
                  </a:cubicBezTo>
                  <a:lnTo>
                    <a:pt x="21599" y="10916"/>
                  </a:lnTo>
                  <a:cubicBezTo>
                    <a:pt x="21599" y="10877"/>
                    <a:pt x="21600" y="10838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0838"/>
                    <a:pt x="0" y="10877"/>
                    <a:pt x="0" y="1091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00C8">
                    <a:alpha val="75998"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</p:grpSp>
      <p:sp>
        <p:nvSpPr>
          <p:cNvPr id="7173" name="Line 9"/>
          <p:cNvSpPr>
            <a:spLocks noChangeShapeType="1"/>
          </p:cNvSpPr>
          <p:nvPr/>
        </p:nvSpPr>
        <p:spPr bwMode="auto">
          <a:xfrm flipV="1">
            <a:off x="0" y="3429000"/>
            <a:ext cx="857250" cy="500063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0" y="4071938"/>
            <a:ext cx="928688" cy="428625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5" name="Line 64"/>
          <p:cNvSpPr>
            <a:spLocks noChangeShapeType="1"/>
          </p:cNvSpPr>
          <p:nvPr/>
        </p:nvSpPr>
        <p:spPr bwMode="auto">
          <a:xfrm>
            <a:off x="0" y="4143375"/>
            <a:ext cx="785813" cy="1143000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 flipV="1">
            <a:off x="0" y="2643188"/>
            <a:ext cx="857250" cy="1208087"/>
          </a:xfrm>
          <a:prstGeom prst="line">
            <a:avLst/>
          </a:prstGeom>
          <a:noFill/>
          <a:ln w="38100">
            <a:solidFill>
              <a:srgbClr val="0066CC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7177" name="Group 44"/>
          <p:cNvGrpSpPr>
            <a:grpSpLocks/>
          </p:cNvGrpSpPr>
          <p:nvPr/>
        </p:nvGrpSpPr>
        <p:grpSpPr bwMode="auto">
          <a:xfrm>
            <a:off x="642938" y="2097088"/>
            <a:ext cx="8199437" cy="3544887"/>
            <a:chOff x="630" y="945"/>
            <a:chExt cx="5165" cy="2384"/>
          </a:xfrm>
        </p:grpSpPr>
        <p:sp>
          <p:nvSpPr>
            <p:cNvPr id="83972" name="AutoShape 4"/>
            <p:cNvSpPr>
              <a:spLocks noChangeArrowheads="1"/>
            </p:cNvSpPr>
            <p:nvPr/>
          </p:nvSpPr>
          <p:spPr bwMode="gray">
            <a:xfrm>
              <a:off x="1247" y="945"/>
              <a:ext cx="4535" cy="451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3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들어가는 글</a:t>
              </a:r>
              <a:endParaRPr kumimoji="0" lang="ko-KR" altLang="en-US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7181" name="Group 14"/>
            <p:cNvGrpSpPr>
              <a:grpSpLocks/>
            </p:cNvGrpSpPr>
            <p:nvPr/>
          </p:nvGrpSpPr>
          <p:grpSpPr bwMode="auto">
            <a:xfrm>
              <a:off x="630" y="958"/>
              <a:ext cx="540" cy="481"/>
              <a:chOff x="758" y="1122"/>
              <a:chExt cx="400" cy="339"/>
            </a:xfrm>
          </p:grpSpPr>
          <p:sp>
            <p:nvSpPr>
              <p:cNvPr id="83983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201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202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986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5"/>
                <a:ext cx="400" cy="27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Ⅰ</a:t>
                </a:r>
              </a:p>
            </p:txBody>
          </p:sp>
        </p:grpSp>
        <p:grpSp>
          <p:nvGrpSpPr>
            <p:cNvPr id="7182" name="Group 14"/>
            <p:cNvGrpSpPr>
              <a:grpSpLocks/>
            </p:cNvGrpSpPr>
            <p:nvPr/>
          </p:nvGrpSpPr>
          <p:grpSpPr bwMode="auto">
            <a:xfrm>
              <a:off x="630" y="1588"/>
              <a:ext cx="540" cy="481"/>
              <a:chOff x="758" y="1122"/>
              <a:chExt cx="400" cy="339"/>
            </a:xfrm>
          </p:grpSpPr>
          <p:sp>
            <p:nvSpPr>
              <p:cNvPr id="45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97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8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8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4"/>
                <a:ext cx="400" cy="27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Ⅱ</a:t>
                </a:r>
              </a:p>
            </p:txBody>
          </p:sp>
        </p:grpSp>
        <p:grpSp>
          <p:nvGrpSpPr>
            <p:cNvPr id="7183" name="Group 14"/>
            <p:cNvGrpSpPr>
              <a:grpSpLocks/>
            </p:cNvGrpSpPr>
            <p:nvPr/>
          </p:nvGrpSpPr>
          <p:grpSpPr bwMode="auto">
            <a:xfrm>
              <a:off x="630" y="2219"/>
              <a:ext cx="540" cy="481"/>
              <a:chOff x="758" y="1122"/>
              <a:chExt cx="400" cy="339"/>
            </a:xfrm>
          </p:grpSpPr>
          <p:sp>
            <p:nvSpPr>
              <p:cNvPr id="50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93" name="Oval 16"/>
              <p:cNvSpPr>
                <a:spLocks noChangeArrowheads="1"/>
              </p:cNvSpPr>
              <p:nvPr/>
            </p:nvSpPr>
            <p:spPr bwMode="auto">
              <a:xfrm>
                <a:off x="768" y="1123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4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4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3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4"/>
                <a:ext cx="40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Ⅲ</a:t>
                </a:r>
              </a:p>
            </p:txBody>
          </p:sp>
        </p:grpSp>
        <p:grpSp>
          <p:nvGrpSpPr>
            <p:cNvPr id="7184" name="Group 14"/>
            <p:cNvGrpSpPr>
              <a:grpSpLocks/>
            </p:cNvGrpSpPr>
            <p:nvPr/>
          </p:nvGrpSpPr>
          <p:grpSpPr bwMode="auto">
            <a:xfrm>
              <a:off x="630" y="2847"/>
              <a:ext cx="540" cy="482"/>
              <a:chOff x="758" y="1122"/>
              <a:chExt cx="400" cy="340"/>
            </a:xfrm>
          </p:grpSpPr>
          <p:sp>
            <p:nvSpPr>
              <p:cNvPr id="55" name="Oval 15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363" cy="339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  <a:effectLst>
                <a:outerShdw dist="40161" dir="17306097" algn="ctr" rotWithShape="0">
                  <a:srgbClr val="777777">
                    <a:alpha val="50000"/>
                  </a:srgbClr>
                </a:outerShdw>
              </a:effectLst>
            </p:spPr>
            <p:txBody>
              <a:bodyPr lIns="68400" tIns="36000" rIns="68400" bIns="36000" anchor="ctr">
                <a:spAutoFit/>
              </a:bodyPr>
              <a:lstStyle/>
              <a:p>
                <a:pPr latinLnBrk="0">
                  <a:defRPr/>
                </a:pPr>
                <a:endParaRPr kumimoji="0" lang="ko-KR" altLang="en-US" dirty="0">
                  <a:ea typeface="HY강B" pitchFamily="18" charset="-127"/>
                </a:endParaRPr>
              </a:p>
            </p:txBody>
          </p:sp>
          <p:sp>
            <p:nvSpPr>
              <p:cNvPr id="7189" name="Oval 16"/>
              <p:cNvSpPr>
                <a:spLocks noChangeArrowheads="1"/>
              </p:cNvSpPr>
              <p:nvPr/>
            </p:nvSpPr>
            <p:spPr bwMode="auto">
              <a:xfrm>
                <a:off x="768" y="1124"/>
                <a:ext cx="363" cy="338"/>
              </a:xfrm>
              <a:prstGeom prst="ellipse">
                <a:avLst/>
              </a:prstGeom>
              <a:solidFill>
                <a:srgbClr val="B3D3DF"/>
              </a:solidFill>
              <a:ln w="9525" algn="ctr">
                <a:noFill/>
                <a:round/>
                <a:headEnd/>
                <a:tailEnd/>
              </a:ln>
            </p:spPr>
            <p:txBody>
              <a:bodyPr lIns="68400" tIns="36000" rIns="68400" bIns="36000" anchor="ctr">
                <a:spAutoFit/>
              </a:bodyPr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pic>
            <p:nvPicPr>
              <p:cNvPr id="7190" name="Picture 17" descr="알">
                <a:hlinkClick r:id="rId3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1" y="1125"/>
                <a:ext cx="32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8" name="Text Box 1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758" y="1125"/>
                <a:ext cx="400" cy="28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>
                <a:outerShdw dist="1796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latinLnBrk="0">
                  <a:defRPr/>
                </a:pPr>
                <a:r>
                  <a:rPr kumimoji="0" lang="en-US" altLang="ko-KR" sz="3200" dirty="0">
                    <a:solidFill>
                      <a:srgbClr val="FFFF00"/>
                    </a:solidFill>
                    <a:latin typeface="HY크리스탈M" pitchFamily="18" charset="-127"/>
                    <a:ea typeface="HY크리스탈M" pitchFamily="18" charset="-127"/>
                  </a:rPr>
                  <a:t>Ⅳ</a:t>
                </a:r>
              </a:p>
            </p:txBody>
          </p:sp>
        </p:grpSp>
        <p:sp>
          <p:nvSpPr>
            <p:cNvPr id="65" name="AutoShape 4"/>
            <p:cNvSpPr>
              <a:spLocks noChangeArrowheads="1"/>
            </p:cNvSpPr>
            <p:nvPr/>
          </p:nvSpPr>
          <p:spPr bwMode="gray">
            <a:xfrm>
              <a:off x="1260" y="1575"/>
              <a:ext cx="4535" cy="452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dist" latinLnBrk="0">
                <a:defRPr/>
              </a:pPr>
              <a:r>
                <a:rPr kumimoji="0" lang="ko-KR" alt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프로그램의 이해</a:t>
              </a:r>
              <a:endParaRPr kumimoji="0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gray">
            <a:xfrm>
              <a:off x="1247" y="2205"/>
              <a:ext cx="4535" cy="454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개발 </a:t>
              </a:r>
              <a:r>
                <a:rPr kumimoji="0" lang="ko-KR" alt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의 과정</a:t>
              </a:r>
              <a:endParaRPr kumimoji="0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67" name="AutoShape 4"/>
            <p:cNvSpPr>
              <a:spLocks noChangeArrowheads="1"/>
            </p:cNvSpPr>
            <p:nvPr/>
          </p:nvSpPr>
          <p:spPr bwMode="gray">
            <a:xfrm>
              <a:off x="1260" y="2835"/>
              <a:ext cx="4535" cy="455"/>
            </a:xfrm>
            <a:prstGeom prst="roundRect">
              <a:avLst>
                <a:gd name="adj" fmla="val 49106"/>
              </a:avLst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2857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ko-KR" alt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노인복지 프로그램 제안서 작성방법</a:t>
              </a:r>
              <a:endParaRPr kumimoji="0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</p:grpSp>
      <p:sp>
        <p:nvSpPr>
          <p:cNvPr id="52" name="Rectangle 58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/>
          <a:lstStyle/>
          <a:p>
            <a:pPr algn="ctr" eaLnBrk="1" hangingPunct="1">
              <a:defRPr/>
            </a:pPr>
            <a:r>
              <a:rPr lang="ko-KR" alt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contents</a:t>
            </a:r>
            <a:endParaRPr lang="ko-KR" alt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>
            <a:grpSpLocks/>
          </p:cNvGrpSpPr>
          <p:nvPr/>
        </p:nvGrpSpPr>
        <p:grpSpPr bwMode="auto">
          <a:xfrm>
            <a:off x="0" y="285728"/>
            <a:ext cx="9153525" cy="6215106"/>
            <a:chOff x="142844" y="3403283"/>
            <a:chExt cx="9153556" cy="6214494"/>
          </a:xfrm>
        </p:grpSpPr>
        <p:sp>
          <p:nvSpPr>
            <p:cNvPr id="22531" name="AutoShape 2"/>
            <p:cNvSpPr>
              <a:spLocks noChangeArrowheads="1"/>
            </p:cNvSpPr>
            <p:nvPr/>
          </p:nvSpPr>
          <p:spPr bwMode="auto">
            <a:xfrm>
              <a:off x="142844" y="3786189"/>
              <a:ext cx="9144031" cy="58315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142844" y="3403283"/>
              <a:ext cx="6318271" cy="3825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세부 사업 </a:t>
              </a: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내용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295245" y="3971692"/>
              <a:ext cx="9001155" cy="556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성과목표를 달성하는데 꼭 들어맞아야 한다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세부 프로그램이 많다고 좋은 것은 아니니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이것 저것 다 섞어 놓는 것은 금물이다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프로그램간의 연결이 확실해야 한다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즉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A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BC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로 모두 엮어 있어야 한다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.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sym typeface="Wingdings" pitchFamily="2" charset="2"/>
                </a:rPr>
                <a:t>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핵심역량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프로그램을 하는데 필요한 지식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기술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자원이 뭔지 구체적으로 쓴다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외부지원 필요내용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강사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봉사자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후원금 등 외부 지원이 필요한 것을 쓰되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외부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강사나 다른 기관에 대한 의존도가 지나치게 높다면 탈락할 가능성이 매우 높다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시행회수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1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회만으로 충분한 설명회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평가회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등을 제외하고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1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회기 중심의 세부   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구성은 목표달성에 지극히 부족하다는 것을 스스로 보여주는 것이니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피하라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전체 프로그램의 회기 즉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 회기의 합은 좀 과하다 싶을 정도로 늘리는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것이 좋다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맡은 다른 일을 하는데 부담이 안될 만큼만으로 회기 수를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제한하면 탈락할 가능성이 매우 높아진다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세부 프로그램 구현방식과 선정사유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세부 프로그램을 진행할 때 쓰는 방법과 기술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(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예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: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개인상담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집단활동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미술활동 등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쓰고 그 방법이 타당한 근거를 상세히 쓴다</a:t>
              </a: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defRPr/>
              </a:pP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>
            <a:grpSpLocks/>
          </p:cNvGrpSpPr>
          <p:nvPr/>
        </p:nvGrpSpPr>
        <p:grpSpPr bwMode="auto">
          <a:xfrm>
            <a:off x="142875" y="357188"/>
            <a:ext cx="9001125" cy="6464975"/>
            <a:chOff x="142875" y="357188"/>
            <a:chExt cx="9001125" cy="6464975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75" y="35718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사업일정과 네트워크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6" name="AutoShape 2"/>
            <p:cNvSpPr>
              <a:spLocks noChangeArrowheads="1"/>
            </p:cNvSpPr>
            <p:nvPr/>
          </p:nvSpPr>
          <p:spPr bwMode="auto">
            <a:xfrm>
              <a:off x="142875" y="714356"/>
              <a:ext cx="8967788" cy="271462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75" y="714356"/>
              <a:ext cx="9001125" cy="278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사업일정은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Gantt chart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이용하되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주 단위로 구체적으로 제시하는 것이 좋다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lnSpc>
                  <a:spcPct val="120000"/>
                </a:lnSpc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네트워크 및 연계</a:t>
              </a:r>
              <a:endParaRPr kumimoji="0" lang="en-US" altLang="ko-KR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vl="0" algn="just">
                <a:lnSpc>
                  <a:spcPct val="120000"/>
                </a:lnSpc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-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여기 저기 다 연계하겠다고 다 쓰는 것보다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정말 협력할 기관 즉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사전에 협력하기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  <a:cs typeface="휴먼명조"/>
              </a:endParaRP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 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로 약속한 기관을 중심으로 쓰는 것이 좋다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 </a:t>
              </a: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-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학교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병원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등 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secondary setting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이 포함될 경우 그곳의 일정을 먼저 고려해야 한다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-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우리 기관이 받을 것과 우리 기관이 내어줄 것은 무엇인가를 고려하라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  <a:buFontTx/>
                <a:buChar char="-"/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특정 기관에 지나치게 의존할 경우 그 기관을 지원하는 것이 좋다고 평가한다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</a:p>
            <a:p>
              <a:pPr lvl="0" algn="just">
                <a:lnSpc>
                  <a:spcPct val="120000"/>
                </a:lnSpc>
                <a:buFontTx/>
                <a:buChar char="-"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교수 등 이름난 사람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,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 기관보다 실제 보탬이 되는 기관이나 사람을 기입하라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  <a:cs typeface="휴먼명조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350043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평가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9" name="AutoShape 2"/>
            <p:cNvSpPr>
              <a:spLocks noChangeArrowheads="1"/>
            </p:cNvSpPr>
            <p:nvPr/>
          </p:nvSpPr>
          <p:spPr bwMode="auto">
            <a:xfrm>
              <a:off x="142875" y="3857625"/>
              <a:ext cx="8967788" cy="264320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5" y="3929063"/>
              <a:ext cx="9001125" cy="289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과정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목표와 성과목표가 달성되었는지 측정한다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lang="ko-KR" altLang="en-US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양적 평가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숫자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방법과 질적 평가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의미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방법을 두루 활용한다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양적 평가를 위해서는 자주 활용되는 기존의 척도를 기관이 모아두고 공동 활용한다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endParaRPr lang="ko-KR" altLang="en-US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특히 과정평가의 비중을 높여야 하는데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산출과 성과 즉 변화가 왜 일어났는지를 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알고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실무자가 프로그램을 통해 배운 점을 전수하는데 꼭 필요하다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질적 평가를 위해서는 프로그램 참여자 중 몇몇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최고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중간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-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최하 변화한 자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을 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선정하여 지속적으로 관찰하고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기록을 분석하고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인터뷰 등을 통해 세부적인   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것들을 파악하는 것이 필요하다</a:t>
              </a:r>
              <a:r>
                <a:rPr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rPr>
                <a:t>.  </a:t>
              </a:r>
              <a:endParaRPr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Blip>
                  <a:blip r:embed="rId3"/>
                </a:buBlip>
                <a:defRPr/>
              </a:pPr>
              <a:endParaRPr kumimoji="0" lang="en-US" altLang="ko-KR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그룹 11"/>
          <p:cNvGrpSpPr>
            <a:grpSpLocks/>
          </p:cNvGrpSpPr>
          <p:nvPr/>
        </p:nvGrpSpPr>
        <p:grpSpPr bwMode="auto">
          <a:xfrm>
            <a:off x="142875" y="357188"/>
            <a:ext cx="9001125" cy="5203825"/>
            <a:chOff x="142875" y="357188"/>
            <a:chExt cx="9001125" cy="5203825"/>
          </a:xfrm>
        </p:grpSpPr>
        <p:sp>
          <p:nvSpPr>
            <p:cNvPr id="6" name="직사각형 5"/>
            <p:cNvSpPr/>
            <p:nvPr/>
          </p:nvSpPr>
          <p:spPr bwMode="auto">
            <a:xfrm>
              <a:off x="142875" y="35718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예산계획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6" name="AutoShape 2"/>
            <p:cNvSpPr>
              <a:spLocks noChangeArrowheads="1"/>
            </p:cNvSpPr>
            <p:nvPr/>
          </p:nvSpPr>
          <p:spPr bwMode="auto">
            <a:xfrm>
              <a:off x="142875" y="714375"/>
              <a:ext cx="8967788" cy="256222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142875" y="785813"/>
              <a:ext cx="9001125" cy="2577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예산 수립은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항목별 예산수립방식 주로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활용되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사업내용과 일치해야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예산항목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인건비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보조자 인건비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강사비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준비물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)+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관리운영비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사무용품비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공공요금 등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).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인건비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관리운영비는 편성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않는게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좋음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각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항목은 세부 항목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세목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으로 구분하되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산출근거를 명확히 밝히고 부풀리지 않음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총예산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=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신청예산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자체예산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사업수행 의지 표명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조달방법도 구체 제시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불필요한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장비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진행비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등의 편성은 부정적 평가로 이어지게 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불필요하게 캠프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나들이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워크샵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등의 예산비중이 높으면 좋을 평가를 받기 어렵다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현수막 제작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리플렛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제작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자료집 및 보고서 인쇄 등의 비용이 높은 것도 좋지 않다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 bwMode="auto">
            <a:xfrm>
              <a:off x="142875" y="3500438"/>
              <a:ext cx="6318250" cy="3825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향후 계획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23559" name="AutoShape 2"/>
            <p:cNvSpPr>
              <a:spLocks noChangeArrowheads="1"/>
            </p:cNvSpPr>
            <p:nvPr/>
          </p:nvSpPr>
          <p:spPr bwMode="auto">
            <a:xfrm>
              <a:off x="142875" y="3857625"/>
              <a:ext cx="8967788" cy="164306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142875" y="3929063"/>
              <a:ext cx="9001125" cy="163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재정지원기관은 사업기간이 종료되면 투입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산출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성과 등을 체계적으로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평가하여 지속적 재정지원 여부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결정</a:t>
              </a:r>
              <a:endParaRPr kumimoji="0" lang="en-US" altLang="ko-K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따라서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차기년도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주요 계획과 이에 따른 자원 확보 방안을 제시하고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재정지원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중단시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기관 자체 노력으로 프로그램을 지속 실행할 수 있는 자구방안과 계획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제시해야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32" y="285728"/>
            <a:ext cx="9144032" cy="6215106"/>
            <a:chOff x="-32" y="285728"/>
            <a:chExt cx="9144032" cy="6215106"/>
          </a:xfrm>
        </p:grpSpPr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0" y="5000636"/>
              <a:ext cx="9144000" cy="150019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2" name="그룹 9"/>
            <p:cNvGrpSpPr>
              <a:grpSpLocks/>
            </p:cNvGrpSpPr>
            <p:nvPr/>
          </p:nvGrpSpPr>
          <p:grpSpPr bwMode="auto">
            <a:xfrm>
              <a:off x="0" y="285728"/>
              <a:ext cx="9144000" cy="2532859"/>
              <a:chOff x="0" y="285728"/>
              <a:chExt cx="9144000" cy="2532859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0" y="285728"/>
                <a:ext cx="7358084" cy="50323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3)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 제안서 </a:t>
                </a:r>
                <a:r>
                  <a:rPr kumimoji="0" lang="ko-KR" altLang="en-US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작성과 심사</a:t>
                </a:r>
                <a:r>
                  <a:rPr kumimoji="0" lang="en-US" altLang="ko-KR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, </a:t>
                </a:r>
                <a:r>
                  <a:rPr kumimoji="0" lang="ko-KR" altLang="en-US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실행을 위한 제언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9" name="직사각형 8"/>
              <p:cNvSpPr/>
              <p:nvPr/>
            </p:nvSpPr>
            <p:spPr bwMode="auto">
              <a:xfrm>
                <a:off x="0" y="928670"/>
                <a:ext cx="6318250" cy="3825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</a:t>
                </a:r>
                <a:r>
                  <a:rPr kumimoji="0" lang="ko-KR" altLang="en-US" sz="21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제안서 작성을 위한 제언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21512" name="AutoShape 2"/>
              <p:cNvSpPr>
                <a:spLocks noChangeArrowheads="1"/>
              </p:cNvSpPr>
              <p:nvPr/>
            </p:nvSpPr>
            <p:spPr bwMode="auto">
              <a:xfrm>
                <a:off x="0" y="1285860"/>
                <a:ext cx="9144000" cy="1500198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11" name="Text Box 25"/>
              <p:cNvSpPr txBox="1">
                <a:spLocks noChangeArrowheads="1"/>
              </p:cNvSpPr>
              <p:nvPr/>
            </p:nvSpPr>
            <p:spPr bwMode="auto">
              <a:xfrm>
                <a:off x="0" y="1285860"/>
                <a:ext cx="9001125" cy="15327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4"/>
                  </a:buBlip>
                  <a:defRPr/>
                </a:pP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latin typeface="HY강M" pitchFamily="18" charset="-127"/>
                    <a:ea typeface="HY강M" pitchFamily="18" charset="-127"/>
                  </a:rPr>
                  <a:t> 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남이 한 것을 많이 보고 읽어라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그래야 좋은 아이디어가 떠오른다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실천과정에서 부족하다고 느끼고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클라이언트가 필요로 하는 것을 근거로 써라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공모기관에 전화하지 말고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설명자료를 꼼꼼하게 읽어라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</a:t>
                </a: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거기에 답이 있다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  </a:t>
                </a:r>
              </a:p>
              <a:p>
                <a:pPr lvl="0" algn="just">
                  <a:lnSpc>
                    <a:spcPct val="140000"/>
                  </a:lnSpc>
                  <a:buBlip>
                    <a:blip r:embed="rId5"/>
                  </a:buBlip>
                </a:pPr>
                <a:r>
                  <a:rPr lang="ko-KR" altLang="en-US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처음부터 끝까지 일관성을 유지하는 것이 정말 중요하다</a:t>
                </a:r>
                <a:r>
                  <a:rPr lang="en-US" altLang="ko-KR" dirty="0" smtClean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.</a:t>
                </a:r>
              </a:p>
            </p:txBody>
          </p:sp>
        </p:grpSp>
        <p:sp>
          <p:nvSpPr>
            <p:cNvPr id="13" name="직사각형 12"/>
            <p:cNvSpPr/>
            <p:nvPr/>
          </p:nvSpPr>
          <p:spPr bwMode="auto">
            <a:xfrm>
              <a:off x="0" y="2928934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심사과정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0" y="3214686"/>
              <a:ext cx="9144000" cy="142876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0" y="3286124"/>
              <a:ext cx="9001125" cy="1315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면접이나 현장심사에 실무자 혼자 내보내는 것보다 관리자가 동행하는 것이 좋다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기관장에게 내용을 설명하고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면담시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인사성 발언보다 프로그램을 언급하게 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</a:p>
            <a:p>
              <a:pPr algn="dist"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자신의 프로그램이 지니는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제한점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장애요인을 파악하고 대응방안을 고민해둔다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제안서가 핵심이지만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심사시의 태도와 언행 또한 고려사항이 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-32" y="4714884"/>
              <a:ext cx="6318250" cy="382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3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실행과정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0" y="5143512"/>
              <a:ext cx="9001125" cy="1315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atinLnBrk="0">
                <a:spcBef>
                  <a:spcPts val="300"/>
                </a:spcBef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일을 하는 것보다 참여자와의 관계형성이 더 중요함을 기억하라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관리자의 내부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수퍼비전을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철저히 시행하고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 내용을 기록으로 남기고 반영한다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외부 자문 특히 공모기관에서 배정한 </a:t>
              </a:r>
              <a:r>
                <a:rPr kumimoji="0" lang="ko-KR" altLang="en-US" dirty="0" err="1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수퍼바이저에게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많은 것을 묻는다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프로그램 성공신화에 빠지지 않는다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 </a:t>
              </a: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실패할 수 있다는 가정을 하고 미리 대응한다</a:t>
              </a:r>
              <a:r>
                <a:rPr kumimoji="0" lang="en-US" altLang="ko-KR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그림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02" y="2285992"/>
            <a:ext cx="9072530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71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357166"/>
            <a:ext cx="9144000" cy="621510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내가 편안함을 추구하면</a:t>
            </a:r>
            <a:endParaRPr lang="en-US" altLang="ko-KR" sz="3000" b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내 도움을 받는 자의 가슴에 멍이 든다</a:t>
            </a:r>
            <a:r>
              <a:rPr lang="en-US" altLang="ko-KR" sz="3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도전하지 않으면</a:t>
            </a:r>
            <a:endParaRPr lang="en-US" altLang="ko-KR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아무 것도 얻을 수 없다</a:t>
            </a:r>
            <a:r>
              <a:rPr lang="en-US" altLang="ko-KR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실패를 두려워하는 자는</a:t>
            </a:r>
            <a:endParaRPr lang="en-US" altLang="ko-KR" sz="30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영원히 </a:t>
            </a:r>
            <a:r>
              <a:rPr lang="ko-KR" altLang="en-US" sz="3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아무 것도 이룰 수 없다</a:t>
            </a:r>
            <a:r>
              <a:rPr lang="en-US" altLang="ko-KR" sz="3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endParaRPr lang="en-US" altLang="ko-KR" sz="1600" b="1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나날이 전문역량을 개발하고</a:t>
            </a:r>
            <a:r>
              <a:rPr lang="en-US" altLang="ko-KR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,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끊임없이</a:t>
            </a:r>
            <a:r>
              <a:rPr lang="en-US" altLang="ko-KR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도전하여</a:t>
            </a:r>
            <a:endParaRPr lang="en-US" altLang="ko-KR" sz="3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defRPr/>
            </a:pPr>
            <a:r>
              <a:rPr lang="ko-KR" alt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클라이언트 얼굴의 미소라는 결과를 얻어야 한다</a:t>
            </a:r>
            <a:r>
              <a:rPr lang="en-US" altLang="ko-KR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3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>
            <a:grpSpLocks/>
          </p:cNvGrpSpPr>
          <p:nvPr/>
        </p:nvGrpSpPr>
        <p:grpSpPr bwMode="auto">
          <a:xfrm>
            <a:off x="0" y="71457"/>
            <a:ext cx="9358313" cy="6321546"/>
            <a:chOff x="0" y="0"/>
            <a:chExt cx="9358313" cy="6321546"/>
          </a:xfrm>
        </p:grpSpPr>
        <p:pic>
          <p:nvPicPr>
            <p:cNvPr id="20483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571625" y="142875"/>
              <a:ext cx="7786688" cy="857250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4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1.  </a:t>
              </a:r>
              <a:r>
                <a:rPr lang="ko-KR" altLang="en-US" sz="34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들어가는 글</a:t>
              </a:r>
              <a:endParaRPr lang="ko-KR" altLang="en-US" sz="3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endParaRPr>
            </a:p>
          </p:txBody>
        </p:sp>
        <p:sp>
          <p:nvSpPr>
            <p:cNvPr id="20485" name="AutoShape 2"/>
            <p:cNvSpPr>
              <a:spLocks noChangeArrowheads="1"/>
            </p:cNvSpPr>
            <p:nvPr/>
          </p:nvSpPr>
          <p:spPr bwMode="auto">
            <a:xfrm>
              <a:off x="0" y="785776"/>
              <a:ext cx="9144000" cy="5429288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14282" y="1000089"/>
              <a:ext cx="8643938" cy="5321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노인복지 수요는 급증하고 있으나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노인복지정책이나 실천의 공급이 그 수요를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충족시키지 못함으로써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수급불균형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 심화되고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복지지체현상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을 보임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노인장기요양보험제도와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바우처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제도 시행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국가의 재정지원 방식의 변경 등으로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인하여 노인복지 조직은 서비스 제공이나 신규 사업 추진에 따른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재정부족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경험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종사자의 역량강화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통하여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서비스의 질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을 제고함으로써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조직은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대외 경쟁력을 지닐 수 있을 것임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따라서 조직의 프로그램 개발능력은 조직의 생존과 발전의 필수요소가 됨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사회복지공동모금회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민간기업복지재단 심지어 중앙 및 지방정부에서도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공모사업을 통해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조직의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경쟁력 제고</a:t>
              </a: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질 향상 및 기금 배분의 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투명성 확보를 위해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</a:t>
              </a:r>
              <a:r>
                <a:rPr kumimoji="0" lang="en-US" altLang="ko-KR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 proposal)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를 </a:t>
              </a:r>
              <a:r>
                <a:rPr kumimoji="0" lang="ko-KR" altLang="en-US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활용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따라서 노인복지조직과 </a:t>
              </a:r>
              <a:r>
                <a:rPr kumimoji="0" lang="ko-KR" altLang="en-US" dirty="0" err="1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사회복지사는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 제안서 작성에 관한 지식과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기술을 갖추어야 함</a:t>
              </a: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</a:p>
            <a:p>
              <a:pPr algn="dist" latinLnBrk="0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이에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노인복지  프로그램의 개발과정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 대한 개괄적 설명과 아울러 프로그램 </a:t>
              </a:r>
              <a:endParaRPr kumimoji="0" lang="en-US" altLang="ko-KR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10000"/>
                </a:lnSpc>
                <a:spcBef>
                  <a:spcPts val="600"/>
                </a:spcBef>
                <a:defRPr/>
              </a:pPr>
              <a:r>
                <a: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작성방법</a:t>
              </a:r>
              <a:r>
                <a:rPr kumimoji="0" lang="ko-KR" altLang="en-US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 대해 논의해 보고자 함</a:t>
              </a:r>
              <a:endParaRPr kumimoji="0" lang="en-US" altLang="ko-KR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그룹 12"/>
          <p:cNvGrpSpPr>
            <a:grpSpLocks/>
          </p:cNvGrpSpPr>
          <p:nvPr/>
        </p:nvGrpSpPr>
        <p:grpSpPr bwMode="auto">
          <a:xfrm>
            <a:off x="0" y="0"/>
            <a:ext cx="9144000" cy="6286500"/>
            <a:chOff x="0" y="0"/>
            <a:chExt cx="9144000" cy="6286500"/>
          </a:xfrm>
        </p:grpSpPr>
        <p:pic>
          <p:nvPicPr>
            <p:cNvPr id="8195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214438" y="142875"/>
              <a:ext cx="7715250" cy="642938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6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6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2. </a:t>
              </a:r>
              <a:r>
                <a:rPr lang="ko-KR" altLang="en-US" sz="36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노인복지 프로그램의 </a:t>
              </a:r>
              <a:r>
                <a:rPr lang="ko-KR" altLang="en-US" sz="36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이해</a:t>
              </a:r>
              <a:endParaRPr lang="ko-KR" altLang="en-US" sz="3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endParaRPr>
            </a:p>
          </p:txBody>
        </p:sp>
        <p:grpSp>
          <p:nvGrpSpPr>
            <p:cNvPr id="8197" name="그룹 20"/>
            <p:cNvGrpSpPr>
              <a:grpSpLocks/>
            </p:cNvGrpSpPr>
            <p:nvPr/>
          </p:nvGrpSpPr>
          <p:grpSpPr bwMode="auto">
            <a:xfrm>
              <a:off x="142875" y="928688"/>
              <a:ext cx="9001125" cy="5357812"/>
              <a:chOff x="142844" y="928671"/>
              <a:chExt cx="9001156" cy="5357849"/>
            </a:xfrm>
          </p:grpSpPr>
          <p:grpSp>
            <p:nvGrpSpPr>
              <p:cNvPr id="8198" name="그룹 10"/>
              <p:cNvGrpSpPr>
                <a:grpSpLocks/>
              </p:cNvGrpSpPr>
              <p:nvPr/>
            </p:nvGrpSpPr>
            <p:grpSpPr bwMode="auto">
              <a:xfrm>
                <a:off x="252381" y="2000240"/>
                <a:ext cx="8891619" cy="1387182"/>
                <a:chOff x="180975" y="1928803"/>
                <a:chExt cx="8891619" cy="1387182"/>
              </a:xfrm>
            </p:grpSpPr>
            <p:sp>
              <p:nvSpPr>
                <p:cNvPr id="8204" name="AutoShape 2"/>
                <p:cNvSpPr>
                  <a:spLocks noChangeArrowheads="1"/>
                </p:cNvSpPr>
                <p:nvPr/>
              </p:nvSpPr>
              <p:spPr bwMode="auto">
                <a:xfrm>
                  <a:off x="180975" y="1928803"/>
                  <a:ext cx="8820150" cy="135732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6600">
                    <a:alpha val="10196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latinLnBrk="0"/>
                  <a:endParaRPr kumimoji="0" lang="ko-KR" altLang="en-US">
                    <a:ea typeface="HY강B" pitchFamily="18" charset="-127"/>
                  </a:endParaRPr>
                </a:p>
              </p:txBody>
            </p:sp>
            <p:sp>
              <p:nvSpPr>
                <p:cNvPr id="14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19076" y="2000242"/>
                  <a:ext cx="8853518" cy="13160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AF334E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말 뜻</a:t>
                  </a:r>
                  <a:r>
                    <a:rPr kumimoji="0" lang="en-US" altLang="ko-KR" dirty="0">
                      <a:solidFill>
                        <a:srgbClr val="AF334E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앞으로 해야 할 일을 명시해 놓은 시간표와 예정 계획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en-US" altLang="ko-KR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프로그램의 개념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정책이나 조직 목적달성을 위한 활동체계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buFontTx/>
                    <a:buBlip>
                      <a:blip r:embed="rId3"/>
                    </a:buBlip>
                    <a:defRPr/>
                  </a:pP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노인복지 프로그램의 개념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: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노인복지정책과 노인복지 조직의 특정한 목적달성을 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  <a:p>
                  <a:pPr latinLnBrk="0">
                    <a:spcBef>
                      <a:spcPts val="300"/>
                    </a:spcBef>
                    <a:defRPr/>
                  </a:pP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  위하여 자원과 기술을 투입하여 수행하는 계획적이고 조직적인 활동체계</a:t>
                  </a:r>
                  <a:r>
                    <a:rPr kumimoji="0" lang="en-US" altLang="ko-KR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r>
                    <a:rPr kumimoji="0" lang="ko-KR" altLang="en-US" dirty="0">
                      <a:solidFill>
                        <a:schemeClr val="accent4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HY강M" pitchFamily="18" charset="-127"/>
                      <a:ea typeface="HY강M" pitchFamily="18" charset="-127"/>
                    </a:rPr>
                    <a:t> </a:t>
                  </a:r>
                  <a:endPara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endParaRPr>
                </a:p>
              </p:txBody>
            </p:sp>
          </p:grpSp>
          <p:sp>
            <p:nvSpPr>
              <p:cNvPr id="12" name="AutoShape 4"/>
              <p:cNvSpPr>
                <a:spLocks noChangeArrowheads="1"/>
              </p:cNvSpPr>
              <p:nvPr/>
            </p:nvSpPr>
            <p:spPr bwMode="gray">
              <a:xfrm>
                <a:off x="357158" y="928671"/>
                <a:ext cx="4071951" cy="50006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2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1) </a:t>
                </a:r>
                <a:r>
                  <a:rPr kumimoji="0" lang="ko-KR" altLang="en-US" sz="22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프로그램의 개념과 특성</a:t>
                </a:r>
                <a:endParaRPr kumimoji="0" lang="en-US" altLang="ko-KR" sz="2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" name="직사각형 9"/>
              <p:cNvSpPr/>
              <p:nvPr/>
            </p:nvSpPr>
            <p:spPr bwMode="auto">
              <a:xfrm>
                <a:off x="142844" y="1603363"/>
                <a:ext cx="6215084" cy="39687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4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프로그램의 개념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17" name="직사각형 16"/>
              <p:cNvSpPr/>
              <p:nvPr/>
            </p:nvSpPr>
            <p:spPr bwMode="auto">
              <a:xfrm>
                <a:off x="142844" y="3460750"/>
                <a:ext cx="6215084" cy="39687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atinLnBrk="0">
                  <a:lnSpc>
                    <a:spcPct val="90000"/>
                  </a:lnSpc>
                  <a:buClr>
                    <a:schemeClr val="accent1"/>
                  </a:buClr>
                  <a:buFontTx/>
                  <a:buBlip>
                    <a:blip r:embed="rId4"/>
                  </a:buBlip>
                  <a:defRPr/>
                </a:pPr>
                <a:r>
                  <a:rPr kumimoji="0" lang="ko-KR" altLang="en-US" sz="2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HY강B" pitchFamily="18" charset="-127"/>
                  </a:rPr>
                  <a:t>  프로그램과 유사개념의 구분</a:t>
                </a:r>
                <a:endParaRPr kumimoji="0" lang="en-US" altLang="ko-KR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endParaRPr>
              </a:p>
            </p:txBody>
          </p:sp>
          <p:sp>
            <p:nvSpPr>
              <p:cNvPr id="8202" name="AutoShape 2"/>
              <p:cNvSpPr>
                <a:spLocks noChangeArrowheads="1"/>
              </p:cNvSpPr>
              <p:nvPr/>
            </p:nvSpPr>
            <p:spPr bwMode="auto">
              <a:xfrm>
                <a:off x="180975" y="3857628"/>
                <a:ext cx="8820150" cy="2428892"/>
              </a:xfrm>
              <a:prstGeom prst="roundRect">
                <a:avLst>
                  <a:gd name="adj" fmla="val 16667"/>
                </a:avLst>
              </a:prstGeom>
              <a:solidFill>
                <a:srgbClr val="FF6600">
                  <a:alpha val="10196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latinLnBrk="0"/>
                <a:endParaRPr kumimoji="0" lang="ko-KR" altLang="en-US">
                  <a:ea typeface="HY강B" pitchFamily="18" charset="-127"/>
                </a:endParaRPr>
              </a:p>
            </p:txBody>
          </p:sp>
          <p:sp>
            <p:nvSpPr>
              <p:cNvPr id="20" name="Text Box 25"/>
              <p:cNvSpPr txBox="1">
                <a:spLocks noChangeArrowheads="1"/>
              </p:cNvSpPr>
              <p:nvPr/>
            </p:nvSpPr>
            <p:spPr bwMode="auto">
              <a:xfrm>
                <a:off x="219044" y="3929067"/>
                <a:ext cx="8853518" cy="2262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정책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</a:t>
                </a:r>
                <a:r>
                  <a:rPr kumimoji="0" lang="ko-KR" altLang="en-US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 그리고 서비스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정책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무엇이 되어야 하는가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목적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어떻게 그것을 실현할 것인가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수단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서비스와 실천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클라이언트에게 무엇을 제공할 것인가</a:t>
                </a:r>
                <a:r>
                  <a:rPr kumimoji="0" lang="en-US" altLang="ko-KR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 </a:t>
                </a:r>
                <a:r>
                  <a:rPr kumimoji="0" lang="ko-KR" altLang="en-US" dirty="0">
                    <a:solidFill>
                      <a:schemeClr val="tx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라는 원조행위</a:t>
                </a:r>
                <a:endParaRPr kumimoji="0" lang="en-US" altLang="ko-KR" dirty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프로그램과 프로젝트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지속적이며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여러 개의 목표를 달성하기 위한 다수의 프로젝트의 집합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300"/>
                  </a:spcBef>
                  <a:buFont typeface="Wingdings" pitchFamily="2" charset="2"/>
                  <a:buChar char="Ø"/>
                  <a:defRPr/>
                </a:pP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프로젝트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시간제한적이며</a:t>
                </a:r>
                <a:r>
                  <a:rPr kumimoji="0" lang="en-US" altLang="ko-KR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chemeClr val="accent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한가지 목표달성을 위한 특정과업이나 활동</a:t>
                </a:r>
                <a:endPara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그룹 13"/>
          <p:cNvGrpSpPr>
            <a:grpSpLocks/>
          </p:cNvGrpSpPr>
          <p:nvPr/>
        </p:nvGrpSpPr>
        <p:grpSpPr bwMode="auto">
          <a:xfrm>
            <a:off x="142875" y="357188"/>
            <a:ext cx="8853488" cy="6072208"/>
            <a:chOff x="142844" y="357166"/>
            <a:chExt cx="8853487" cy="6072252"/>
          </a:xfrm>
        </p:grpSpPr>
        <p:sp>
          <p:nvSpPr>
            <p:cNvPr id="9219" name="AutoShape 2"/>
            <p:cNvSpPr>
              <a:spLocks noChangeArrowheads="1"/>
            </p:cNvSpPr>
            <p:nvPr/>
          </p:nvSpPr>
          <p:spPr bwMode="auto">
            <a:xfrm>
              <a:off x="142844" y="3286123"/>
              <a:ext cx="8820150" cy="3143295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7" name="직사각형 6"/>
            <p:cNvSpPr/>
            <p:nvPr/>
          </p:nvSpPr>
          <p:spPr bwMode="auto">
            <a:xfrm>
              <a:off x="142844" y="357166"/>
              <a:ext cx="6215062" cy="39687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프로그램의 특성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9221" name="AutoShape 2"/>
            <p:cNvSpPr>
              <a:spLocks noChangeArrowheads="1"/>
            </p:cNvSpPr>
            <p:nvPr/>
          </p:nvSpPr>
          <p:spPr bwMode="auto">
            <a:xfrm>
              <a:off x="142844" y="857232"/>
              <a:ext cx="8820150" cy="1928826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142844" y="844531"/>
              <a:ext cx="8853487" cy="1946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구성요소</a:t>
              </a:r>
              <a:r>
                <a: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자원과 기술 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계획적 활동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목적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조직이나 정책의 목적이나 이념을 충실히 반영하고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자체의 목적을 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보다 구체적인 목표로 세분화하여야 함</a:t>
              </a:r>
              <a:endParaRPr kumimoji="0" lang="en-US" altLang="ko-KR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자원과 기술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 err="1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복지사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봉사자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물적 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재원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시설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장비 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 </a:t>
              </a:r>
            </a:p>
            <a:p>
              <a:pPr latinLnBrk="0">
                <a:spcBef>
                  <a:spcPts val="300"/>
                </a:spcBef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+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기술자원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실천이론과 방법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기법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latinLnBrk="0">
                <a:spcBef>
                  <a:spcPts val="300"/>
                </a:spcBef>
                <a:buFontTx/>
                <a:buBlip>
                  <a:blip r:embed="rId3"/>
                </a:buBlip>
                <a:defRPr/>
              </a:pP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계획적 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일련의 계획된 서비스와 원조활동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상담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치료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care,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연계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</a:t>
              </a:r>
              <a:r>
                <a:rPr kumimoji="0" lang="en-US" altLang="ko-KR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</p:txBody>
        </p:sp>
        <p:sp>
          <p:nvSpPr>
            <p:cNvPr id="11" name="직사각형 10"/>
            <p:cNvSpPr/>
            <p:nvPr/>
          </p:nvSpPr>
          <p:spPr bwMode="auto">
            <a:xfrm>
              <a:off x="142844" y="2960684"/>
              <a:ext cx="6215062" cy="3831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atinLnBrk="0">
                <a:lnSpc>
                  <a:spcPct val="90000"/>
                </a:lnSpc>
                <a:buClr>
                  <a:schemeClr val="accent1"/>
                </a:buClr>
                <a:buFontTx/>
                <a:buBlip>
                  <a:blip r:embed="rId2"/>
                </a:buBlip>
                <a:defRPr/>
              </a:pPr>
              <a:r>
                <a:rPr kumimoji="0" lang="ko-KR" altLang="en-US" sz="21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  </a:t>
              </a:r>
              <a:r>
                <a:rPr kumimoji="0" lang="ko-KR" altLang="en-US" sz="21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HY강B" pitchFamily="18" charset="-127"/>
                </a:rPr>
                <a:t>노인복지 프로그램이 갖추어야 할 조건</a:t>
              </a:r>
              <a:endParaRPr kumimoji="0" lang="en-US" altLang="ko-KR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강B" pitchFamily="18" charset="-127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142844" y="3494089"/>
              <a:ext cx="8853487" cy="2566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ko-KR" altLang="en-US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노인의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접근 용이성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지속성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욕구와 문제와의 적합성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포괄성과 통합성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err="1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공평성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비용의 적절성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80000"/>
                </a:lnSpc>
                <a:spcBef>
                  <a:spcPts val="1200"/>
                </a:spcBef>
                <a:buFontTx/>
                <a:buBlip>
                  <a:blip r:embed="rId4"/>
                </a:buBlip>
                <a:defRPr/>
              </a:pPr>
              <a:r>
                <a:rPr kumimoji="0" lang="en-US" altLang="ko-KR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평가와 </a:t>
              </a:r>
              <a:r>
                <a:rPr kumimoji="0" lang="ko-KR" altLang="en-US" dirty="0" err="1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환류</a:t>
              </a:r>
              <a:r>
                <a:rPr kumimoji="0" lang="ko-KR" altLang="en-US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endParaRPr kumimoji="0" lang="en-US" altLang="ko-KR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285750" y="425433"/>
            <a:ext cx="8858282" cy="5789649"/>
            <a:chOff x="285750" y="425433"/>
            <a:chExt cx="8858282" cy="5789649"/>
          </a:xfrm>
        </p:grpSpPr>
        <p:sp>
          <p:nvSpPr>
            <p:cNvPr id="11269" name="AutoShape 2"/>
            <p:cNvSpPr>
              <a:spLocks noChangeArrowheads="1"/>
            </p:cNvSpPr>
            <p:nvPr/>
          </p:nvSpPr>
          <p:spPr bwMode="auto">
            <a:xfrm>
              <a:off x="357219" y="4214818"/>
              <a:ext cx="8715375" cy="2000264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1270" name="그룹 10"/>
            <p:cNvGrpSpPr>
              <a:grpSpLocks/>
            </p:cNvGrpSpPr>
            <p:nvPr/>
          </p:nvGrpSpPr>
          <p:grpSpPr bwMode="auto">
            <a:xfrm>
              <a:off x="285782" y="3500438"/>
              <a:ext cx="8858250" cy="2489318"/>
              <a:chOff x="214252" y="-2212524"/>
              <a:chExt cx="8572680" cy="3073463"/>
            </a:xfrm>
          </p:grpSpPr>
          <p:sp>
            <p:nvSpPr>
              <p:cNvPr id="10" name="AutoShape 4"/>
              <p:cNvSpPr>
                <a:spLocks noChangeArrowheads="1"/>
              </p:cNvSpPr>
              <p:nvPr/>
            </p:nvSpPr>
            <p:spPr bwMode="gray">
              <a:xfrm>
                <a:off x="283327" y="-2212524"/>
                <a:ext cx="8296200" cy="7938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3</a:t>
                </a:r>
                <a:r>
                  <a:rPr kumimoji="0" lang="en-US" altLang="ko-KR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) </a:t>
                </a:r>
                <a:r>
                  <a:rPr kumimoji="0" lang="ko-KR" altLang="en-US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노인여가복지시설 및 재가노인복지시설의 프로그램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214252" y="-1343059"/>
                <a:ext cx="8572680" cy="220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노인복지조직의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사명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목적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기능 수행을 위한 프로그램은 매우 다양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활용가능한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프로그램의 아이디어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사회복지공동모금회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삼성복지재단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현대자동차 </a:t>
                </a:r>
                <a:endPara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사회공헌사업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우수사례집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참조</a:t>
                </a:r>
                <a:endPara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다만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우수사례집이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‘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반드시 우수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’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한 것은 아니며</a:t>
                </a: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벤치마킹시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 err="1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심사숙고하지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endParaRPr kumimoji="0" lang="en-US" altLang="ko-KR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않을 경우 오류의 확대 재생산 위험이 있을 수 있음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  <p:sp>
          <p:nvSpPr>
            <p:cNvPr id="11271" name="AutoShape 2"/>
            <p:cNvSpPr>
              <a:spLocks noChangeArrowheads="1"/>
            </p:cNvSpPr>
            <p:nvPr/>
          </p:nvSpPr>
          <p:spPr bwMode="auto">
            <a:xfrm>
              <a:off x="285750" y="1142997"/>
              <a:ext cx="8715375" cy="2286003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1272" name="그룹 10"/>
            <p:cNvGrpSpPr>
              <a:grpSpLocks/>
            </p:cNvGrpSpPr>
            <p:nvPr/>
          </p:nvGrpSpPr>
          <p:grpSpPr bwMode="auto">
            <a:xfrm>
              <a:off x="285750" y="425433"/>
              <a:ext cx="8643968" cy="2932129"/>
              <a:chOff x="214221" y="-848338"/>
              <a:chExt cx="8644180" cy="4023926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285661" y="-848338"/>
                <a:ext cx="8572740" cy="8866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2) </a:t>
                </a:r>
                <a:r>
                  <a:rPr kumimoji="0" lang="ko-KR" altLang="en-US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노인주거</a:t>
                </a:r>
                <a:r>
                  <a:rPr kumimoji="0" lang="en-US" altLang="ko-KR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/</a:t>
                </a:r>
                <a:r>
                  <a:rPr kumimoji="0" lang="ko-KR" altLang="en-US" sz="2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의료복지시설의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214221" y="240053"/>
                <a:ext cx="8644150" cy="2935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시설의 인력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재정 등의 한계로 전문 프로그램 실시에 한계가 있으나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실시와 함께 시설만족도 증가 등의 긍정적 효과 나타남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기본적 일상생활 </a:t>
                </a:r>
                <a:r>
                  <a:rPr kumimoji="0" lang="ko-KR" altLang="en-US" dirty="0" err="1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케어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이외에 특수한 프로그램 실시가 필요함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buFontTx/>
                  <a:buBlip>
                    <a:blip r:embed="rId2"/>
                  </a:buBlip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전문지식과 기술 활용한 프로그램 즉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‘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무엇을 어떻게 잘 할 것인가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?’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도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중요하지만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‘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질적 수준이 다소 낮더라도 노인이 원하는 것을 한다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’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는 자세가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더욱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바람직함</a:t>
                </a:r>
                <a:r>
                  <a:rPr kumimoji="0" lang="en-US" altLang="ko-KR" dirty="0" smtClean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endParaRPr kumimoji="0" lang="en-US" altLang="ko-KR" dirty="0">
                  <a:solidFill>
                    <a:srgbClr val="AF334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그룹 11"/>
          <p:cNvGrpSpPr>
            <a:grpSpLocks/>
          </p:cNvGrpSpPr>
          <p:nvPr/>
        </p:nvGrpSpPr>
        <p:grpSpPr bwMode="auto">
          <a:xfrm>
            <a:off x="0" y="0"/>
            <a:ext cx="9358313" cy="6572272"/>
            <a:chOff x="0" y="0"/>
            <a:chExt cx="9358313" cy="6357958"/>
          </a:xfrm>
        </p:grpSpPr>
        <p:pic>
          <p:nvPicPr>
            <p:cNvPr id="12291" name="그림 3" descr="titl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1357313" y="142875"/>
              <a:ext cx="8001000" cy="857250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ko-KR" altLang="en-US" sz="3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 </a:t>
              </a:r>
              <a:r>
                <a:rPr lang="en-US" altLang="ko-KR" sz="34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3</a:t>
              </a:r>
              <a:r>
                <a:rPr lang="en-US" altLang="ko-KR" sz="32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. </a:t>
              </a:r>
              <a:r>
                <a:rPr lang="ko-KR" altLang="en-US" sz="32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노인복지 프로그램 개발의 </a:t>
              </a:r>
              <a:r>
                <a:rPr lang="ko-KR" altLang="en-US" sz="3200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B" pitchFamily="18" charset="-127"/>
                  <a:ea typeface="HY강B" pitchFamily="18" charset="-127"/>
                  <a:cs typeface="+mj-cs"/>
                </a:rPr>
                <a:t>과정</a:t>
              </a:r>
              <a:endParaRPr lang="ko-KR" alt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B" pitchFamily="18" charset="-127"/>
                <a:ea typeface="HY강B" pitchFamily="18" charset="-127"/>
                <a:cs typeface="+mj-cs"/>
              </a:endParaRPr>
            </a:p>
          </p:txBody>
        </p:sp>
        <p:sp>
          <p:nvSpPr>
            <p:cNvPr id="12295" name="AutoShape 2"/>
            <p:cNvSpPr>
              <a:spLocks noChangeArrowheads="1"/>
            </p:cNvSpPr>
            <p:nvPr/>
          </p:nvSpPr>
          <p:spPr bwMode="auto">
            <a:xfrm>
              <a:off x="71469" y="1500188"/>
              <a:ext cx="9001125" cy="4857770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grpSp>
          <p:nvGrpSpPr>
            <p:cNvPr id="12296" name="그룹 10"/>
            <p:cNvGrpSpPr>
              <a:grpSpLocks/>
            </p:cNvGrpSpPr>
            <p:nvPr/>
          </p:nvGrpSpPr>
          <p:grpSpPr bwMode="auto">
            <a:xfrm>
              <a:off x="214313" y="928688"/>
              <a:ext cx="8858250" cy="2857500"/>
              <a:chOff x="142751" y="-1138101"/>
              <a:chExt cx="8858468" cy="3919815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gray">
              <a:xfrm>
                <a:off x="285630" y="-1138101"/>
                <a:ext cx="4143477" cy="69032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38100" algn="ctr">
                <a:solidFill>
                  <a:srgbClr val="FFFFFF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latinLnBrk="0">
                  <a:defRPr/>
                </a:pPr>
                <a:r>
                  <a:rPr kumimoji="0" lang="en-US" altLang="ko-K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1) </a:t>
                </a:r>
                <a:r>
                  <a:rPr kumimoji="0" lang="ko-KR" alt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Y강B" pitchFamily="18" charset="-127"/>
                    <a:ea typeface="HY강B" pitchFamily="18" charset="-127"/>
                  </a:rPr>
                  <a:t>프로그램 개발의 개념</a:t>
                </a:r>
                <a:endPara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142751" y="16067"/>
                <a:ext cx="8858468" cy="2765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0">
                  <a:spcBef>
                    <a:spcPts val="6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프로그램 개발은</a:t>
                </a:r>
                <a:r>
                  <a:rPr kumimoji="0" lang="en-US" altLang="ko-KR" dirty="0">
                    <a:solidFill>
                      <a:srgbClr val="AF334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새로운 프로그램을 만들거나 기존 프로그램을 개선하려는 노력과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latinLnBrk="0">
                  <a:spcBef>
                    <a:spcPts val="6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과정 또는 새로운 프로그램의 기획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(planning)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과 설계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(design)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의 의미로 사용 </a:t>
                </a:r>
              </a:p>
              <a:p>
                <a:pPr algn="dist" latinLnBrk="0">
                  <a:spcBef>
                    <a:spcPts val="1200"/>
                  </a:spcBef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r>
                  <a:rPr kumimoji="0" lang="ko-KR" altLang="en-US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개념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: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새로운 프로그램을 개발하는 과정은 물론이고 기존 프로그램의 수정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</a:t>
                </a:r>
                <a:endParaRPr kumimoji="0" lang="en-US" altLang="ko-KR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  <a:p>
                <a:pPr algn="dist" latinLnBrk="0">
                  <a:spcBef>
                    <a:spcPts val="12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보완을 위한 과정까지를 포함하여 단계적으로 프로그램의 기획과 설계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실행</a:t>
                </a: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, </a:t>
                </a:r>
              </a:p>
              <a:p>
                <a:pPr latinLnBrk="0">
                  <a:spcBef>
                    <a:spcPts val="1200"/>
                  </a:spcBef>
                  <a:defRPr/>
                </a:pPr>
                <a:r>
                  <a:rPr kumimoji="0" lang="en-US" altLang="ko-KR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   </a:t>
                </a:r>
                <a:r>
                  <a:rPr kumimoji="0" lang="ko-KR" altLang="en-US" dirty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평가 등의 전 단계를 총망라하는 노력과 </a:t>
                </a:r>
                <a:r>
                  <a:rPr kumimoji="0" lang="ko-KR" altLang="en-US" dirty="0" smtClean="0">
                    <a:solidFill>
                      <a:srgbClr val="1A2F9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강M" pitchFamily="18" charset="-127"/>
                    <a:ea typeface="HY강M" pitchFamily="18" charset="-127"/>
                  </a:rPr>
                  <a:t>과정</a:t>
                </a:r>
                <a:endParaRPr kumimoji="0" lang="en-US" altLang="ko-KR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강M" pitchFamily="18" charset="-127"/>
                  <a:ea typeface="HY강M" pitchFamily="18" charset="-127"/>
                </a:endParaRPr>
              </a:p>
            </p:txBody>
          </p:sp>
        </p:grpSp>
      </p:grpSp>
      <p:graphicFrame>
        <p:nvGraphicFramePr>
          <p:cNvPr id="17" name="표 16"/>
          <p:cNvGraphicFramePr>
            <a:graphicFrameLocks noGrp="1"/>
          </p:cNvGraphicFramePr>
          <p:nvPr/>
        </p:nvGraphicFramePr>
        <p:xfrm>
          <a:off x="500035" y="3929066"/>
          <a:ext cx="8143931" cy="2239137"/>
        </p:xfrm>
        <a:graphic>
          <a:graphicData uri="http://schemas.openxmlformats.org/drawingml/2006/table">
            <a:tbl>
              <a:tblPr/>
              <a:tblGrid>
                <a:gridCol w="113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8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9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2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1401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개발</a:t>
                      </a:r>
                      <a:endParaRPr lang="ko-KR" altLang="en-US" sz="1000" b="1" kern="0" spc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C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C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014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기획과 설계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→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실행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→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프로그램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Y강M" pitchFamily="18" charset="-127"/>
                          <a:ea typeface="HY강M" pitchFamily="18" charset="-127"/>
                        </a:rPr>
                        <a:t>평가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그룹 7"/>
          <p:cNvGrpSpPr>
            <a:grpSpLocks/>
          </p:cNvGrpSpPr>
          <p:nvPr/>
        </p:nvGrpSpPr>
        <p:grpSpPr bwMode="auto">
          <a:xfrm>
            <a:off x="71469" y="428604"/>
            <a:ext cx="9001125" cy="5643601"/>
            <a:chOff x="71469" y="428604"/>
            <a:chExt cx="9001125" cy="5643601"/>
          </a:xfrm>
        </p:grpSpPr>
        <p:sp>
          <p:nvSpPr>
            <p:cNvPr id="13317" name="AutoShape 2"/>
            <p:cNvSpPr>
              <a:spLocks noChangeArrowheads="1"/>
            </p:cNvSpPr>
            <p:nvPr/>
          </p:nvSpPr>
          <p:spPr bwMode="auto">
            <a:xfrm>
              <a:off x="71469" y="1000108"/>
              <a:ext cx="9001125" cy="5072097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58" y="428604"/>
              <a:ext cx="3816350" cy="50323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 </a:t>
              </a: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2)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문제분석단계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14313" y="1285860"/>
              <a:ext cx="8643937" cy="4729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dist"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프로그램은 사회문제 해결과 클라이언트 욕구충족 원조활동으로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사회문제를 확인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분석하는 것이 최우선적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과제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사회문제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분석은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사회적 개입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프로그램의 필요성을 확인하는 작업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주민면접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현장조사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델파이기법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이차자료 분석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사회문제가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확인되면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사회문제의 규모 추정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발생률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확산 정도 등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lnSpc>
                  <a:spcPct val="13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사회문제가 클라이언트에게 미치는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영향 분석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클라이언트의 당면문제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문제의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원인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고통의 정도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찬성과 반대 집단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지역사회의 해결 노력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등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작성시에는 프로그램의 필요성에 해당하는 부분으로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우리사회 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전체 문제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지역사회의 문제를 통계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선행연구 등을 통해 찾아냄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lnSpc>
                  <a:spcPct val="130000"/>
                </a:lnSpc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우리 사회 전체의 문제보다는 조직이 속한 지역사회의 문제에 집중 중요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그룹 4"/>
          <p:cNvGrpSpPr>
            <a:grpSpLocks/>
          </p:cNvGrpSpPr>
          <p:nvPr/>
        </p:nvGrpSpPr>
        <p:grpSpPr bwMode="auto">
          <a:xfrm>
            <a:off x="71406" y="285750"/>
            <a:ext cx="9001125" cy="5929331"/>
            <a:chOff x="71406" y="285750"/>
            <a:chExt cx="9001125" cy="5929331"/>
          </a:xfrm>
        </p:grpSpPr>
        <p:sp>
          <p:nvSpPr>
            <p:cNvPr id="14339" name="AutoShape 2"/>
            <p:cNvSpPr>
              <a:spLocks noChangeArrowheads="1"/>
            </p:cNvSpPr>
            <p:nvPr/>
          </p:nvSpPr>
          <p:spPr bwMode="auto">
            <a:xfrm>
              <a:off x="71406" y="714375"/>
              <a:ext cx="9001125" cy="5429269"/>
            </a:xfrm>
            <a:prstGeom prst="roundRect">
              <a:avLst>
                <a:gd name="adj" fmla="val 16667"/>
              </a:avLst>
            </a:prstGeom>
            <a:solidFill>
              <a:srgbClr val="FF6600">
                <a:alpha val="1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latinLnBrk="0"/>
              <a:endParaRPr kumimoji="0" lang="ko-KR" altLang="en-US" dirty="0">
                <a:ea typeface="HY강B" pitchFamily="18" charset="-127"/>
              </a:endParaRPr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gray">
            <a:xfrm>
              <a:off x="357188" y="285750"/>
              <a:ext cx="3816350" cy="50323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latinLnBrk="0">
                <a:defRPr/>
              </a:pPr>
              <a:r>
                <a:rPr kumimoji="0"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3) </a:t>
              </a:r>
              <a:r>
                <a:rPr kumimoji="0" lang="ko-KR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강B" pitchFamily="18" charset="-127"/>
                  <a:ea typeface="HY강B" pitchFamily="18" charset="-127"/>
                </a:rPr>
                <a:t>욕구조사 단계</a:t>
              </a:r>
              <a:endParaRPr kumimoji="0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285750" y="1000124"/>
              <a:ext cx="8643938" cy="5214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사회문제 해결을 위해서는 클라이언트의 문제로 전환하고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이를 다시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욕구의 개념으로 전환하는 작업이 필요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프로그램 개발에서는 요구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(want)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보다는 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‘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무엇이 결핍된 상태로 인해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불편을 겪고 있는 상황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’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이라는 욕구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(need)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에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더 많은 관심을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기울임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클라이언트의 당면 문제나 필요한 욕구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삶의 질 또는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전문가의 필요 등을 사정하는 과정으로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욕구확인과 욕구사정을 포함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욕구조사의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방법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직접관찰법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일반인구조사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표적인구조사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심층면접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델파이기법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참여관찰법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토론회와 공청회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),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사례조사법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서비스 제공자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정보제공자 조사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기관의 통계분석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),  </a:t>
              </a:r>
              <a:r>
                <a:rPr kumimoji="0" lang="ko-KR" altLang="en-US" sz="2000" dirty="0" err="1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간접증거자료법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(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사회지표 등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)</a:t>
              </a:r>
            </a:p>
            <a:p>
              <a:pPr algn="dist" latinLnBrk="0">
                <a:spcBef>
                  <a:spcPts val="600"/>
                </a:spcBef>
                <a:buFontTx/>
                <a:buBlip>
                  <a:blip r:embed="rId2"/>
                </a:buBlip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욕구진술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: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욕구가 왜 문제이고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어느 정도 심각하며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 규모는 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얼마나 되며</a:t>
              </a:r>
              <a:r>
                <a:rPr kumimoji="0" lang="en-US" altLang="ko-KR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 </a:t>
              </a:r>
              <a:r>
                <a:rPr kumimoji="0" lang="ko-KR" altLang="en-US" sz="2000" dirty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그 특성은 무엇인지를 아주 구체적으로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진술</a:t>
              </a:r>
              <a:endParaRPr kumimoji="0" lang="en-US" altLang="ko-KR" sz="2000" dirty="0" smtClean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  <a:p>
              <a:pPr latinLnBrk="0">
                <a:spcBef>
                  <a:spcPts val="600"/>
                </a:spcBef>
                <a:buBlip>
                  <a:blip r:embed="rId3"/>
                </a:buBlip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제안서 작성시에는 </a:t>
              </a:r>
              <a:r>
                <a:rPr kumimoji="0" lang="ko-KR" altLang="en-US" sz="2000" dirty="0" err="1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사회복지사가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실천과정에서 직접 느끼고 생각한 것</a:t>
              </a: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,</a:t>
              </a:r>
            </a:p>
            <a:p>
              <a:pPr latinLnBrk="0">
                <a:spcBef>
                  <a:spcPts val="600"/>
                </a:spcBef>
                <a:defRPr/>
              </a:pPr>
              <a:r>
                <a:rPr kumimoji="0" lang="en-US" altLang="ko-KR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   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클라이언트와의 </a:t>
              </a:r>
              <a:r>
                <a:rPr kumimoji="0" lang="ko-KR" altLang="en-US" sz="2000" dirty="0" err="1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인터뷰등에</a:t>
              </a:r>
              <a:r>
                <a:rPr kumimoji="0" lang="ko-KR" altLang="en-US" sz="2000" dirty="0" smtClean="0">
                  <a:solidFill>
                    <a:srgbClr val="1A2F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HY강M" pitchFamily="18" charset="-127"/>
                  <a:ea typeface="HY강M" pitchFamily="18" charset="-127"/>
                </a:rPr>
                <a:t> 기반한 자료가 매우 중요함</a:t>
              </a:r>
              <a:endParaRPr kumimoji="0" lang="en-US" altLang="ko-KR" sz="2000" dirty="0">
                <a:solidFill>
                  <a:srgbClr val="1A2F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강M" pitchFamily="18" charset="-127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예제 프레젠테이션 슬라이드">
  <a:themeElements>
    <a:clrScheme name="1_예제 프레젠테이션 슬라이드 1">
      <a:dk1>
        <a:srgbClr val="1D528D"/>
      </a:dk1>
      <a:lt1>
        <a:srgbClr val="FFFFFF"/>
      </a:lt1>
      <a:dk2>
        <a:srgbClr val="000000"/>
      </a:dk2>
      <a:lt2>
        <a:srgbClr val="CACACA"/>
      </a:lt2>
      <a:accent1>
        <a:srgbClr val="0099CC"/>
      </a:accent1>
      <a:accent2>
        <a:srgbClr val="BFA907"/>
      </a:accent2>
      <a:accent3>
        <a:srgbClr val="FFFFFF"/>
      </a:accent3>
      <a:accent4>
        <a:srgbClr val="174578"/>
      </a:accent4>
      <a:accent5>
        <a:srgbClr val="AACAE2"/>
      </a:accent5>
      <a:accent6>
        <a:srgbClr val="AD9906"/>
      </a:accent6>
      <a:hlink>
        <a:srgbClr val="6E81E0"/>
      </a:hlink>
      <a:folHlink>
        <a:srgbClr val="009999"/>
      </a:folHlink>
    </a:clrScheme>
    <a:fontScheme name="1_예제 프레젠테이션 슬라이드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HY강B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HY강B" pitchFamily="18" charset="-127"/>
          </a:defRPr>
        </a:defPPr>
      </a:lstStyle>
    </a:lnDef>
  </a:objectDefaults>
  <a:extraClrSchemeLst>
    <a:extraClrScheme>
      <a:clrScheme name="1_예제 프레젠테이션 슬라이드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예제 프레젠테이션 슬라이드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예제 프레젠테이션 슬라이드 3">
        <a:dk1>
          <a:srgbClr val="666699"/>
        </a:dk1>
        <a:lt1>
          <a:srgbClr val="FFFFFF"/>
        </a:lt1>
        <a:dk2>
          <a:srgbClr val="000000"/>
        </a:dk2>
        <a:lt2>
          <a:srgbClr val="CACACA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예제 프레젠테이션 슬라이드</Template>
  <TotalTime>4018</TotalTime>
  <Words>3174</Words>
  <Application>Microsoft Office PowerPoint</Application>
  <PresentationFormat>화면 슬라이드 쇼(4:3)</PresentationFormat>
  <Paragraphs>428</Paragraphs>
  <Slides>24</Slides>
  <Notes>4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4" baseType="lpstr">
      <vt:lpstr>HY강B</vt:lpstr>
      <vt:lpstr>HY강M</vt:lpstr>
      <vt:lpstr>HY크리스탈M</vt:lpstr>
      <vt:lpstr>굴림</vt:lpstr>
      <vt:lpstr>맑은 고딕</vt:lpstr>
      <vt:lpstr>휴먼명조</vt:lpstr>
      <vt:lpstr>Arial</vt:lpstr>
      <vt:lpstr>Wingdings</vt:lpstr>
      <vt:lpstr>1_예제 프레젠테이션 슬라이드</vt:lpstr>
      <vt:lpstr>Image</vt:lpstr>
      <vt:lpstr>노인복지 프로그램 개발의 실제</vt:lpstr>
      <vt:lpstr> contents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CGS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OWNER</dc:creator>
  <cp:lastModifiedBy>USER</cp:lastModifiedBy>
  <cp:revision>388</cp:revision>
  <dcterms:created xsi:type="dcterms:W3CDTF">2006-11-22T12:34:59Z</dcterms:created>
  <dcterms:modified xsi:type="dcterms:W3CDTF">2020-11-03T06:26:26Z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TC011367961042</vt:lpwstr>
  </property>
</Properties>
</file>