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19" r:id="rId3"/>
    <p:sldId id="320" r:id="rId4"/>
    <p:sldId id="303" r:id="rId5"/>
    <p:sldId id="321" r:id="rId6"/>
    <p:sldId id="304" r:id="rId7"/>
    <p:sldId id="322" r:id="rId8"/>
    <p:sldId id="305" r:id="rId9"/>
    <p:sldId id="306" r:id="rId10"/>
    <p:sldId id="310" r:id="rId11"/>
    <p:sldId id="326" r:id="rId12"/>
    <p:sldId id="311" r:id="rId13"/>
    <p:sldId id="293" r:id="rId14"/>
    <p:sldId id="323" r:id="rId15"/>
    <p:sldId id="325" r:id="rId16"/>
    <p:sldId id="324" r:id="rId1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603098"/>
            <a:chOff x="-36512" y="44624"/>
            <a:chExt cx="9180512" cy="6603098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45987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성격발달에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099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현상적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(phenomenal self)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형성에 초점을 두고 성격 발달을 논의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로서 자신을 지각하지 못하며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‘me’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 me’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구분하지 못함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인생 초기 단계에서는 자기가 존재하지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미분화된 현상적 장만 존재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자기실현 과정에서 분화를 지향하려는 경향이 있어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점차 자기를 제외한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나머지 세계와 자신을 구분하기 시작하여 자기개념 형성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자기가 처음 형성될 때 유기체적 가치평가 과정의 지배를 받음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유아나 아동은 내적 평가기준을 갖고 새로운 경험이 자기실현경향을 촉진 또는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방해하는지를 평가하고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이에 따라 반응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8141981"/>
            <a:chOff x="-36512" y="44624"/>
            <a:chExt cx="9180512" cy="8141981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45987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성격발달에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7637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유기체적 가치평가 과정은 유아의 욕구충족을 도모하는 점검체계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자신과 외부 세계를 구분하고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자신에 대한 외부 세계의 평가를 받아들여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유기체적 가치평가 과정이 점진적 변형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자기개념 발달은 환경과의 상호작용을 통해 형성되며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점차 분화되고 복잡해짐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자기개념의 발달에 중요한 영향을 미치는 것은 긍정적 관심에 대한 욕구를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 타인의 자기에 대한 기대와 태도에 영향을 받고 민감해짐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타인의 조건적 긍정적 관심이 아동에게 내면화되어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행동의 기준과 규범이 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아동이 조건적 긍정적 관심은 얻는데 몰두하면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자기소외 경험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 방해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조건적 가치부여보다는 무조건적인 긍정적 관심이 자기개념 발달에 바람직하며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완전히 기능하는 사람으로 변화될 수 있음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0112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532677"/>
            <a:chOff x="-36512" y="188640"/>
            <a:chExt cx="9180512" cy="6532677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532677"/>
              <a:chOff x="-35497" y="692696"/>
              <a:chExt cx="9179497" cy="653267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688023"/>
                <a:ext cx="9144000" cy="5537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내담자는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정확한 자기인식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나는 누구인가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?)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얻으려는 동일한 욕구를 가지고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8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 요청</a:t>
                </a:r>
              </a:p>
              <a:p>
                <a:pPr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부적응적 개인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자기이미지와 현실 사이에 괴리가 심하며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이로 인해 불안 경험</a:t>
                </a:r>
              </a:p>
              <a:p>
                <a:pPr algn="dist"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적응적 개인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실제적으로 행동하고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생각하고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경험하는 방식에 대해 좀 더 정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8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확한 지식을 갖고 있는 사람</a:t>
                </a:r>
              </a:p>
              <a:p>
                <a:pPr algn="dist"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인간은 완성의 존재가 아니라 바로 ‘되어 가는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(becoming)’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이므로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지속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8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적으로 더욱 훌륭한 삶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(good life)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획득하기 위하여 자신의 잠재력을 개발</a:t>
                </a:r>
              </a:p>
              <a:p>
                <a:pPr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Rogers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완전히 기능하는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492-493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Maslow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자기실현의 욕구를 충족한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494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>
                  <a:lnSpc>
                    <a:spcPct val="18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Allport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성숙한 인간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494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69551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그룹 14"/>
          <p:cNvGrpSpPr/>
          <p:nvPr/>
        </p:nvGrpSpPr>
        <p:grpSpPr>
          <a:xfrm>
            <a:off x="-1" y="116632"/>
            <a:ext cx="9144002" cy="6768752"/>
            <a:chOff x="-1" y="116632"/>
            <a:chExt cx="9144002" cy="6768752"/>
          </a:xfrm>
        </p:grpSpPr>
        <p:grpSp>
          <p:nvGrpSpPr>
            <p:cNvPr id="21" name="그룹 20"/>
            <p:cNvGrpSpPr/>
            <p:nvPr/>
          </p:nvGrpSpPr>
          <p:grpSpPr>
            <a:xfrm>
              <a:off x="-1" y="116632"/>
              <a:ext cx="9144002" cy="5040560"/>
              <a:chOff x="-1" y="71414"/>
              <a:chExt cx="9144002" cy="5040560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0" y="71414"/>
                <a:ext cx="9144001" cy="3668768"/>
                <a:chOff x="0" y="71414"/>
                <a:chExt cx="9144001" cy="3668768"/>
              </a:xfrm>
            </p:grpSpPr>
            <p:grpSp>
              <p:nvGrpSpPr>
                <p:cNvPr id="4" name="그룹 7"/>
                <p:cNvGrpSpPr/>
                <p:nvPr/>
              </p:nvGrpSpPr>
              <p:grpSpPr>
                <a:xfrm>
                  <a:off x="0" y="503462"/>
                  <a:ext cx="9144001" cy="3236720"/>
                  <a:chOff x="0" y="503462"/>
                  <a:chExt cx="9144001" cy="3236720"/>
                </a:xfrm>
              </p:grpSpPr>
              <p:sp>
                <p:nvSpPr>
                  <p:cNvPr id="6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03462"/>
                    <a:ext cx="9144000" cy="32367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algn="dist">
                      <a:lnSpc>
                        <a:spcPct val="130000"/>
                      </a:lnSpc>
                      <a:buFont typeface="Wingdings" pitchFamily="2" charset="2"/>
                      <a:buChar char="§"/>
                    </a:pP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치료목표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: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개인의 보다 큰 독립성과 통합성을 달성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.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즉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자신의 내적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준거틀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즉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 algn="dist">
                      <a:lnSpc>
                        <a:spcPct val="13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현상적 장을 정확히 이해하게 함으로써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내담자의 내적 및 환경 내에서 긍정적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lnSpc>
                        <a:spcPct val="13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인 행동 변화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 algn="dist">
                      <a:lnSpc>
                        <a:spcPct val="130000"/>
                      </a:lnSpc>
                      <a:buFont typeface="Wingdings" pitchFamily="2" charset="2"/>
                      <a:buChar char="§"/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치료자는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내담자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자신의 경험적 세계를 탐색하고 존중할 수 있도록 자극하는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lnSpc>
                        <a:spcPct val="13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촉진적 조건을 제공해야 함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 algn="dist">
                      <a:lnSpc>
                        <a:spcPct val="130000"/>
                      </a:lnSpc>
                      <a:buFont typeface="Wingdings" pitchFamily="2" charset="2"/>
                      <a:buChar char="§"/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촉진적 원조관계를 통해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내담자는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긍정적 자기존중을 하는 방향으로 변화되고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</a:p>
                  <a:p>
                    <a:pPr algn="dist">
                      <a:lnSpc>
                        <a:spcPct val="13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평가의 내적 중심을 회복하고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융통성있고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높은 수준의 분화를 유지하고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</a:p>
                  <a:p>
                    <a:pPr>
                      <a:lnSpc>
                        <a:spcPct val="13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다양한 과거와 현재의 경험을 고려할 수 있게 됨</a:t>
                    </a:r>
                  </a:p>
                </p:txBody>
              </p:sp>
              <p:sp>
                <p:nvSpPr>
                  <p:cNvPr id="7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0" y="571480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9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71414"/>
                  <a:ext cx="2329484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00CCFF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2)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치료 목표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</p:grpSp>
          <p:sp>
            <p:nvSpPr>
              <p:cNvPr id="16" name="Line 68"/>
              <p:cNvSpPr>
                <a:spLocks noChangeShapeType="1"/>
              </p:cNvSpPr>
              <p:nvPr/>
            </p:nvSpPr>
            <p:spPr bwMode="auto">
              <a:xfrm>
                <a:off x="-1" y="511197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3" name="Rectangle 67"/>
            <p:cNvSpPr>
              <a:spLocks noChangeArrowheads="1"/>
            </p:cNvSpPr>
            <p:nvPr/>
          </p:nvSpPr>
          <p:spPr bwMode="auto">
            <a:xfrm>
              <a:off x="0" y="3933056"/>
              <a:ext cx="45624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치료적 관계와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5249102"/>
              <a:ext cx="9144000" cy="1636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잠재력 개발을 촉진하기 위해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평등한 관계 형성 중시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Rogers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진실성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무조건적인 긍정적 관심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감정이입적 이해가 치료적 변화를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일으키기 위한 필요충분조건이라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인간중심적 접근방법의 원조관계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496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18-2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7" name="Line 68"/>
          <p:cNvSpPr>
            <a:spLocks noChangeShapeType="1"/>
          </p:cNvSpPr>
          <p:nvPr/>
        </p:nvSpPr>
        <p:spPr bwMode="auto">
          <a:xfrm>
            <a:off x="-36512" y="44371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8" name="Rectangle 67"/>
          <p:cNvSpPr>
            <a:spLocks noChangeArrowheads="1"/>
          </p:cNvSpPr>
          <p:nvPr/>
        </p:nvSpPr>
        <p:spPr bwMode="auto">
          <a:xfrm>
            <a:off x="-36512" y="4561964"/>
            <a:ext cx="3666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  (1) </a:t>
            </a:r>
            <a:r>
              <a:rPr lang="ko-KR" altLang="en-US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촉진적 치료관계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5"/>
          <p:cNvGrpSpPr/>
          <p:nvPr/>
        </p:nvGrpSpPr>
        <p:grpSpPr>
          <a:xfrm>
            <a:off x="-35497" y="116632"/>
            <a:ext cx="9179497" cy="6628810"/>
            <a:chOff x="-35497" y="620688"/>
            <a:chExt cx="9179497" cy="6628810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6124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진실성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일치성으로도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불리며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치료기간 동안 거짓된 태도를 보이지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경험과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표현이 일치하고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감정을 솔직하게 적정 수준에서 표현하는 태도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비조작적이고 진실한 인간관계의 가치를 중시하므로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인정하지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않으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면서 수용하는 것처럼 가장하는 것은 바람직하지 않음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진실선을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유지하기 위해 자기인식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자기수용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자기진실성의 수준을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높여나가야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무조건적인 긍정적 관심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무조건적인 긍정적 관심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비소유적 온화함이라고도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하나의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인격체로 온화하고 진실하게 돌보는 것으로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결론을 강요하는 시도는 하지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완전한 감정표현의 기회를 부여하는 것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무조건적으로 존중하고 있는 그대로의 모습을 수용하여야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비소유적 온화함으로 존중하고 수용할수록 치료의 가능성이 높아짐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수용않거나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싫어할 경우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방어적 태도 형성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20688"/>
              <a:ext cx="4679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치료적 관계와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116632"/>
            <a:ext cx="9217024" cy="6719089"/>
            <a:chOff x="-36512" y="116632"/>
            <a:chExt cx="9217024" cy="6719089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16632"/>
              <a:ext cx="9179497" cy="4043486"/>
              <a:chOff x="-35497" y="620688"/>
              <a:chExt cx="9179497" cy="404348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24744"/>
                <a:ext cx="9144000" cy="35394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(3)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감정이입적 이해</a:t>
                </a:r>
                <a:endPara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4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공감으로도 불리며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치료자가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내담자와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같이 느끼고 이러한 이해의 감정을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4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의사소통할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수 있는 능력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4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치료자는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내담자가 보이는 명시적 내용과 숨겨진 내용을 명확히 이해하여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4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내담자의 의미에 알맞은 반응을 보임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4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치료자는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객관적 관점을 유지한 상태에서 내담자의 주관적 세계로 들어가야 함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4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치료자는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내담자가 얘기하도록 격려하고 능동적 경청을 해야 함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40000"/>
                  </a:lnSpc>
                </a:pP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(4)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촉진적 치료관계의 결과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498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endPara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20688"/>
                <a:ext cx="467948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3)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치료적 관계와 실무원칙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-36512" y="4149080"/>
              <a:ext cx="33137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(2)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치료자의 역할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46531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36512" y="4653136"/>
              <a:ext cx="9144000" cy="2182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치료자의 역할은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역할이 없는 상태가 되는 것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요구하는 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사용하지 않음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역할 중에 가장 중요한 것은 치료자의 태도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내담자와 촉진적 치료관계를 형성할 수 있는 치료자의 자질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498-499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인간중심적 접근방법의 실무원칙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500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18-3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0"/>
          <p:cNvGrpSpPr/>
          <p:nvPr/>
        </p:nvGrpSpPr>
        <p:grpSpPr>
          <a:xfrm>
            <a:off x="-1" y="71414"/>
            <a:ext cx="9144002" cy="6595450"/>
            <a:chOff x="-1" y="71414"/>
            <a:chExt cx="9144002" cy="6595450"/>
          </a:xfrm>
        </p:grpSpPr>
        <p:grpSp>
          <p:nvGrpSpPr>
            <p:cNvPr id="3" name="그룹 9"/>
            <p:cNvGrpSpPr/>
            <p:nvPr/>
          </p:nvGrpSpPr>
          <p:grpSpPr>
            <a:xfrm>
              <a:off x="0" y="71414"/>
              <a:ext cx="9144001" cy="4334926"/>
              <a:chOff x="0" y="71414"/>
              <a:chExt cx="9144001" cy="4334926"/>
            </a:xfrm>
          </p:grpSpPr>
          <p:grpSp>
            <p:nvGrpSpPr>
              <p:cNvPr id="4" name="그룹 7"/>
              <p:cNvGrpSpPr/>
              <p:nvPr/>
            </p:nvGrpSpPr>
            <p:grpSpPr>
              <a:xfrm>
                <a:off x="0" y="571480"/>
                <a:ext cx="9144001" cy="3834860"/>
                <a:chOff x="0" y="571480"/>
                <a:chExt cx="9144001" cy="3834860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620688"/>
                  <a:ext cx="9144000" cy="37856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20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인본주의적 접근에서는 치료기법의 의도적 사용을 최대한 자제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20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치료자의 인간성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신념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태도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치료적 관계가 치료의 성패를 좌우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20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치료기법은 수용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존경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이해를 표현하고 전달하며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생각하고 느끼고 탐색하는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20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것을 통해 내담자의 내적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준거틀을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발전시키도록 원조하는 것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20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치료자가 전략의 하나로 기법을 사용하면 관계가 비인간화됨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20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치료기법은 치료자의 솔직한 표현이어야 하며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의도적 기법 사용은 지양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7" name="Line 68"/>
                <p:cNvSpPr>
                  <a:spLocks noChangeShapeType="1"/>
                </p:cNvSpPr>
                <p:nvPr/>
              </p:nvSpPr>
              <p:spPr bwMode="auto">
                <a:xfrm>
                  <a:off x="0" y="571480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0" y="71414"/>
                <a:ext cx="232948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4)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 기법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6" name="Line 68"/>
            <p:cNvSpPr>
              <a:spLocks noChangeShapeType="1"/>
            </p:cNvSpPr>
            <p:nvPr/>
          </p:nvSpPr>
          <p:spPr bwMode="auto">
            <a:xfrm>
              <a:off x="-1" y="614364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Rectangle 67"/>
            <p:cNvSpPr>
              <a:spLocks noChangeArrowheads="1"/>
            </p:cNvSpPr>
            <p:nvPr/>
          </p:nvSpPr>
          <p:spPr bwMode="auto">
            <a:xfrm>
              <a:off x="0" y="6143644"/>
              <a:ext cx="9144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다음 주 강의 주제</a:t>
              </a:r>
              <a:r>
                <a:rPr lang="en-US" altLang="ko-KR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: 19</a:t>
              </a:r>
              <a:r>
                <a:rPr lang="ko-KR" altLang="en-US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장</a:t>
              </a:r>
              <a:r>
                <a:rPr lang="en-US" altLang="ko-KR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행동주의이론</a:t>
              </a:r>
              <a:endPara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인본주의이론의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인본주의이론의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인본주의이론의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인본주의이론의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18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인본주의이론</a:t>
            </a:r>
            <a:endParaRPr lang="ko-KR" altLang="en-US" sz="3800" dirty="0"/>
          </a:p>
        </p:txBody>
      </p:sp>
      <p:grpSp>
        <p:nvGrpSpPr>
          <p:cNvPr id="2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심리학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무의식 결정론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정신분석이론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환경결정론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행동주의이론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반대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실존주의이론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형태치료 등과 함께 실존주의 철학에 기반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실존주의 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소외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무의미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불안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허무 등의 인간존재의 제한성 비극성 초점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인본주의 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존엄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사랑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창조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성장 등의 인간의 자기실현 측면 초점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모든 인간은 통합적 존재로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긍정적 방향으로 성장하고자 하는 경향과 자기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결정과 자기실현 경향을 지니고 있으며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자신의 운명을 스스로 결정하고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자유롭게 선택하는 존재라는 점을 강조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인본주의이론에서는 치료적 관계를 중시하며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감정이입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무조건적 존중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수용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진정한 관심이 내담자의 긍정적 변화를 일으킨다고 가정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Maslow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인간이 선한 본성과 자기실현을 가능성을 지녔다고 가정하고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실현자에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대한 연구를 기반으로 욕구위계이론 제기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욕구위계이론에서는 인간은 낮은 단계의 욕구를 차례로 충족하여 자기실현의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욕구를 충족하려는 경향이 있다고 보고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인간의 성장가능성 긍정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인본주의이론의 낙관적 인간관은 사회복지의 기본 가치와 상통하며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촉진적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치료관계의 원칙은 사회복지실천의 원조관계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형성시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따라야 하는 원칙으로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수용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7" cy="6826435"/>
            <a:chOff x="-35497" y="0"/>
            <a:chExt cx="9179497" cy="6826435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215916"/>
              <a:chOff x="-35496" y="108951"/>
              <a:chExt cx="9179496" cy="1215916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인간관과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801647"/>
                <a:ext cx="197682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인간관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305703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629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성장해 나가는 미래지향적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기본적으로 자유로우며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행동에 책임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유목적적이며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합리적인 방향으로 지속적으로 성장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능동적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삶은 개인의 자유로운 능동적 선택의 결과이며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삶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미래를 능동적으로 선택할 수 있는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인간본성에 대한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자유론적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합리적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살인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이상적 충동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반사회적 행동은 인간의 내적 본성과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화합하지 못한 결과로 볼 정도로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합리성에 대한 신념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자기실현적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자기이해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자기개념과 태도의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자기지향적 행동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위한 선천적 자원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자기실현경향을 지니고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성취하기 위해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어려움을 극복하는 과정에서 진정한 인간이 되어가며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조건이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적절히 갖추어지면 인간은 무한한 성장과 발전이 가능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통합적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자기는 항상 더 원대한 전체성으로 이동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미분화된 현상적 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출발하여 자기개념의 발달로 그 장이 자기와 환경으로 분화되고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일치성을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추구하는 과정에서 발달이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최정점에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전체주의적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9"/>
          <p:cNvGrpSpPr/>
          <p:nvPr/>
        </p:nvGrpSpPr>
        <p:grpSpPr>
          <a:xfrm>
            <a:off x="-35497" y="188640"/>
            <a:ext cx="9179497" cy="6816364"/>
            <a:chOff x="-35496" y="801647"/>
            <a:chExt cx="9179497" cy="681636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1" y="1449719"/>
              <a:ext cx="9144000" cy="6168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기본 가정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주관적 경험론에 근거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인간에게 있어서 객관적 현실세계란 존재하지 않으며 주관적 현실세계만 존재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자신의 사적 경험체계 또는 내적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준거체계와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일치하는 방향으로 객관적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현실을 재구성하여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주관적 현실을 근거로 행동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인간행동의 이해를 위해서는 개인의 내적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준거체계를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정확히 이해해야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인간행동의 기본동기에 대해서는 인간은 내적 긴장이 증가하더라도 자기실현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위하여 그 고통을 감내하고 행동한다고 가정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자기실현경향이 있으므로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긴장과 고통을 줄여 내적 평형상태에 안주하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 보다는 내적 긴장이 높아지더라도 성장과 발달을 추구하려는 욕구가 강함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자기실현을 위한 끊임없는 도전과 투쟁의 과정에서 발생하는 고통을 감내하는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미래지향성이 행동의 기본 동기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67"/>
            <p:cNvSpPr>
              <a:spLocks noChangeArrowheads="1"/>
            </p:cNvSpPr>
            <p:nvPr/>
          </p:nvSpPr>
          <p:spPr bwMode="auto">
            <a:xfrm>
              <a:off x="0" y="801647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9" name="Line 68"/>
            <p:cNvSpPr>
              <a:spLocks noChangeShapeType="1"/>
            </p:cNvSpPr>
            <p:nvPr/>
          </p:nvSpPr>
          <p:spPr bwMode="auto">
            <a:xfrm>
              <a:off x="-35496" y="1305703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685177"/>
            <a:chOff x="-2" y="0"/>
            <a:chExt cx="9144003" cy="6685177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244650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현상적 장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560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현상적 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경험적 세계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주관적 경험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순간에 개인이 지각하고 경험하는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것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동일한 현상이라도 개인에 따라 다르게 지각하고 경험하므로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개인적 현실 즉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현상적 장만이 존재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 행동을 결정하는 것은 과거 자체가 아니라 과거에 대한 개인의 현재 해석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현상적 장에는 개인이 지각한 것과 지각하지 못하는 것까지 포함되나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현상적 장에 입각하여 재구성된 현실에 반응하므로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 사건을 경험한 사람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 서로 다르게 행동할 수 있음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자극에 단순하게 반응하는 존재가 아니라 전체적으로 조직화된 체계로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전체론적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현상적 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현실에 대한 지각도표에 따라 행동하고 생활할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조직화된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전체로서 반응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73024" y="0"/>
            <a:ext cx="9217024" cy="6914268"/>
            <a:chOff x="-36512" y="3913892"/>
            <a:chExt cx="9217024" cy="6914268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913892"/>
              <a:ext cx="3504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자기와 자기개념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44371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36512" y="4390564"/>
              <a:ext cx="9144000" cy="6437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(self)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자기개념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(self-concept)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이라는 용어 혼용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유아가 자신의 내부에서 지각되는 자기경험과 외부의 타인에 대한 경험을 구별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하기 시작하면서 자기 존재에 대한 인식이 발달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자기와 자기개념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현상적 장이 분화된 부분으로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I+me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 자신에 대한 자기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이미지로서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현실적 자기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이상적 자기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자기개념과 주관적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경험사이의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일치가 매우 중요하며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일치될 경우 건강한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불일치가 심할 때 부적응적이고 병적 성격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자기개념은 유동적이고 새로운 경험에 의해 변화되지만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정형화된 특성 지님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자기는 두뇌 속의 작은 인간으로 인간행동을 통제하는 것이 아니라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경험하는 주관적 세계를 상징화하고 조직화하는 역할 담담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또한 자기는 의식할 수 있을 뿐 아니라 무의식적 정신작용도 통합하는 기능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자기의 방어기제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지각의 왜곡과 부정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지각의 왜곡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받아들이기 어려운 경험을 자신의 현재 자기이미지와 일치하는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형태로 변형하여 수용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위험한 경험이 의식화되는 것을 회피함으로써 자기구조를 유지하는 것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56904"/>
            <a:chOff x="0" y="692696"/>
            <a:chExt cx="9216008" cy="645690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다양한 욕구나 동기는 자기유지와 실현의 욕구라는 기본욕구의 일부에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지나지 않음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인간의 기본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자기를 유지하고 증진하며 실현하려는 욕구로서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자기향상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자기실현을 포함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인간은 자기유지 경향과 성장잠재력을 선천적으로 지니고 태어남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음식섭취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위험에서의 방어행동 등 자기자신을 유지하려는 성향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자기향상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성숙을 지향하고 상향이동 경향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(upward-moving tendency)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독립성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자기책임성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자기규제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자율성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자기통제의 수준이 높은 수준으로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나아가려는 속성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상향이동의 경향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자기실현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자지개념과 기능의 분화를 통하여 자기 향상을 위한 노력하는 과정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자기실현에 이르려는 경향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성장과 자기향상을 위한 노력의 과정에서 고통이나 성장 방해요인에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직면해도 극복하고 성장하려는 경향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현실지각이 왜곡되거나 자기분화 수준이 낮은 경우에는 퇴행적 동기가 강함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대부분의 경우 퇴행적 동기보다는 성장지향적 동기가 인간의 기본 행동 동기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자기실현의 과정에서 인간은 점진적으로 완성되어 감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1518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자기실현 경향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677259"/>
            <a:chOff x="0" y="642918"/>
            <a:chExt cx="9144001" cy="667725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82690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자기실현적 존재로서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생존적 경향과 실현적 경향을 지님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생존적 경향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결핍욕구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박탈동기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생리적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안전의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소속과 애정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자존감의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욕구가 포함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실현적 경향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성장동기로서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잠재능력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재능을 발휘하려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욕구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인간의 욕구는 그 중요성과 강도에 따라 위계적으로 배열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18-1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욕구의 위계구조는 절대적인 것은 아니지만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보편적으로는 대부분의 인간이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하위 단계의 욕구가 어느 충족된 후에 상위 단계의 욕구를 충족하기 위한 노력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경주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생리적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안전의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소속과 애정의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488-489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자존감의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자기실현의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489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Maslow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의 욕구계층이론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1928</Words>
  <Application>Microsoft Office PowerPoint</Application>
  <PresentationFormat>화면 슬라이드 쇼(4:3)</PresentationFormat>
  <Paragraphs>211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HY견고딕</vt:lpstr>
      <vt:lpstr>굴림</vt:lpstr>
      <vt:lpstr>Wingdings</vt:lpstr>
      <vt:lpstr>기본 디자인</vt:lpstr>
      <vt:lpstr>제 3 부   인간 성격과 사회복지실천</vt:lpstr>
      <vt:lpstr>제 18 장   인본주의이론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291</cp:revision>
  <dcterms:created xsi:type="dcterms:W3CDTF">2004-08-11T05:45:06Z</dcterms:created>
  <dcterms:modified xsi:type="dcterms:W3CDTF">2021-01-20T05:25:23Z</dcterms:modified>
</cp:coreProperties>
</file>