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304" r:id="rId2"/>
    <p:sldId id="257" r:id="rId3"/>
    <p:sldId id="305" r:id="rId4"/>
    <p:sldId id="322" r:id="rId5"/>
    <p:sldId id="324" r:id="rId6"/>
    <p:sldId id="293" r:id="rId7"/>
    <p:sldId id="294" r:id="rId8"/>
    <p:sldId id="323" r:id="rId9"/>
    <p:sldId id="297" r:id="rId10"/>
    <p:sldId id="298" r:id="rId11"/>
    <p:sldId id="299" r:id="rId12"/>
    <p:sldId id="300" r:id="rId13"/>
    <p:sldId id="317" r:id="rId14"/>
    <p:sldId id="319" r:id="rId15"/>
    <p:sldId id="320" r:id="rId16"/>
    <p:sldId id="301" r:id="rId17"/>
    <p:sldId id="321" r:id="rId18"/>
    <p:sldId id="302" r:id="rId19"/>
    <p:sldId id="325" r:id="rId20"/>
    <p:sldId id="326" r:id="rId21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55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34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58112-0EAE-4FC4-8E5B-C4B1F9149E5E}" type="datetimeFigureOut">
              <a:rPr lang="ko-KR" altLang="en-US" smtClean="0"/>
              <a:t>2025-09-09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6C0AB-1920-441F-A8B7-544540C82F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3116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58B52-E16D-41FE-8C0B-577EE9478979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21C81-F2EC-40C1-9A27-787B3944D0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65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1098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9442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3273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4788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9241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가치</a:t>
            </a:r>
            <a:r>
              <a:rPr lang="en-US" altLang="ko-KR" dirty="0" smtClean="0"/>
              <a:t>-</a:t>
            </a:r>
            <a:r>
              <a:rPr lang="ko-KR" altLang="en-US" dirty="0" smtClean="0"/>
              <a:t>윤리적 원칙과 규칙이 나오고</a:t>
            </a:r>
            <a:r>
              <a:rPr lang="en-US" altLang="ko-KR" dirty="0" smtClean="0"/>
              <a:t>- </a:t>
            </a:r>
            <a:r>
              <a:rPr lang="ko-KR" altLang="en-US" dirty="0" smtClean="0"/>
              <a:t>규칙과 원칙은 윤리적 의사결정에 필요한 윤리적 기준을 제공해 줄 수 있음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7406640" cy="1124886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가치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96544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어떤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 행동이 좋고 나쁘며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바람직하고 바람직하지 못하다는 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“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바람직스러움의 기준</a:t>
            </a:r>
            <a:r>
              <a:rPr lang="en-US" altLang="ko-KR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”</a:t>
            </a: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인간의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선택에 대한 기준이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됨</a:t>
            </a:r>
            <a:endParaRPr lang="en-US" altLang="ko-KR" sz="200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가치체계는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궁극적 가치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수단적 가치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차등적 가치로 나눌 수 있음</a:t>
            </a:r>
            <a:endParaRPr lang="en-US" altLang="ko-KR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궁극적 가치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: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최고수준의 가치 단계로서 </a:t>
            </a:r>
            <a:r>
              <a:rPr lang="ko-KR" altLang="en-US" sz="2000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장기목표에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대한 일반적 지침을 제공한다</a:t>
            </a:r>
            <a:r>
              <a:rPr lang="en-US" altLang="ko-KR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다수에게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가장 쉽게 동의를 얻을 수 있는 자유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인간의 존엄성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정의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평등과 같은 추상적인 목적을 가지는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가치로서 사회복지의 궁극의 목표와 정체성 확립에 기반이 되는 가치들이다</a:t>
            </a:r>
            <a:r>
              <a:rPr lang="en-US" altLang="ko-KR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endParaRPr lang="en-US" altLang="ko-KR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911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548680"/>
            <a:ext cx="7406640" cy="6192688"/>
          </a:xfrm>
        </p:spPr>
        <p:txBody>
          <a:bodyPr>
            <a:normAutofit lnSpcReduction="10000"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2) </a:t>
            </a:r>
            <a:r>
              <a:rPr lang="ko-KR" altLang="en-US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윤리</a:t>
            </a:r>
            <a:endParaRPr lang="en-US" altLang="ko-KR" sz="2400" dirty="0" smtClean="0">
              <a:solidFill>
                <a:srgbClr val="00B05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 과정의 모든 측면에 윤리적 측면이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측면을 정확히 이해하는 지식과 기술이 필요하고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윤리적 갈등을 이해하고 대처하는 능력이 필요함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윤리는 일반적인 사회 윤리와 동일하지는 않지만 서로 밀접하게 관련되어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즉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우선순위와 강조점</a:t>
            </a:r>
            <a:r>
              <a:rPr lang="en-US" altLang="ko-KR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의도</a:t>
            </a:r>
            <a:r>
              <a:rPr lang="en-US" altLang="ko-KR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적용 등에서 차이가 나타남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사회윤리와 전문가 윤리 모두 평등의 원칙을 강조하지만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윤리는 다른 사람의 이익보다는 클라이언트의 이익에 우선순위들 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과학과 기술이 발전하면서 이전에는 생각지도 못한 다양한 윤리적 문제와 이에 따른 다양한 클라이언트의 욕구가 생겨남으로 새로운 윤리적 갈등 상황에 대처하기 위한 윤리지침이 필요함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194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08720"/>
            <a:ext cx="7406640" cy="583264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2) </a:t>
            </a:r>
            <a:r>
              <a:rPr lang="ko-KR" altLang="en-US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윤리</a:t>
            </a:r>
            <a:endParaRPr lang="en-US" altLang="ko-KR" sz="2400" dirty="0" smtClean="0">
              <a:solidFill>
                <a:srgbClr val="00B05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사회복지실천윤리의 역할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사회복지전문가의 가치관과 클라이언트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동료 전문가 등 다른 사람들의 가치관이 어떻게 다른지 체계적으로 확인할 수 있도록 도와주며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윤리적 딜레마에 대한 사전 대비를 가능하게 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서로 다른 가치가 상충되는 상황에서 어느 가치를 우위에 두어야 하는지를 알려줌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즉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사회복지실천윤리는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쟁점에 대해 올바른 판단을 내릴 수 있도록 하는 체계적인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준거틀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임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053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7406640" cy="5184576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8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 개인은 한가지의 가치만을 가지고 있는 것이 아니고 개인적 가치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가치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전문가의 가치 등을 가지고 있음</a:t>
            </a:r>
            <a:endParaRPr lang="en-US" altLang="ko-KR" sz="22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가치는 윤리적 의사결정의 과정에 중요한 요소임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개인적 가치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자신이 속한</a:t>
            </a:r>
            <a:r>
              <a:rPr lang="en-US" altLang="ko-KR" sz="22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가족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문화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종교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사회의 가치에서 비롯됨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사회적 가치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사회의 일반화된 정서적 공감대를 반영하며 개인적 가치에 영향을 미치고 시대의 변화에 따라 변화함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가치는 역사적으로 형성되며 경험에서 비롯됨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전문가의 가치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사회복지전문가로서의 실천활동과 관련되어 요구되는 가치로서 이를 통해 다른 전문직과 차별화된 </a:t>
            </a:r>
            <a:r>
              <a:rPr lang="ko-KR" altLang="en-US" sz="22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사회복지사로서의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자기정체성을 확보할 수 있으며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전문직으로서의 책임과 의무를 평가할 수 있는 근거가 마련됨 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589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7406640" cy="5184576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8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AutoNum type="arabicParenBoth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가치를 명료화 하기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사회복지사들이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의사결정의 과정에서 어떤 접근을 사용하든지 간에 먼저 자신의 개인적 가치를 명료화하려는 노력이 필수적 임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가치는 추상적인 원칙이 아닐 뿐 아니라 실제적인 수준에서 다른 사람과의 관계를 비롯한 자신의 다양한 자원과 행동들을 통합하고 조직하는 기능을 수행함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문화적 경험과 배경은 그 사람의 윤리적 의사결정에 영향을 미침으로 그와 같은 경험과 배경이 명료화되지 않으면 개인적인 편견과 고정관념이 전문가로서의 바람직한 행동수행을 방해할 것임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임신중절에 대해 단순한 찬성하고 반대한다는 것만으로 충분하지 않음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인정할 수 있는 임신중절에 대한 권리와 범위의 정도는 어떠한가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늦어도 임신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6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개월까지 중절을 해도 괜찮다고 주장하겠는가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그렇다면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비록 결함이 있으나 생존이 가능한 아이를 임신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6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개월에 조산하는 경우 발생할 수 있는 윤리적 문제를 어떻게 처리할 것인가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등에 대해 자신의 가치가 무엇인지 명료화하는 것이 필요함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099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476672"/>
            <a:ext cx="7406640" cy="5760640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(2)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사회의 가치를 명료화 하기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일반적으로 전문적인 윤리적 행동을 위한 지침을 제공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우선적으로 사회의 가치를 명료화해야 하는 책임이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가치들이 변화하고 있고 본질적인 변화는 불평등과 평등에 관련하여 나타남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오늘날 모든 사람들이 동등하지 않다는 것은 널리 이해되고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인종차별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성차별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연령차별 존재함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평등의 가치도 다소의 변화는 있었지만 아직 많은 근본적인 변화는 이루어지고 있지 않음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최근의 가치에 대해 정확한 지식을 가지고 있다는 것은 맹목적으로 이러한 가치를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따라하는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것만을 의미하지 않으며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오히려 의사결정시에 문제 상황을 정확히 고려하고 사정해야 한다는 것을 의미함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규범을 적용하는 과정에서 사회가 과거에는 가치 있게 여기지 않았던 가치들을 받아들이거나 특히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새로운 가치에 대한 적응이 사회 내 다양한 집단들 사이에서 나타날 경우에는 문제가 발생할 수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 동성애자의 권리라는 새로운 가치는 의견이 갈리고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341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7406640" cy="5184576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8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(3)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가치를 명료화 하기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 전문직의 가치는 사회의 가치에서 나옴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가치는 사회적 가치를 일방적으로 반영하기 보다는 해당 전문직이 다양한 사회적 가치 중에서 사회적으로 바람직하다고 생각되는 가치지향성을 구현하도록 고안된 것임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 사회에는 자유주의와 집합주의 등 시장과 분배에 대한 다양한 신념체계가 공존하는데 이때 사회복지전문직은 무한경쟁의 사회에서 사회적 약자의 인간적 존엄성을 보장하고 사회가 좀 더 인도적이고 사회구성원의 보편적인 삶에 기여하는 방향으로 개혁되도록 하는 가치지향성을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갖음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전문직의 가치와 사회의 가치는 그 강조점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해석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우선순위에 차이가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때로는 이러한 차이점들이 윤리적인 문제를 초래하기도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사회복지사들이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특정한 가치를 선택하고 강조하는 것은 그와는 다른 가치를 상대적으로 덜 중요시하고 강조하는 것을 말하는데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이때 특별한 행동이나 비윤리적인 행동으로 인해서 책임을 져야 하는 위험한 상황에 노출될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722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590465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4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 개인적 가치와 전문적 가치 간에 충돌이 있을 경우 전문가로서의 실천 활동에 윤리적 갈등이 생길 수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예로 게이나 레지비언에 대한 생각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자신의 개인적 가치와 클라이언트의 문화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종교적 가치 또는 윤리적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도덕적 신념 사이에서 갈등이 있을 수 있다는 가능성을 인식하고 있어야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개인의 가치를 배제하고 전문직 가치에 입각해서 행동해야 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클라이언트를 돕는 활동은 사회복지전문직으로서 공적 활동이지 결코 사적 개인 생활의 일부분일 수 없음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958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590465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4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사회복지사로서의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활동에 임하는 순간 사회복지사는 개인의 자율성과 권리의 일부를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포기해야 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 출발은 개인적 가치를 명료화하는 것인데 이를 위해서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사회복지사에게는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자기자신을 객관화하는 자기인식의 과정이 필요함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이를 바탕으로 자신의 개인적 가치를 배제하고 전문직 가치에 입각해 행동할 줄 아는 성숙한 통제력을 가질 필요가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나아가 전문가 가치와 상충되는 개인적 가치를 점검하고 전문직 가치를 내면화해 사회복지전문직의 정체성에 부합하도록 부단히 성찰해야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849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976664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n-US" altLang="ko-KR" sz="3400" b="1" dirty="0" smtClean="0">
                <a:solidFill>
                  <a:srgbClr val="FFC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4) </a:t>
            </a:r>
            <a:r>
              <a:rPr lang="ko-KR" altLang="en-US" sz="3400" b="1" dirty="0" smtClean="0">
                <a:solidFill>
                  <a:srgbClr val="FFC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가치갈등 사례</a:t>
            </a:r>
            <a:endParaRPr lang="en-US" altLang="ko-KR" sz="3400" b="1" dirty="0" smtClean="0">
              <a:solidFill>
                <a:srgbClr val="FFC00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fontAlgn="base"/>
            <a:endParaRPr lang="en-US" altLang="ko-KR" b="1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fontAlgn="base"/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김선생은 청소년상담센터에 근무하는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최근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17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세의 여자 고등학생인 미연이와 미연이의 어머니를 담당하게 되었다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김선생은 지난해에 미연이가 남자친구에 대한 의견차이로 어머니와 여러 차례 다툼이 있었다는 것을 알았다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당시 미연이의 남자친구는 고등학교를 중퇴하고 주유소에서 숙박을 해결하며 일하는 상황이었고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미연이는 남자친구와 가까워지면서 학교 성적이 갑자기 떨어졌다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그러다가 미연이가 임신을 하게 되면서 가족간의 갈등이 더 심해졌고 이러한 위기상황에서 가족치료가 필요하게 되었다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미연이는 학교를 중퇴한 후 남자친구와 거처를 마련하고 그곳에서 아이를 출산하기를 원했다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18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세가 되는 내년에 결혼할 계획이라고 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미연이의 어머니는 매우 보수적인 가치관을 가진 분으로 독실한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카톨릭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교인이었다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그래서 평소 혼전 임신이나 낙태가 바람직한 일이 아니라고 생각해 왔다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그럼에도 불구하고 어머니는 미연이가 학업을 지속하고 남자친구와의 관계를 끊기 위해서는 낙태밖에 방법이 없다고 생각했다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어머니는 미연이가 결혼을 하기에는 너무 어린 나이이고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반드시 학업을 지속하는 것이 바람직한 일이라고 보았다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하지만 종교적인 가치관에 따라 낙태에 대해서는 다소 불편한 감정을 가지고 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미연이는 자신의 가족에 대한 관계보다는 남자친구와 아이를 낳는 일이 가장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가치있는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일이라고 생각하고 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김선생은 자신도 지난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5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년 동안 임신을 위해 병원 등에서 진료를 받으며 노력해왔고 평소에 낙태는 절대로 허용할 수 없는 일이라고 생각해 왔다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989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616624"/>
          </a:xfrm>
        </p:spPr>
        <p:txBody>
          <a:bodyPr>
            <a:normAutofit/>
          </a:bodyPr>
          <a:lstStyle/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클라이언트는 누구인가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 사례의 문제는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욕구는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사례에서 사회복지사가 직면한 딜레마는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 사례에 대한 개인의 가치는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가치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사회의 가치는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상대주의자라면 어떻게 행동할까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절대주의자라면 어떻게 행동할까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627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875942"/>
            <a:ext cx="7406640" cy="5976664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차등적 가치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궁극적 가치와 수단적 가치의 중간에 위치한 가치로 사회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문화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종교적 영향이나 개인적 경험에 따라 찬성 또는 반대를 할 수 있음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예를 들어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낙태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동성애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사형제도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유전자 복제에 관련된 가치는 차등적 가치에 속함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수단적 가치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궁극적 가치를 달성하기 위한 수단이 되는 가치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예를 들어 인간의 존엄성이라는 궁극적인 가치를 달성하기 위한 도구로 자기결정권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비밀보장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고지된 동의와 같은 구체적인 행위나 상황과 관련된 수단적 가치가 필요함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가치는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사람들에 의해 </a:t>
            </a:r>
            <a:r>
              <a:rPr lang="ko-KR" altLang="en-US" sz="2000" dirty="0" err="1">
                <a:latin typeface="굴림" panose="020B0600000101010101" pitchFamily="50" charset="-127"/>
                <a:ea typeface="굴림" panose="020B0600000101010101" pitchFamily="50" charset="-127"/>
              </a:rPr>
              <a:t>의미있다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혹은 없다고 평가되는 것으로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시공을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초월하여 현실적으로 나타날 때만 그 의미를 지님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가치관은 그 자체가 주관이 전제된 신념체계이기 때문에 객관적 평가가 어려움</a:t>
            </a:r>
          </a:p>
          <a:p>
            <a:pPr marL="0" fontAlgn="base"/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616624"/>
          </a:xfrm>
        </p:spPr>
        <p:txBody>
          <a:bodyPr>
            <a:normAutofit/>
          </a:bodyPr>
          <a:lstStyle/>
          <a:p>
            <a:pPr fontAlgn="base"/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본인이 사회복지사로서 이러한 사례를 접한다면 어떻게 행동할 것인가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의사결정을 위해 가능한 대안이 무엇인지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어떤 선택을 하는 것이 가장 최선인가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각 선택을 통해 이익을 받는 사람과 불이익을 받는 사람이 누구인가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?: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권리가 최대한 보장이 되는가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fontAlgn="base"/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188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5760640"/>
          </a:xfrm>
        </p:spPr>
        <p:txBody>
          <a:bodyPr>
            <a:normAutofit/>
          </a:bodyPr>
          <a:lstStyle/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인간의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모든 선택은 가치에 따른 평가에 의해 좌우됨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따라서 가치는 사람들이 가지고 있는 ‘신념’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그리고 행동을 지배하는 중요한 ‘ 감정’ 체계라 할 수 있으며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사람들의 행동을 결정짓는 기본적인 힘이기 때문에 올바른 가치관 확립이 매우 중요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가치에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대하여 옳고 그름의 규범적 기준을 부여하는 것이 윤리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로웬버그와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000" dirty="0" err="1">
                <a:latin typeface="굴림" panose="020B0600000101010101" pitchFamily="50" charset="-127"/>
                <a:ea typeface="굴림" panose="020B0600000101010101" pitchFamily="50" charset="-127"/>
              </a:rPr>
              <a:t>돌고프는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윤리는 ‘ 무엇이 맞고 옳은가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? ’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에 대한 행동규범이며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가치는 ‘ 무엇이 좋고 바람직한가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? ’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에 관한 관심이며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윤리학은 ‘ 올바른 행위에 대한 물음’이라고 함 </a:t>
            </a:r>
          </a:p>
          <a:p>
            <a:pPr fontAlgn="base">
              <a:buFontTx/>
              <a:buChar char="-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054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7406640" cy="112488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4. </a:t>
            </a:r>
            <a:r>
              <a:rPr lang="ko-KR" altLang="en-US" sz="24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사회복지전문직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가치와 윤리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9654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4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가치</a:t>
            </a:r>
            <a:endParaRPr lang="en-US" altLang="ko-KR" sz="2400" dirty="0" smtClean="0">
              <a:solidFill>
                <a:srgbClr val="00B0F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사회복지는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가치중심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전문직이다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그래서 가치가 사회복지의 구조 전반에 전반적으로 배치된다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 </a:t>
            </a: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사회복지실천의 본질적인 가치로는 인간의 존엄성과 사회정의를 들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인간의 존엄성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사회복지의 가장 기본적인 가치로서 인간을 존엄한 존재로 보는 것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연령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민족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신분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경제적 상태 등으로 차별하거나 차별 받거나 해서 인간의 존엄성이 훼손되어서는 안 된다는 것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543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260648"/>
            <a:ext cx="7406640" cy="112488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4.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사회복지전문직 가치와 윤리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9654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4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가치</a:t>
            </a:r>
            <a:endParaRPr lang="en-US" altLang="ko-KR" sz="2400" dirty="0" smtClean="0">
              <a:solidFill>
                <a:srgbClr val="00B0F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 존엄성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 존엄성의 가치는 편견과 차별이 없는 사회를 만들기 위한 사회복지실천의 근거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가치를 바탕으로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모든 인간을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가치있는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존재로 인정하고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인간다운 생활을 할 수 있는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“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최저수준의 생활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”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을 보장하기 위해 사회복지서비스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정책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사회보장제도를 통해 노력함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인간존엄성의 가치는 사회복지실천에서의 자기결정권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개별화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비밀보장 등의 수단적 가치에도 영향을 미침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4382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5472608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배분적 사회정의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</a:p>
          <a:p>
            <a:pPr marL="541782" indent="-51435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공평이라고 할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연대감 및 공동체 의식에 기초하여 사회의 책임성과 책임을 중시하는 가치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문제는 사회적 자원의 부족이나 사회 환경체계의 문제에서 발생하는 것이기 때문에 사회적 자원이 개인의 경제적 능력 여하에 따라 배분되는 것 보다는 필요한 정도에 따라 배분되는 것이 바람직하다는 가치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406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896544"/>
          </a:xfrm>
        </p:spPr>
        <p:txBody>
          <a:bodyPr>
            <a:normAutofit lnSpcReduction="10000"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배분적 사회정의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 개인이 인간다운 생활을 영위하거나 개인의 발전을 이루기 위해서는 최소한의 사회적 자원이 필요함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 개인 능력에 차이가 있어도 개인마다 공평하게 자원이 분배되어야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가치를 바탕으로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모든 사람이 기본적인 사회자원을 배분 받을 수 있도록 사회복지실천을 행하고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정의가 이루어지도록 불의에 맞서 싸워야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또한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 정책은 배분적인 사회적 정의의 가치를 기반으로 하여 고소득자에게서 저소득자에게로 소득분배가 되는 수직적 재분배나 위험에 처하지 않은 집단의 소득이 위험에 처한 집단에게 재분배되는 수평적 재분배가 이루어지도록 하는 기능을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갖음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 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186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688632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이에 기초한 사회복지실천의 전문적 가치는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(NASW)</a:t>
            </a: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개인가치와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인간존엄성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개인존중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변화 가능한 능력과 가능성에 대한 가치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자기결정권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비밀보장과 사생활 보호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기본욕구 충족과 서비스 제공을 위해 필요한 자원의 발굴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능력 향상과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권한부여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역량강화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균등한 기회 보장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 차별주의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다양성 존중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66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620688"/>
            <a:ext cx="7406640" cy="5688632"/>
          </a:xfrm>
        </p:spPr>
        <p:txBody>
          <a:bodyPr>
            <a:noAutofit/>
          </a:bodyPr>
          <a:lstStyle/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사회복지의 가치에 대해서는 대체적으로 합의가 이루어 지고 있지만 전문적 가치는 실천에 있어 불일치를 초래할 수도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가치를 실천에 옮기는 과정에서 우선순위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구체적인 목적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방법에 있어 차이를 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“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삶의 존엄성에 대한 가치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”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어떤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유산을 원하는 클라이언트의 요청을 지지하는데 사용되며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사회복지사에게는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클라이언트가 아이를 낳는 결정을 하도록 도와주는데 사용됨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올바른 지침과 방향을 제공하지 못하는 전문가 가치는 한계가 있을 수 밖에 없음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윤리적 원칙과 규칙이 가치에서 나오기 때문에 가치는 중요함</a:t>
            </a:r>
            <a:endParaRPr lang="en-US" altLang="ko-KR" sz="2000" dirty="0" smtClean="0">
              <a:solidFill>
                <a:srgbClr val="00B0F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이러한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가치가 전문가 윤리강령으로 성문화될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때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윤리적 규칙과 원칙들은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사회복지사들에게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윤리적 의사결정에 필요한 윤리적 기준을 제공해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줄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804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1614</TotalTime>
  <Words>1755</Words>
  <Application>Microsoft Office PowerPoint</Application>
  <PresentationFormat>화면 슬라이드 쇼(4:3)</PresentationFormat>
  <Paragraphs>175</Paragraphs>
  <Slides>20</Slides>
  <Notes>20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30" baseType="lpstr">
      <vt:lpstr>HY엽서L</vt:lpstr>
      <vt:lpstr>굴림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3. 가치</vt:lpstr>
      <vt:lpstr>PowerPoint 프레젠테이션</vt:lpstr>
      <vt:lpstr>PowerPoint 프레젠테이션</vt:lpstr>
      <vt:lpstr>4. 사회복지전문직 가치와 윤리</vt:lpstr>
      <vt:lpstr>4. 사회복지전문직 가치와 윤리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gene</dc:creator>
  <cp:lastModifiedBy>USER</cp:lastModifiedBy>
  <cp:revision>84</cp:revision>
  <cp:lastPrinted>2018-09-10T08:25:17Z</cp:lastPrinted>
  <dcterms:created xsi:type="dcterms:W3CDTF">2011-03-20T13:48:35Z</dcterms:created>
  <dcterms:modified xsi:type="dcterms:W3CDTF">2025-09-09T06:04:48Z</dcterms:modified>
</cp:coreProperties>
</file>