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0" r:id="rId2"/>
    <p:sldId id="256" r:id="rId3"/>
    <p:sldId id="327" r:id="rId4"/>
    <p:sldId id="258" r:id="rId5"/>
    <p:sldId id="328" r:id="rId6"/>
    <p:sldId id="318" r:id="rId7"/>
    <p:sldId id="319" r:id="rId8"/>
    <p:sldId id="320" r:id="rId9"/>
    <p:sldId id="321" r:id="rId10"/>
    <p:sldId id="299" r:id="rId11"/>
    <p:sldId id="324" r:id="rId12"/>
    <p:sldId id="322" r:id="rId13"/>
    <p:sldId id="329" r:id="rId14"/>
    <p:sldId id="317" r:id="rId15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75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135685"/>
            <a:ext cx="9144000" cy="4677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소집단이론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일반체계이론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생태학적 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구조기능주의이론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갈등이론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상호작용이론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교환이론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여성주의이론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 </a:t>
            </a:r>
            <a:r>
              <a:rPr lang="ko-KR" altLang="en-US" sz="28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다문화이론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203460"/>
            <a:ext cx="9144000" cy="185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4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사회체계와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206084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213285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그룹 16"/>
          <p:cNvGrpSpPr/>
          <p:nvPr/>
        </p:nvGrpSpPr>
        <p:grpSpPr>
          <a:xfrm>
            <a:off x="-36512" y="44624"/>
            <a:ext cx="9217024" cy="6840760"/>
            <a:chOff x="-36512" y="44624"/>
            <a:chExt cx="9217024" cy="6840760"/>
          </a:xfrm>
        </p:grpSpPr>
        <p:grpSp>
          <p:nvGrpSpPr>
            <p:cNvPr id="2" name="그룹 15"/>
            <p:cNvGrpSpPr/>
            <p:nvPr/>
          </p:nvGrpSpPr>
          <p:grpSpPr>
            <a:xfrm>
              <a:off x="-36512" y="44624"/>
              <a:ext cx="9180512" cy="1130192"/>
              <a:chOff x="-36512" y="548680"/>
              <a:chExt cx="9180512" cy="1130192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196752"/>
                <a:ext cx="9144000" cy="4821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endPara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05273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3122971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집단 발달단계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1836563"/>
              <a:ext cx="9144000" cy="7283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기획 단계로도 불리며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하나의 집단으로 처음으로 대면하기 이전의 단계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집단은 지도자의 머릿속에 존재하는 허상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虛像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불과</a:t>
              </a:r>
            </a:p>
          </p:txBody>
        </p:sp>
        <p:sp>
          <p:nvSpPr>
            <p:cNvPr id="8" name="Rectangle 67"/>
            <p:cNvSpPr>
              <a:spLocks noChangeArrowheads="1"/>
            </p:cNvSpPr>
            <p:nvPr/>
          </p:nvSpPr>
          <p:spPr bwMode="auto">
            <a:xfrm>
              <a:off x="0" y="1321604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사전단계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1" name="Line 68"/>
            <p:cNvSpPr>
              <a:spLocks noChangeShapeType="1"/>
            </p:cNvSpPr>
            <p:nvPr/>
          </p:nvSpPr>
          <p:spPr bwMode="auto">
            <a:xfrm>
              <a:off x="-1" y="18448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Rectangle 67"/>
            <p:cNvSpPr>
              <a:spLocks noChangeArrowheads="1"/>
            </p:cNvSpPr>
            <p:nvPr/>
          </p:nvSpPr>
          <p:spPr bwMode="auto">
            <a:xfrm>
              <a:off x="0" y="2545740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초기단계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4" name="Line 68"/>
            <p:cNvSpPr>
              <a:spLocks noChangeShapeType="1"/>
            </p:cNvSpPr>
            <p:nvPr/>
          </p:nvSpPr>
          <p:spPr bwMode="auto">
            <a:xfrm>
              <a:off x="-1" y="30689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6" name="Rectangle 69"/>
            <p:cNvSpPr>
              <a:spLocks noChangeArrowheads="1"/>
            </p:cNvSpPr>
            <p:nvPr/>
          </p:nvSpPr>
          <p:spPr bwMode="auto">
            <a:xfrm>
              <a:off x="36512" y="3068955"/>
              <a:ext cx="9144000" cy="38164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초기 단계에서는 접근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회피갈등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초기 단계에서 성원은 잠정적 평가과정에서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서로 가까워지려고 하지만 지나치게 가까워지는 것을 회피하는 갈등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의사소통 및 반응양식에 대한 확신이 없으므로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정서적 부담이 되는 개인정보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대한 자기 표현 꺼림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성원의 이야기를 수동적으로 듣거나 판에 박힌 듯한 대화를 하면서 적절한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표현방식 탐색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성원과 집단지도자 간의 상호작용이 지배적이지만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 상황에 익숙해지면서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성원간 상호작용 증가하고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집단결속력이 생겨나고 신뢰감 형성 시작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자기주장이 강한 성원이 지도력을 갖지만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성원은 집단 내 지위를 발견하려 함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집단에서 수용되는 행동양식을 탐색하는 과정에서 집단규범 형성 시작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집단목적에 관한 토론을 통해 구체적 집단목적을 수립</a:t>
              </a:r>
            </a:p>
          </p:txBody>
        </p:sp>
      </p:grpSp>
      <p:sp>
        <p:nvSpPr>
          <p:cNvPr id="20" name="Rectangle 69"/>
          <p:cNvSpPr>
            <a:spLocks noChangeArrowheads="1"/>
          </p:cNvSpPr>
          <p:nvPr/>
        </p:nvSpPr>
        <p:spPr bwMode="auto">
          <a:xfrm>
            <a:off x="0" y="548680"/>
            <a:ext cx="9144000" cy="728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집단발달간계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시간이 지남에 따라 나타나는 집단의 내부 구조 등의 변화 특성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1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에 따른 구분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교재 </a:t>
            </a:r>
            <a:r>
              <a: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570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쪽 표 </a:t>
            </a:r>
            <a:r>
              <a: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21-2 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참조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ko-KR" altLang="en-US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-35497" y="188640"/>
            <a:ext cx="9179497" cy="6673531"/>
            <a:chOff x="-35497" y="188640"/>
            <a:chExt cx="9179497" cy="6673531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692696"/>
              <a:ext cx="9144000" cy="37856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중간 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갈등 및 통합와해 단계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문제해결 단계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갈등 및 집단와해 단계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초기 단계를 거쳐 집단이 안정되면 성원은 자신의 욕구 충족을 위해 집단을 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구성하려는 시도를 함으로써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집단역동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의사소통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집단결속력 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변화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성원이 더 많은 권력과 지위를 확보하기 위하여 경쟁하며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집단지도자에게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도전하며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집단성원간 그리고 지도자와 성원간 갈등이 야기되기도 함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문제해결단계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집단의 목적이 분명해지고 목적성취를 위한 활동이 증가하며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성원 간의 역할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분화가 이루어지고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지도력도 과업지도자와 사회정서적 지도자로 분화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문제해결 단계의 특징적 집단역동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572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69269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188640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중간단계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4417948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종결단계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9" name="Line 68"/>
            <p:cNvSpPr>
              <a:spLocks noChangeShapeType="1"/>
            </p:cNvSpPr>
            <p:nvPr/>
          </p:nvSpPr>
          <p:spPr bwMode="auto">
            <a:xfrm>
              <a:off x="-1" y="494116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" name="Rectangle 69"/>
            <p:cNvSpPr>
              <a:spLocks noChangeArrowheads="1"/>
            </p:cNvSpPr>
            <p:nvPr/>
          </p:nvSpPr>
          <p:spPr bwMode="auto">
            <a:xfrm>
              <a:off x="0" y="4923179"/>
              <a:ext cx="9144000" cy="1938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종결 단계에 이르면 분리불안과 미래에 대한 염려가 증가하여 양가감정 느낌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종결단계의 특징적 집단역동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집단참여 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결속력 저하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사회통제의 약화 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573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성원은 집단활동에 대한 평가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개인적 미래계획 수립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다른 성원의 미래계획에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대한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환류와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지지를 함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6463581"/>
            <a:chOff x="-36512" y="188640"/>
            <a:chExt cx="9180512" cy="6463581"/>
          </a:xfrm>
        </p:grpSpPr>
        <p:grpSp>
          <p:nvGrpSpPr>
            <p:cNvPr id="3" name="그룹 15"/>
            <p:cNvGrpSpPr/>
            <p:nvPr/>
          </p:nvGrpSpPr>
          <p:grpSpPr>
            <a:xfrm>
              <a:off x="-35497" y="188640"/>
              <a:ext cx="9179497" cy="6463581"/>
              <a:chOff x="-35497" y="692696"/>
              <a:chExt cx="9179497" cy="6463581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53834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2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집단을 통해 사회규범 학습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사회관계 유지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목적 성취 및 사회적 지지를 획득</a:t>
                </a:r>
              </a:p>
              <a:p>
                <a:pPr algn="dist">
                  <a:lnSpc>
                    <a:spcPct val="2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집단소속의식에 장애를 입으면 사회참여 방해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집단성원으로서의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기여감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집단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2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참여의 보상 결핍 경험</a:t>
                </a:r>
              </a:p>
              <a:p>
                <a:pPr algn="dist">
                  <a:lnSpc>
                    <a:spcPct val="2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과학의 급속한 진보와 변화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권력의 집중화와 비대화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가족기능의 축소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여가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2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활용 기회의 제한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개인주의 및 물질주의 사상의 팽배 등으로 집단소속장애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2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의식 잦은 경험</a:t>
                </a:r>
              </a:p>
              <a:p>
                <a:pPr algn="dist">
                  <a:lnSpc>
                    <a:spcPct val="2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유의미한 집단 경험 기회의 박탈과 집단소속의식의 장애로 인해 대인관계 및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2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가족문제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사회적 소외와 적응문제 등의 부적응과 문제 경험</a:t>
                </a: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469551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613341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심리적 건강과 증상에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그룹 16"/>
          <p:cNvGrpSpPr/>
          <p:nvPr/>
        </p:nvGrpSpPr>
        <p:grpSpPr>
          <a:xfrm>
            <a:off x="-36512" y="0"/>
            <a:ext cx="9217024" cy="6847647"/>
            <a:chOff x="-36512" y="0"/>
            <a:chExt cx="9217024" cy="6847647"/>
          </a:xfrm>
        </p:grpSpPr>
        <p:grpSp>
          <p:nvGrpSpPr>
            <p:cNvPr id="2" name="그룹 13"/>
            <p:cNvGrpSpPr/>
            <p:nvPr/>
          </p:nvGrpSpPr>
          <p:grpSpPr>
            <a:xfrm>
              <a:off x="-36512" y="0"/>
              <a:ext cx="9180512" cy="6847647"/>
              <a:chOff x="-36512" y="3789040"/>
              <a:chExt cx="9180512" cy="6847647"/>
            </a:xfrm>
          </p:grpSpPr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6512" y="429309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0" name="Rectangle 67"/>
              <p:cNvSpPr>
                <a:spLocks noChangeArrowheads="1"/>
              </p:cNvSpPr>
              <p:nvPr/>
            </p:nvSpPr>
            <p:spPr bwMode="auto">
              <a:xfrm>
                <a:off x="22766" y="3789040"/>
                <a:ext cx="350448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2)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집단개입의 목표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1" name="Rectangle 69"/>
              <p:cNvSpPr>
                <a:spLocks noChangeArrowheads="1"/>
              </p:cNvSpPr>
              <p:nvPr/>
            </p:nvSpPr>
            <p:spPr bwMode="auto">
              <a:xfrm>
                <a:off x="0" y="4265712"/>
                <a:ext cx="9144000" cy="63709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altLang="ko-KR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Trecker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Douglas, </a:t>
                </a:r>
                <a:r>
                  <a:rPr lang="en-US" altLang="ko-KR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Alissi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Greene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과 </a:t>
                </a:r>
                <a:r>
                  <a:rPr lang="en-US" altLang="ko-KR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Ephross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집단사회복지실천의 목표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574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집단사회복지실천의 목표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① 개인의 사회화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역기능의 예방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치료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재활 및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성장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② 전체 집단의 성장과 변화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③ 사회행동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사회적 위기의 제거를 통한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 변화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집단사회복지실천의 목표에 따른 집단구분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치료집단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+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과업집단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ü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치료집단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개인의 교육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성장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행동변화와 치료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사회화의 욕구충족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ü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과업집단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조직의 정책입안과 집행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사업계획 건의 및 보고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조직 이익대변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조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-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이용자간의 관계 형성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이용자 지원에 대한 의사결정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사회구조 모순 개선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집단사회복지실천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=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적응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vs.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집단상담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=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성장과 발달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vs.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집단치료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=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문제해결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(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575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그림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21-3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참조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집단사회복지사의 역할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조력자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안내자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촉진자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중재자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중개자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대변자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등 다양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집단사회복지사의 과업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576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표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21-3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참조</a:t>
                </a:r>
                <a:endPara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집단사회복지실천의 실무원칙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576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표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21-4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참조</a:t>
                </a:r>
              </a:p>
            </p:txBody>
          </p:sp>
        </p:grpSp>
        <p:sp>
          <p:nvSpPr>
            <p:cNvPr id="14" name="Rectangle 67"/>
            <p:cNvSpPr>
              <a:spLocks noChangeArrowheads="1"/>
            </p:cNvSpPr>
            <p:nvPr/>
          </p:nvSpPr>
          <p:spPr bwMode="auto">
            <a:xfrm>
              <a:off x="0" y="4633972"/>
              <a:ext cx="644278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집단사회복지사의 과업과 실무원칙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6" name="Line 68"/>
            <p:cNvSpPr>
              <a:spLocks noChangeShapeType="1"/>
            </p:cNvSpPr>
            <p:nvPr/>
          </p:nvSpPr>
          <p:spPr bwMode="auto">
            <a:xfrm>
              <a:off x="36511" y="515719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1"/>
          <p:cNvGrpSpPr/>
          <p:nvPr/>
        </p:nvGrpSpPr>
        <p:grpSpPr>
          <a:xfrm>
            <a:off x="-1" y="89323"/>
            <a:ext cx="9144001" cy="5676452"/>
            <a:chOff x="-36512" y="3481844"/>
            <a:chExt cx="9144001" cy="5676452"/>
          </a:xfrm>
        </p:grpSpPr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3481844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개입기법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" name="Line 68"/>
            <p:cNvSpPr>
              <a:spLocks noChangeShapeType="1"/>
            </p:cNvSpPr>
            <p:nvPr/>
          </p:nvSpPr>
          <p:spPr bwMode="auto">
            <a:xfrm>
              <a:off x="-36512" y="4085217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" name="Rectangle 69"/>
            <p:cNvSpPr>
              <a:spLocks noChangeArrowheads="1"/>
            </p:cNvSpPr>
            <p:nvPr/>
          </p:nvSpPr>
          <p:spPr bwMode="auto">
            <a:xfrm>
              <a:off x="-36512" y="4141538"/>
              <a:ext cx="9144000" cy="50167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집단사회복지실천의 개입기법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집단과정 촉진기법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자료수집 및 평가기법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성원의 목적성취를 원조하기 위한 행동기법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집단과정 촉진기법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집단성원 간의 이해를 증진하고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개방적 의사소통 유형을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형성하고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성원 간의 신뢰감을 조성하는 데 목적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세부 기법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577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자료수집 및 사정 기법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집단성원의 욕구와 문제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전제 집단과정의 역기능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집단환경의 적절성 등을 파악하기 위한 기법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세부 기법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577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행동기법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집단의 목적과 과업을 성취할 수 있도록 원조할 때 사용되는 기법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세부 기법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577-578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6" name="Rectangle 67"/>
          <p:cNvSpPr>
            <a:spLocks noChangeArrowheads="1"/>
          </p:cNvSpPr>
          <p:nvPr/>
        </p:nvSpPr>
        <p:spPr bwMode="auto">
          <a:xfrm>
            <a:off x="0" y="6143644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다음 주 강의 주제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:  22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장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일반체계이론</a:t>
            </a:r>
            <a:endParaRPr lang="en-US" altLang="ko-KR" sz="2800" b="1" dirty="0">
              <a:solidFill>
                <a:srgbClr val="7030A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" name="Line 68">
            <a:extLst>
              <a:ext uri="{FF2B5EF4-FFF2-40B4-BE49-F238E27FC236}">
                <a16:creationId xmlns:a16="http://schemas.microsoft.com/office/drawing/2014/main" id="{0AD248ED-8ABB-4C98-810C-2BD896059F70}"/>
              </a:ext>
            </a:extLst>
          </p:cNvPr>
          <p:cNvSpPr>
            <a:spLocks noChangeShapeType="1"/>
          </p:cNvSpPr>
          <p:nvPr/>
        </p:nvSpPr>
        <p:spPr bwMode="auto">
          <a:xfrm>
            <a:off x="-1" y="6143644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348875"/>
            <a:ext cx="9144000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1400" b="1" dirty="0">
              <a:solidFill>
                <a:srgbClr val="66CCFF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소집단이론의 사회관과 기본 가정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소집단이론의 주요 개념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소집단이론의 집단발달 관점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소집단이론의 사회복지실천 적용방안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21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소집단이론</a:t>
            </a:r>
            <a:endParaRPr lang="ko-KR" altLang="en-US" sz="3800" dirty="0"/>
          </a:p>
        </p:txBody>
      </p:sp>
      <p:grpSp>
        <p:nvGrpSpPr>
          <p:cNvPr id="10" name="그룹 9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9" name="Picture 2" descr="C:\Users\User\Desktop\pc\문화여가\사진모음\사진(2012.5.-11.)\2012-06-28 16.17.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1440160" cy="792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0" y="0"/>
            <a:ext cx="9144000" cy="6491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사회복지전문직의 발달 초기부터 집단역동에 관심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19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세기 말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-20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세기 초 인보관운동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기독청년운동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스카우트 등에서 </a:t>
            </a:r>
            <a:r>
              <a:rPr lang="ko-KR" altLang="en-US" sz="20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사회복지사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선구자가 여가활동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시민교육 및 훈련 프로그램을 집단으로 실시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 시기에는 기법개발이나 이론구축보다는 사람들간의 협력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민주적 사회질서 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창출을 위한 운동에 집단을 매개체로 활용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19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세기 말부터 사회과학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심리학에서 집단을 연구하였으며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1930-40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년대에 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소집단이론 급격히 발전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sz="20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Lewin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등의 집단지도력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Moreno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소시오그램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Coyle, </a:t>
            </a:r>
            <a:r>
              <a:rPr lang="en-US" altLang="ko-KR" sz="20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Newstetter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등 대표적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1930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년대 중반 집단사회복지실천이 사회복지의 주요 방법론으로 인정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1940-50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년대 정신병원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복지기관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교정기관 등에서 집단을 활용한 접근시도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사회복지전문직의 통합적 접근의 조류로 인해 집단사회복지실천을 핵심방법론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으로 활용하는 경우는 감소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소집단이론에는 매우 다양한 이론이 존재하며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사회복지전문직에서는 </a:t>
            </a:r>
            <a:r>
              <a:rPr lang="ko-KR" altLang="en-US" sz="20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장이론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pPr algn="dist"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사회교환이론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정신분석이론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일반체계이론 등의 이론으로부터 집단과정과 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역동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성원행동 이해에 필요한 주요 개념을 차용하여 활용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-35497" y="0"/>
            <a:ext cx="9179497" cy="6866225"/>
            <a:chOff x="-35497" y="0"/>
            <a:chExt cx="9179497" cy="6866225"/>
          </a:xfrm>
        </p:grpSpPr>
        <p:grpSp>
          <p:nvGrpSpPr>
            <p:cNvPr id="10" name="그룹 9"/>
            <p:cNvGrpSpPr/>
            <p:nvPr/>
          </p:nvGrpSpPr>
          <p:grpSpPr>
            <a:xfrm>
              <a:off x="-35497" y="0"/>
              <a:ext cx="9179497" cy="6866225"/>
              <a:chOff x="-35496" y="108951"/>
              <a:chExt cx="9179497" cy="6866225"/>
            </a:xfrm>
          </p:grpSpPr>
          <p:grpSp>
            <p:nvGrpSpPr>
              <p:cNvPr id="7" name="그룹 6"/>
              <p:cNvGrpSpPr/>
              <p:nvPr/>
            </p:nvGrpSpPr>
            <p:grpSpPr>
              <a:xfrm>
                <a:off x="-1" y="108951"/>
                <a:ext cx="9144002" cy="6866225"/>
                <a:chOff x="-1" y="108951"/>
                <a:chExt cx="9144002" cy="6866225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사회관과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1" y="3681967"/>
                  <a:ext cx="9144000" cy="329320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dist"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성격은 집단 내에서의 지위와 권리 및 역할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성원과의 관계를 통해 성장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변화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수정</a:t>
                  </a:r>
                </a:p>
                <a:p>
                  <a:pPr algn="dist"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개인은 집단으로부터 수단적 활동과 표현적 활동에 많은 영향을 받으며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유의미한 집단활동의 참여는 치료적 효과를 지님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560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참조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  <a:endPara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집단이 개인의 사고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정서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행동에 영향을 미칠 뿐 아니라 개인의 심리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대인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관계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사회적 기능은 집단형성과 발달에 영향을 미침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.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즉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전체로서의 집단은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성원의 특성을 공유하여 특유의 집단역동을 창출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소집단이론의 기본 가정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561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표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21-1 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참조</a:t>
                  </a:r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801647"/>
                <a:ext cx="479650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인간과 사회에 대한 관점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305703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1" y="357301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1938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환경 속의 인간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(person in environment)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특히 환경 속의 집단에 속한 개인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(person-in group-in environment):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 속의 집단 속에서 전 생애에 걸쳐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 의존하는 협동이 생존의 근거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집합적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개인이면서 동시에 집단성원 </a:t>
              </a:r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3068960"/>
              <a:ext cx="256352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기본 가정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15"/>
          <p:cNvGrpSpPr/>
          <p:nvPr/>
        </p:nvGrpSpPr>
        <p:grpSpPr>
          <a:xfrm>
            <a:off x="-2" y="0"/>
            <a:ext cx="9144003" cy="6625650"/>
            <a:chOff x="-2" y="0"/>
            <a:chExt cx="9144003" cy="6625650"/>
          </a:xfrm>
        </p:grpSpPr>
        <p:grpSp>
          <p:nvGrpSpPr>
            <p:cNvPr id="4" name="그룹 9"/>
            <p:cNvGrpSpPr/>
            <p:nvPr/>
          </p:nvGrpSpPr>
          <p:grpSpPr>
            <a:xfrm>
              <a:off x="-2" y="0"/>
              <a:ext cx="9144003" cy="3808204"/>
              <a:chOff x="-1" y="108951"/>
              <a:chExt cx="9144003" cy="3808204"/>
            </a:xfrm>
          </p:grpSpPr>
          <p:grpSp>
            <p:nvGrpSpPr>
              <p:cNvPr id="5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2300630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  <a:r>
                    <a: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2. </a:t>
                  </a:r>
                  <a:r>
                    <a:rPr lang="ko-KR" altLang="en-US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주요 개념</a:t>
                  </a:r>
                  <a:endPara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1" y="3393935"/>
                <a:ext cx="232948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집단목적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1" y="3897991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3789040"/>
              <a:ext cx="9144000" cy="2836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집단목적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집단에 관여한 모든 사람의 기대가 융합된 것으로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집단의 존립 이유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희망 등을 포함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집단목적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서비스 목적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사회복지사의 목적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성원의 목적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 집단의 목적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서비스 목적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기관이나 기관의 요원에 의해 잠정적으로 설정된 목적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집단사회복지사의 목적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서비스 목적과 유사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성원의 개인적 목적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명백히 드러난 목적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숨겨진 목적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무의식적 목적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전체 집단의 목적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 집단이 공동 추구하는 집단활동의 바람직한 결과</a:t>
              </a:r>
            </a:p>
          </p:txBody>
        </p:sp>
      </p:grpSp>
      <p:sp>
        <p:nvSpPr>
          <p:cNvPr id="15" name="Rectangle 69"/>
          <p:cNvSpPr>
            <a:spLocks noChangeArrowheads="1"/>
          </p:cNvSpPr>
          <p:nvPr/>
        </p:nvSpPr>
        <p:spPr bwMode="auto">
          <a:xfrm>
            <a:off x="0" y="620688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집단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서로가 동일한 집단에 소속하고 있다는 집단의식이 있고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공동의 목적이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2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나 관심사가 있으며 이들 목적을 성취함에 있어서 상호의존적이며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의사소통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pPr algn="dist">
              <a:lnSpc>
                <a:spcPct val="12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인지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반응을 통하여 상호작용하며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단일한 행동을 할 수 있는 능력이 있는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2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2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 이상의 사회적 집합체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집단유형은 집단크기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목적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구성방법에 따라 다양하게 분류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2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소집단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대면적 상호작용이 이루어질 수 있는 최대치를 기준으로 하였을 때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2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20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명 이내의 성원으로 구성된 집단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-73024" y="0"/>
            <a:ext cx="9217024" cy="6580753"/>
            <a:chOff x="-36512" y="3553852"/>
            <a:chExt cx="9217024" cy="6580753"/>
          </a:xfrm>
        </p:grpSpPr>
        <p:sp>
          <p:nvSpPr>
            <p:cNvPr id="10" name="Rectangle 67"/>
            <p:cNvSpPr>
              <a:spLocks noChangeArrowheads="1"/>
            </p:cNvSpPr>
            <p:nvPr/>
          </p:nvSpPr>
          <p:spPr bwMode="auto">
            <a:xfrm>
              <a:off x="35496" y="3553852"/>
              <a:ext cx="268214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집단지도력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1" name="Line 68"/>
            <p:cNvSpPr>
              <a:spLocks noChangeShapeType="1"/>
            </p:cNvSpPr>
            <p:nvPr/>
          </p:nvSpPr>
          <p:spPr bwMode="auto">
            <a:xfrm>
              <a:off x="-36512" y="407707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Rectangle 69"/>
            <p:cNvSpPr>
              <a:spLocks noChangeArrowheads="1"/>
            </p:cNvSpPr>
            <p:nvPr/>
          </p:nvSpPr>
          <p:spPr bwMode="auto">
            <a:xfrm>
              <a:off x="36512" y="4112507"/>
              <a:ext cx="9144000" cy="60220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집단지도력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집단구조상 특정 지위를 점유한 사람이 집단의 목표달성을 위한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활동에 행사하는 사회 영향력이나 힘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집단지도력은 권력배분 정도에 따라 결정됨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집단사회복지사의 권력기반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(power base):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연계적 권력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전문적 권력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정보적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권력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공인된 권력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참조적 권력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보상적 권력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강압적 권력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563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집단지도력의 유형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전제형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방임형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민주형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564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집단지도력의 영향요인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564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21-1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집단목적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집단의 문제유형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집단의 환경 특성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전제 집단의 특성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집단성원의 특성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집단지도자의 특성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0"/>
          <p:cNvGrpSpPr/>
          <p:nvPr/>
        </p:nvGrpSpPr>
        <p:grpSpPr>
          <a:xfrm>
            <a:off x="-36512" y="188640"/>
            <a:ext cx="9180512" cy="6403488"/>
            <a:chOff x="-36512" y="188640"/>
            <a:chExt cx="9180512" cy="6403488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692696"/>
              <a:ext cx="9144000" cy="3293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의사소통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상대방에게 의미를 전달하기 위하여 상징을 사용하는 과정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의사소통의 목적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564-565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의사소통의 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부호화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(encoding)-&gt;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(transmission)-&gt;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해독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(decoding)</a:t>
              </a: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--&gt;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(feedback)(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565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21-2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의사소통의 방해요인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선별적 지각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송수신자의 숨겨진 의미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언어장벽 등 수신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과정의 방해요인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의사소통의 방해와 왜곡 방지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자신이 지각한 그대로 표현하고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메시지를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받자마자 반응하고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비공격적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환류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69269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188640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의사소통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4005064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상호작용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Rectangle 69"/>
            <p:cNvSpPr>
              <a:spLocks noChangeArrowheads="1"/>
            </p:cNvSpPr>
            <p:nvPr/>
          </p:nvSpPr>
          <p:spPr bwMode="auto">
            <a:xfrm>
              <a:off x="-36512" y="4653136"/>
              <a:ext cx="9144000" cy="1938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상호작용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집단참여자간의 힘의 역동적 교환행동으로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참여자의 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태도의 변화를 초래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상호작용 유형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기둥형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순번형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뜨거운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자리형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자유부동형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566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상호작용의 영향요인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행동적 실마리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강화물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성원간의 정서적 결속력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집단의 크기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물리적 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권력과 지위의 배분 정도 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566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" name="Line 68"/>
            <p:cNvSpPr>
              <a:spLocks noChangeShapeType="1"/>
            </p:cNvSpPr>
            <p:nvPr/>
          </p:nvSpPr>
          <p:spPr bwMode="auto">
            <a:xfrm>
              <a:off x="-1" y="458112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0"/>
          <p:cNvGrpSpPr/>
          <p:nvPr/>
        </p:nvGrpSpPr>
        <p:grpSpPr>
          <a:xfrm>
            <a:off x="-35497" y="188640"/>
            <a:ext cx="9179498" cy="6728688"/>
            <a:chOff x="-35497" y="188640"/>
            <a:chExt cx="9179498" cy="6728688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692696"/>
              <a:ext cx="9144000" cy="2308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집단결속력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 내에는 집단에 남아 있도록 하는 구심력과 집단으로부터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분리되게 만드는 원심력의 상호작용의 결과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집단결속력 형성요인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567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집단결속력의 영향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567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집단결속력이 강한 경우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성원의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탈락률이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낮아지고 집단참여도가 높아지며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성원에 대한 영향력이 높아지고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집단에 대한 책임을 성실히 이행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69269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188640"/>
              <a:ext cx="268214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5)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집단결속력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2996952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6)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사회통제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Rectangle 69"/>
            <p:cNvSpPr>
              <a:spLocks noChangeArrowheads="1"/>
            </p:cNvSpPr>
            <p:nvPr/>
          </p:nvSpPr>
          <p:spPr bwMode="auto">
            <a:xfrm>
              <a:off x="0" y="3501008"/>
              <a:ext cx="9144000" cy="3416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사회통제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 집단이 이전의 방식대로 기능하기 위하여 성원을 순응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복종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하게 하는 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집단의 항상성 기제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사회통제가 부족하면 상호작용이 혼란스럽고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너무 강하면 집단결속력이 줄어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들고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 내에 갈등과 불만이 야기되고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집단성원의 개별성과 자유에 제한</a:t>
              </a:r>
            </a:p>
            <a:p>
              <a:pPr>
                <a:lnSpc>
                  <a:spcPct val="120000"/>
                </a:lnSpc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(1)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규범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개념</a:t>
              </a: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성원이 집단에서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적절한 행동방식이라고 공동적으로 믿는 신념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기대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집단규범은 성원 간의 논의를 통하여 또는 사회학습을 통하여 형성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규범이 성원의 행동을 제약하는 정도는 다양하지만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성원의 집단 내 행동을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통제하고 안정시키며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행동에 대한 예측력을 증진시킴</a:t>
              </a:r>
            </a:p>
          </p:txBody>
        </p:sp>
        <p:sp>
          <p:nvSpPr>
            <p:cNvPr id="9" name="Line 68"/>
            <p:cNvSpPr>
              <a:spLocks noChangeShapeType="1"/>
            </p:cNvSpPr>
            <p:nvPr/>
          </p:nvSpPr>
          <p:spPr bwMode="auto">
            <a:xfrm>
              <a:off x="0" y="350100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0"/>
          <p:cNvGrpSpPr/>
          <p:nvPr/>
        </p:nvGrpSpPr>
        <p:grpSpPr>
          <a:xfrm>
            <a:off x="-35497" y="4554"/>
            <a:ext cx="9179497" cy="4792598"/>
            <a:chOff x="-35497" y="-27384"/>
            <a:chExt cx="9179497" cy="4792598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476672"/>
              <a:ext cx="9144000" cy="32316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(2)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지위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개념</a:t>
              </a: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내의 다른 모든 성원과 비교하여 각 성원이 집단 내에서 어느 정도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위치에 있는지를 평가하고 순위를 매긴 것을 의미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지위 영향요인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기관으로부터 후원을 얻어 내는 능력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개인적인 호감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지식수준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집단에 대한 책임이행도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집단발전에의 기여도 등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지위의 사회통제 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568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(3)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역할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개념</a:t>
              </a: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특정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성원이 집단 내에서 수행해야 할 구체적인 과업이나 기능과 관련된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행동의 규정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en-US" altLang="ko-KR" sz="2000" b="1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cf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규범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568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집단성원의 역할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568-569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희생양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소외자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문지기는 문제 역할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47667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-27384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6)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사회통제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3737938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7)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집단문화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Rectangle 69"/>
            <p:cNvSpPr>
              <a:spLocks noChangeArrowheads="1"/>
            </p:cNvSpPr>
            <p:nvPr/>
          </p:nvSpPr>
          <p:spPr bwMode="auto">
            <a:xfrm>
              <a:off x="0" y="4365104"/>
              <a:ext cx="91440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buFont typeface="Wingdings" pitchFamily="2" charset="2"/>
                <a:buChar char="§"/>
              </a:pP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" name="Line 68"/>
            <p:cNvSpPr>
              <a:spLocks noChangeShapeType="1"/>
            </p:cNvSpPr>
            <p:nvPr/>
          </p:nvSpPr>
          <p:spPr bwMode="auto">
            <a:xfrm>
              <a:off x="-1" y="426115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0" name="Rectangle 69"/>
          <p:cNvSpPr>
            <a:spLocks noChangeArrowheads="1"/>
          </p:cNvSpPr>
          <p:nvPr/>
        </p:nvSpPr>
        <p:spPr bwMode="auto">
          <a:xfrm>
            <a:off x="0" y="4350583"/>
            <a:ext cx="9144000" cy="242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집단문화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집단성원이 공통으로 갖고 있는 가치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신념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관습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전통</a:t>
            </a:r>
          </a:p>
          <a:p>
            <a:pPr>
              <a:lnSpc>
                <a:spcPct val="11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집단문화는 성원 간의 의사소통과 상호작용에 용해되어 눈에 잘 띄지 않음</a:t>
            </a:r>
          </a:p>
          <a:p>
            <a:pPr algn="dist">
              <a:lnSpc>
                <a:spcPct val="11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첫 모임부터 가치체계를 탐색하고 공동의 가치를 발견하여 공유함으로써 문화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1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형성 시작하여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점차 발달</a:t>
            </a:r>
          </a:p>
          <a:p>
            <a:pPr>
              <a:lnSpc>
                <a:spcPct val="11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집단 외부의 더 큰 사회체계의 가치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전통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유산도 공유</a:t>
            </a:r>
          </a:p>
          <a:p>
            <a:pPr>
              <a:lnSpc>
                <a:spcPct val="11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집단문화는 집단과 성원의 목적 성취 촉진하지만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방해할 수도 있음</a:t>
            </a:r>
          </a:p>
          <a:p>
            <a:pPr>
              <a:lnSpc>
                <a:spcPct val="11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집단지도자는 긍정적 집단문화 형성을 원조해야 함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교재 </a:t>
            </a:r>
            <a:r>
              <a: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569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쪽 참조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ko-KR" altLang="en-US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2214</TotalTime>
  <Words>1856</Words>
  <Application>Microsoft Office PowerPoint</Application>
  <PresentationFormat>화면 슬라이드 쇼(4:3)</PresentationFormat>
  <Paragraphs>205</Paragraphs>
  <Slides>14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8" baseType="lpstr">
      <vt:lpstr>HY견고딕</vt:lpstr>
      <vt:lpstr>굴림</vt:lpstr>
      <vt:lpstr>Wingdings</vt:lpstr>
      <vt:lpstr>기본 디자인</vt:lpstr>
      <vt:lpstr>제 4 부   사회체계와 사회복지실천</vt:lpstr>
      <vt:lpstr>제 21 장   소집단이론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Windows 사용자</cp:lastModifiedBy>
  <cp:revision>319</cp:revision>
  <dcterms:created xsi:type="dcterms:W3CDTF">2004-08-11T05:45:06Z</dcterms:created>
  <dcterms:modified xsi:type="dcterms:W3CDTF">2021-01-20T06:29:32Z</dcterms:modified>
</cp:coreProperties>
</file>