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notesMasterIdLst>
    <p:notesMasterId r:id="rId18"/>
  </p:notesMasterIdLst>
  <p:sldIdLst>
    <p:sldId id="259" r:id="rId2"/>
    <p:sldId id="260" r:id="rId3"/>
    <p:sldId id="261" r:id="rId4"/>
    <p:sldId id="262" r:id="rId5"/>
    <p:sldId id="274" r:id="rId6"/>
    <p:sldId id="263" r:id="rId7"/>
    <p:sldId id="265" r:id="rId8"/>
    <p:sldId id="264" r:id="rId9"/>
    <p:sldId id="269" r:id="rId10"/>
    <p:sldId id="266" r:id="rId11"/>
    <p:sldId id="273" r:id="rId12"/>
    <p:sldId id="267" r:id="rId13"/>
    <p:sldId id="275" r:id="rId14"/>
    <p:sldId id="268" r:id="rId15"/>
    <p:sldId id="270" r:id="rId16"/>
    <p:sldId id="271" r:id="rId17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644" autoAdjust="0"/>
    <p:restoredTop sz="94700" autoAdjust="0"/>
  </p:normalViewPr>
  <p:slideViewPr>
    <p:cSldViewPr>
      <p:cViewPr varScale="1">
        <p:scale>
          <a:sx n="101" d="100"/>
          <a:sy n="101" d="100"/>
        </p:scale>
        <p:origin x="102" y="23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88" d="100"/>
          <a:sy n="88" d="100"/>
        </p:scale>
        <p:origin x="-3822" y="-10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0DC5B71-C7FA-4B80-BD2B-96BB99675DD8}" type="datetimeFigureOut">
              <a:rPr lang="ko-KR" altLang="en-US" smtClean="0"/>
              <a:t>2024-04-09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1358250-439D-4F80-B57A-774D23C0D0F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722358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10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11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9223447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12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13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5640848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14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15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16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2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3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4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5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6569197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6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7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8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9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891821" y="5617774"/>
            <a:ext cx="7382935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989952" y="1016990"/>
            <a:ext cx="7179733" cy="4831643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90600" y="1009650"/>
            <a:ext cx="7179733" cy="4831643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769521" y="702069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7855433" y="749720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27201" y="1794935"/>
            <a:ext cx="5723468" cy="1828090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27200" y="3736622"/>
            <a:ext cx="5712179" cy="15240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70676" y="5357592"/>
            <a:ext cx="1213821" cy="365125"/>
          </a:xfrm>
        </p:spPr>
        <p:txBody>
          <a:bodyPr/>
          <a:lstStyle/>
          <a:p>
            <a:fld id="{7A52D11C-D999-47DF-81E3-D6B20E7BD293}" type="datetimeFigureOut">
              <a:rPr lang="ko-KR" altLang="en-US" smtClean="0"/>
              <a:t>2024-04-09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74044" y="5357592"/>
            <a:ext cx="5034845" cy="365125"/>
          </a:xfr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13930" y="5357592"/>
            <a:ext cx="554023" cy="365125"/>
          </a:xfrm>
        </p:spPr>
        <p:txBody>
          <a:bodyPr/>
          <a:lstStyle>
            <a:lvl1pPr algn="ctr">
              <a:defRPr/>
            </a:lvl1pPr>
          </a:lstStyle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2D11C-D999-47DF-81E3-D6B20E7BD293}" type="datetimeFigureOut">
              <a:rPr lang="ko-KR" altLang="en-US" smtClean="0"/>
              <a:t>2024-04-09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1" y="925690"/>
            <a:ext cx="1430867" cy="476391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98221" y="1106312"/>
            <a:ext cx="5178779" cy="4402667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2D11C-D999-47DF-81E3-D6B20E7BD293}" type="datetimeFigureOut">
              <a:rPr lang="ko-KR" altLang="en-US" smtClean="0"/>
              <a:t>2024-04-09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2D11C-D999-47DF-81E3-D6B20E7BD293}" type="datetimeFigureOut">
              <a:rPr lang="ko-KR" altLang="en-US" smtClean="0"/>
              <a:t>2024-04-09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979" y="2239430"/>
            <a:ext cx="6254044" cy="1362075"/>
          </a:xfrm>
        </p:spPr>
        <p:txBody>
          <a:bodyPr anchor="b"/>
          <a:lstStyle>
            <a:lvl1pPr algn="ctr">
              <a:defRPr sz="4000" b="0" cap="none" baseline="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6267" y="3725334"/>
            <a:ext cx="6231467" cy="1309511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2D11C-D999-47DF-81E3-D6B20E7BD293}" type="datetimeFigureOut">
              <a:rPr lang="ko-KR" altLang="en-US" smtClean="0"/>
              <a:t>2024-04-09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2D11C-D999-47DF-81E3-D6B20E7BD293}" type="datetimeFigureOut">
              <a:rPr lang="ko-KR" altLang="en-US" smtClean="0"/>
              <a:t>2024-04-09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298448" y="2121407"/>
            <a:ext cx="3200400" cy="3602736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63440" y="2119313"/>
            <a:ext cx="3200400" cy="3605212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57869" y="2122312"/>
            <a:ext cx="2939521" cy="820208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10669" y="2122311"/>
            <a:ext cx="2944368" cy="822960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2D11C-D999-47DF-81E3-D6B20E7BD293}" type="datetimeFigureOut">
              <a:rPr lang="ko-KR" altLang="en-US" smtClean="0"/>
              <a:t>2024-04-09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1298448" y="2944368"/>
            <a:ext cx="3227832" cy="2779776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45151" y="2944813"/>
            <a:ext cx="3227832" cy="2779776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2D11C-D999-47DF-81E3-D6B20E7BD293}" type="datetimeFigureOut">
              <a:rPr lang="ko-KR" altLang="en-US" smtClean="0"/>
              <a:t>2024-04-09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2D11C-D999-47DF-81E3-D6B20E7BD293}" type="datetimeFigureOut">
              <a:rPr lang="ko-KR" altLang="en-US" smtClean="0"/>
              <a:t>2024-04-09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" name="Freeform 1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 rot="60000">
            <a:off x="4471416" y="603504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 rot="21540000">
            <a:off x="749808" y="576072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8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9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8976" y="2020042"/>
            <a:ext cx="3064827" cy="1503037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rot="60000">
            <a:off x="4854291" y="1150993"/>
            <a:ext cx="3020792" cy="4625489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48125" y="3623748"/>
            <a:ext cx="3048891" cy="2100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1698" y="5885672"/>
            <a:ext cx="1213821" cy="365125"/>
          </a:xfrm>
        </p:spPr>
        <p:txBody>
          <a:bodyPr/>
          <a:lstStyle/>
          <a:p>
            <a:fld id="{7A52D11C-D999-47DF-81E3-D6B20E7BD293}" type="datetimeFigureOut">
              <a:rPr lang="ko-KR" altLang="en-US" smtClean="0"/>
              <a:t>2024-04-09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54" y="5829261"/>
            <a:ext cx="3522607" cy="365125"/>
          </a:xfr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57313" y="5896961"/>
            <a:ext cx="554023" cy="365125"/>
          </a:xfrm>
        </p:spPr>
        <p:txBody>
          <a:bodyPr/>
          <a:lstStyle/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1" name="Freeform 3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5058" y="575769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 rot="60000">
            <a:off x="4464768" y="603920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5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6424" y="2020824"/>
            <a:ext cx="3063240" cy="1499616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60000">
            <a:off x="4898615" y="1207272"/>
            <a:ext cx="2913863" cy="4539412"/>
          </a:xfrm>
          <a:ln w="101600" cap="rnd">
            <a:solidFill>
              <a:srgbClr val="FFFFFF"/>
            </a:solidFill>
          </a:ln>
          <a:effectLst>
            <a:outerShdw blurRad="889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ko-KR" altLang="en-US" smtClean="0"/>
              <a:t>그림을 추가하려면 아이콘을 클릭하십시오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52144" y="3621024"/>
            <a:ext cx="3044952" cy="210312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5936" y="5888737"/>
            <a:ext cx="1213821" cy="365125"/>
          </a:xfrm>
        </p:spPr>
        <p:txBody>
          <a:bodyPr/>
          <a:lstStyle/>
          <a:p>
            <a:fld id="{7A52D11C-D999-47DF-81E3-D6B20E7BD293}" type="datetimeFigureOut">
              <a:rPr lang="ko-KR" altLang="en-US" smtClean="0"/>
              <a:t>2024-04-09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69" y="5831037"/>
            <a:ext cx="3319043" cy="365125"/>
          </a:xfr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62089" y="5900026"/>
            <a:ext cx="554023" cy="365125"/>
          </a:xfrm>
        </p:spPr>
        <p:txBody>
          <a:bodyPr/>
          <a:lstStyle/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628650" y="6069330"/>
            <a:ext cx="792099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31520" y="575310"/>
            <a:ext cx="7696200" cy="5715000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31520" y="576072"/>
            <a:ext cx="7696200" cy="5715000"/>
          </a:xfrm>
          <a:prstGeom prst="rect">
            <a:avLst/>
          </a:prstGeom>
          <a:blipFill dpi="0" rotWithShape="1">
            <a:blip r:embed="rId13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1435684">
            <a:off x="543741" y="273091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4096196">
            <a:off x="8115079" y="298163"/>
            <a:ext cx="566928" cy="566928"/>
          </a:xfrm>
          <a:prstGeom prst="rect">
            <a:avLst/>
          </a:prstGeom>
          <a:noFill/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5023" y="817582"/>
            <a:ext cx="6965245" cy="12024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63040" y="2119257"/>
            <a:ext cx="6196405" cy="360381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54588" y="5809152"/>
            <a:ext cx="12138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7A52D11C-D999-47DF-81E3-D6B20E7BD293}" type="datetimeFigureOut">
              <a:rPr lang="ko-KR" altLang="en-US" smtClean="0"/>
              <a:t>2024-04-09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4401" y="5809152"/>
            <a:ext cx="55401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70202" y="5809152"/>
            <a:ext cx="55402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eaLnBrk="1" latinLnBrk="1" hangingPunct="1">
        <a:defRPr>
          <a:solidFill>
            <a:schemeClr val="tx2"/>
          </a:solidFill>
        </a:defRPr>
      </a:lvl2pPr>
      <a:lvl3pPr eaLnBrk="1" latinLnBrk="1" hangingPunct="1">
        <a:defRPr>
          <a:solidFill>
            <a:schemeClr val="tx2"/>
          </a:solidFill>
        </a:defRPr>
      </a:lvl3pPr>
      <a:lvl4pPr eaLnBrk="1" latinLnBrk="1" hangingPunct="1">
        <a:defRPr>
          <a:solidFill>
            <a:schemeClr val="tx2"/>
          </a:solidFill>
        </a:defRPr>
      </a:lvl4pPr>
      <a:lvl5pPr eaLnBrk="1" latinLnBrk="1" hangingPunct="1">
        <a:defRPr>
          <a:solidFill>
            <a:schemeClr val="tx2"/>
          </a:solidFill>
        </a:defRPr>
      </a:lvl5pPr>
      <a:lvl6pPr eaLnBrk="1" latinLnBrk="1" hangingPunct="1">
        <a:defRPr>
          <a:solidFill>
            <a:schemeClr val="tx2"/>
          </a:solidFill>
        </a:defRPr>
      </a:lvl6pPr>
      <a:lvl7pPr eaLnBrk="1" latinLnBrk="1" hangingPunct="1">
        <a:defRPr>
          <a:solidFill>
            <a:schemeClr val="tx2"/>
          </a:solidFill>
        </a:defRPr>
      </a:lvl7pPr>
      <a:lvl8pPr eaLnBrk="1" latinLnBrk="1" hangingPunct="1">
        <a:defRPr>
          <a:solidFill>
            <a:schemeClr val="tx2"/>
          </a:solidFill>
        </a:defRPr>
      </a:lvl8pPr>
      <a:lvl9pPr eaLnBrk="1" latin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1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1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1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1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20" indent="-228600" algn="l" defTabSz="914400" rtl="0" eaLnBrk="1" latinLnBrk="1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11680" indent="-228600" algn="l" defTabSz="914400" rtl="0" eaLnBrk="1" latinLnBrk="1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defTabSz="914400" rtl="0" eaLnBrk="1" latinLnBrk="1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743200" indent="-228600" algn="l" defTabSz="914400" rtl="0" eaLnBrk="1" latinLnBrk="1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28600" algn="l" defTabSz="914400" rtl="0" eaLnBrk="1" latinLnBrk="1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3059832" y="2276872"/>
            <a:ext cx="3384376" cy="864096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>
              <a:buNone/>
            </a:pPr>
            <a:r>
              <a:rPr lang="ko-KR" altLang="en-US" sz="4000" dirty="0" smtClean="0">
                <a:latin typeface="돋움" pitchFamily="50" charset="-127"/>
                <a:ea typeface="돋움" pitchFamily="50" charset="-127"/>
              </a:rPr>
              <a:t>과제중심모델</a:t>
            </a:r>
            <a:endParaRPr lang="en-US" altLang="ko-KR" sz="4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117771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896544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US" altLang="ko-KR" sz="26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2. </a:t>
            </a:r>
            <a:r>
              <a:rPr lang="ko-KR" altLang="en-US" sz="26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과제중심모델의 개입과정</a:t>
            </a:r>
            <a:endParaRPr lang="en-US" altLang="ko-KR" sz="2600" dirty="0" smtClean="0">
              <a:solidFill>
                <a:srgbClr val="00B050"/>
              </a:solidFill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lt"/>
              <a:buAutoNum type="arabicParenR" startAt="3"/>
            </a:pPr>
            <a:r>
              <a:rPr lang="ko-KR" altLang="en-US" sz="2000" b="1" dirty="0" smtClean="0">
                <a:latin typeface="돋움" pitchFamily="50" charset="-127"/>
                <a:ea typeface="돋움" pitchFamily="50" charset="-127"/>
              </a:rPr>
              <a:t>계약하기</a:t>
            </a:r>
            <a:endParaRPr lang="en-US" altLang="ko-KR" sz="2000" b="1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과제란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?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목표를 달성하기 위해 클라이언트와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사회복지사가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해야 하는 활동으로서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클라이언트와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사회복지사가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함께 계획하고 동의한 후 수행하는 문제해결 활동을 말함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클라이언트만 과제를 수행하는 것이 아니라 사회복지사도 이를 수행하는 경우가 일반적임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사회복지사는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주로 클라이언트의 과제수행을 지원하기 위한 활동을 하는데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다른 기관 혹은 클라이언트의 가족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친구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이웃 등과 협의하고 협상하는 과제를 수행함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과제의 종류는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?</a:t>
            </a: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회기에서 수행하는 과제와 회기 사이에 가정이나 환경에서 수행하는 과제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혼자서 수행하는 과제나 두 사람 이상이 교환으로 수행하는 과제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두 사람 이상이 함께 수행하는 과제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일반적 과제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(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적응훈련센터에 등록해야 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)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와 보다 상세한 세부과제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(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적응훈련센터에 지원서 작성하여 제출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)</a:t>
            </a:r>
          </a:p>
          <a:p>
            <a:pPr>
              <a:buFont typeface="Wingdings" pitchFamily="2" charset="2"/>
              <a:buChar char="§"/>
            </a:pP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5361838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896544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altLang="ko-KR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2. </a:t>
            </a:r>
            <a:r>
              <a:rPr lang="ko-KR" altLang="en-US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과제중심모델의 개입과정</a:t>
            </a:r>
            <a:endParaRPr lang="en-US" altLang="ko-KR" dirty="0" smtClean="0">
              <a:solidFill>
                <a:srgbClr val="00B050"/>
              </a:solidFill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lt"/>
              <a:buAutoNum type="arabicParenR" startAt="3"/>
            </a:pPr>
            <a:r>
              <a:rPr lang="ko-KR" altLang="en-US" sz="2000" b="1" dirty="0" smtClean="0">
                <a:latin typeface="돋움" pitchFamily="50" charset="-127"/>
                <a:ea typeface="돋움" pitchFamily="50" charset="-127"/>
              </a:rPr>
              <a:t>계약하기</a:t>
            </a:r>
            <a:endParaRPr lang="en-US" altLang="ko-KR" sz="2000" b="1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4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부수적 과제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일반적 과제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세부유형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: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유일과제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(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한번의 수행을 위해 계획 된 것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),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되풀이과제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(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반복적인 활동을 위해 계획된 것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),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단일 과제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(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여러단계가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필요한 하나의 활동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),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복잡한 과제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(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밀접하게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관려된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둘 또는 그 이상의 구분된 과제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),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개인적 과제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(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한 사람이 수행하는 것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),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상호적 과제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(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둘 또는 그 이상의 사람들이 수행해야 하는 과제로 구분되지만 서로 연관되어 있는 과제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),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공유과제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(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둘 또는 그 이상의 사람이 같은 과제를 하는 것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),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인지적 과제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(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사고 및 감정 활동과 관련된 과제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)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로 나누어질 수 있음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표적문제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목표와 마찬가지로 과제도 주어와 서술어의 형식으로 구체적으로 기술함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8984638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60851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2. </a:t>
            </a:r>
            <a:r>
              <a:rPr lang="ko-KR" altLang="en-US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과제중심모델의 개입과정</a:t>
            </a:r>
            <a:endParaRPr lang="en-US" altLang="ko-KR" dirty="0" smtClean="0">
              <a:solidFill>
                <a:srgbClr val="00B050"/>
              </a:solidFill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lt"/>
              <a:buAutoNum type="arabicParenR" startAt="4"/>
            </a:pPr>
            <a:r>
              <a:rPr lang="ko-KR" altLang="en-US" sz="2000" b="1" dirty="0" smtClean="0">
                <a:latin typeface="돋움" pitchFamily="50" charset="-127"/>
                <a:ea typeface="돋움" pitchFamily="50" charset="-127"/>
              </a:rPr>
              <a:t>실행</a:t>
            </a:r>
            <a:endParaRPr lang="en-US" altLang="ko-KR" sz="2000" b="1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개입과정에서 가장 많은 시간을 할애하는 단계로서 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8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회기 개입이면 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2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회기부터 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7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회기까지가 실행단계에 해당함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사정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표적문제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사회적 맥락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(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직장 혹은 학교상황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사회경제적 지위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재정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주거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건강 가족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또래 집단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문화적 배경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),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클라이언트의 성격과 기능양식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문제를 해결하기 위한 과거의 노력과 결과 등에 대해 탐색함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문제해결을 위한 대안을 모색하고 결정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5361838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60851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2. </a:t>
            </a:r>
            <a:r>
              <a:rPr lang="ko-KR" altLang="en-US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과제중심모델의 개입과정</a:t>
            </a:r>
            <a:endParaRPr lang="en-US" altLang="ko-KR" dirty="0" smtClean="0">
              <a:solidFill>
                <a:srgbClr val="00B050"/>
              </a:solidFill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lt"/>
              <a:buAutoNum type="arabicParenR" startAt="4"/>
            </a:pPr>
            <a:r>
              <a:rPr lang="ko-KR" altLang="en-US" sz="2000" b="1" dirty="0" smtClean="0">
                <a:latin typeface="돋움" pitchFamily="50" charset="-127"/>
                <a:ea typeface="돋움" pitchFamily="50" charset="-127"/>
              </a:rPr>
              <a:t>실행</a:t>
            </a:r>
            <a:endParaRPr lang="en-US" altLang="ko-KR" sz="2000" b="1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3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문제해결을 위한 대안을 실행하기 위해 과제를 개발하고 수행하며 과제를 수행하는 과정에서 예견되는 어려움과 장애물을 검토해 보고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이를 제거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감소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변경하기 위한 활동을 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(</a:t>
            </a:r>
            <a:r>
              <a:rPr lang="ko-KR" altLang="en-US" sz="2000" dirty="0" smtClean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과제수행의 실제적인 장애물로는 클라이언트의 기술부족</a:t>
            </a:r>
            <a:r>
              <a:rPr lang="en-US" altLang="ko-KR" sz="2000" dirty="0" smtClean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,</a:t>
            </a:r>
            <a:r>
              <a:rPr lang="ko-KR" altLang="en-US" sz="2000" dirty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 </a:t>
            </a:r>
            <a:r>
              <a:rPr lang="ko-KR" altLang="en-US" sz="2000" dirty="0" smtClean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다른 사람들의 협력과 지지 부족</a:t>
            </a:r>
            <a:r>
              <a:rPr lang="en-US" altLang="ko-KR" sz="2000" dirty="0" smtClean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자원 </a:t>
            </a:r>
            <a:r>
              <a:rPr lang="ko-KR" altLang="en-US" sz="2000" dirty="0" err="1" smtClean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부족등이</a:t>
            </a:r>
            <a:r>
              <a:rPr lang="ko-KR" altLang="en-US" sz="2000" dirty="0" smtClean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 있음</a:t>
            </a:r>
            <a:r>
              <a:rPr lang="en-US" altLang="ko-KR" sz="2000" dirty="0" smtClean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).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또한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예행 연습을 하고 과제에 동의를 얻어내고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과제계획을 요약하여 다시 숙지시킴</a:t>
            </a:r>
            <a:endParaRPr lang="en-US" altLang="ko-KR" sz="2000" dirty="0" smtClean="0">
              <a:solidFill>
                <a:srgbClr val="00B0F0"/>
              </a:solidFill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3"/>
            </a:pP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사회복지사는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회기마다 과제수행을 확인하고 문제의 상태와 변화를 점검하며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구조화된 표기법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차트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그래프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간결한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이야기체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코멘트를 사용하여 과제수행 과정을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모니터함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8509192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60851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2. </a:t>
            </a:r>
            <a:r>
              <a:rPr lang="ko-KR" altLang="en-US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과제중심모델의 개입과정</a:t>
            </a:r>
            <a:endParaRPr lang="en-US" altLang="ko-KR" sz="2000" dirty="0" smtClean="0">
              <a:solidFill>
                <a:srgbClr val="00B050"/>
              </a:solidFill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lt"/>
              <a:buAutoNum type="arabicParenR" startAt="5"/>
            </a:pPr>
            <a:r>
              <a:rPr lang="ko-KR" altLang="en-US" sz="2000" b="1" dirty="0" smtClean="0">
                <a:latin typeface="돋움" pitchFamily="50" charset="-127"/>
                <a:ea typeface="돋움" pitchFamily="50" charset="-127"/>
              </a:rPr>
              <a:t>종결</a:t>
            </a:r>
            <a:endParaRPr lang="en-US" altLang="ko-KR" sz="2000" b="1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사회복지사는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개입과정을 통해 성취한 것에 대해 점검하고 필요한 경우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연장하거나 사후 지도함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사회복지사는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클라이언트에게 개입에 대한 피드백을 요청하고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사회복지사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자신의 활동에 대해 평가할 필요가 있음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특히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사회복지사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자신의 활동을 평가하기 위해서 기술평가척도를 사용할 수 있음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총 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32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문항으로 구성되었고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사회복지사가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보완해야 하는 기술을 나타냄으로써 자신에 대한 이해 뿐 아니라 지도감독을 위한 자료로 활용할 수 있음 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665997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608512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ko-KR" altLang="en-US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사례적용</a:t>
            </a:r>
            <a:endParaRPr lang="en-US" altLang="ko-KR" sz="2000" dirty="0" smtClean="0">
              <a:solidFill>
                <a:srgbClr val="00B050"/>
              </a:solidFill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정호는 어머니가 정신병원에 수용되어 있고 아버지는 사망하여 외조부모와 함께 살고 있는 중학교 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3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학년 남학생이다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정호의 할머니는 정호가 밤늦도록 돌아오지 않으면서 전화도 하지 않고 외박이 잦으며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학교에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무단결석하는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등 반항적인 행동이 늘어난 것과 이로 인해 학업성적이 떨어져 인문계 고등학교 진학이 어려울 것 같아 몹시 걱정하고 있다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할아버지는 정호의 교육과 양육에 벌로 참여를 하지 않는 편이어서 할머니는 주로 또래의 아들을 키우고 있는 딸에게 모든 것을 의논하고 있고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정호의 이모는 정호에게 간섭이 많다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정호는 자기 문제를 무단결석  하는 것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외박하는 것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그리고 학업성적이라고 하였다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사회복지사는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면접을 통해 이 사례의 본질은 인간 발달 단계적 측면에서 반항기에 들어선 청소년의 정상적 반항 행동에 대해 할머니가 이해하지 못하고 지나치게 간섭하고 다른 손자와 비교하는 데서 악화된 행동이라고 보았으며 표적 문제는 정호의 가출과 연락두절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진학 문제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할머니의 이해 부족과 부정적 양육태도로 보았다  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5423241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608512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기관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: 00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종합사회복지관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담당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사회복지사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:</a:t>
            </a:r>
          </a:p>
          <a:p>
            <a:pPr marL="0" indent="0">
              <a:buNone/>
            </a:pP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0" indent="0" algn="ctr">
              <a:buNone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계약서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표적 문제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목적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클라이언트의 과제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사회복지사의 과제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개입계획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§"/>
            </a:pP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위 과제는 사정에 따라 수정 변경할 수 있음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면담장소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:   00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복지관 상담실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일시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매주 토요일 오후 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3:00~4:00</a:t>
            </a:r>
          </a:p>
          <a:p>
            <a:pPr>
              <a:buFont typeface="Wingdings" panose="05000000000000000000" pitchFamily="2" charset="2"/>
              <a:buChar char="§"/>
            </a:pP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위와 같은 사항에 합의하며 합의 사항을 준수하기로 약속합니다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. 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 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              </a:t>
            </a:r>
          </a:p>
          <a:p>
            <a:pPr marL="0" indent="0">
              <a:buNone/>
            </a:pP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 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                                                                                2019.4.  </a:t>
            </a:r>
          </a:p>
          <a:p>
            <a:pPr marL="0" indent="0">
              <a:buNone/>
            </a:pP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 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 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                                                       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                서명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 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                                                       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사회복지사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              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서명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                                        </a:t>
            </a:r>
          </a:p>
        </p:txBody>
      </p:sp>
    </p:spTree>
    <p:extLst>
      <p:ext uri="{BB962C8B-B14F-4D97-AF65-F5344CB8AC3E}">
        <p14:creationId xmlns:p14="http://schemas.microsoft.com/office/powerpoint/2010/main" val="9456393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60851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ko-KR" altLang="en-US" sz="2000" dirty="0" smtClean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과제중심모델</a:t>
            </a:r>
            <a:endParaRPr lang="en-US" altLang="ko-KR" sz="2000" dirty="0" smtClean="0">
              <a:solidFill>
                <a:srgbClr val="00B0F0"/>
              </a:solidFill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1970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년대 미국 시카고대학교에서 진행한 프로젝트의 결과로서 제시됨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프로젝트의 목표는 </a:t>
            </a:r>
            <a:r>
              <a:rPr lang="ko-KR" altLang="en-US" sz="2000" b="1" dirty="0" smtClean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첫째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효율적으로 학습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할 수 있는 </a:t>
            </a:r>
            <a:r>
              <a:rPr lang="ko-KR" altLang="en-US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전문 원조 기술을 개발하고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b="1" dirty="0" smtClean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둘째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직접적 실천의 </a:t>
            </a:r>
            <a:r>
              <a:rPr lang="ko-KR" altLang="en-US" sz="2000" dirty="0" err="1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효과성을</a:t>
            </a:r>
            <a:r>
              <a:rPr lang="ko-KR" altLang="en-US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 증진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하며</a:t>
            </a:r>
            <a:r>
              <a:rPr lang="en-US" altLang="ko-KR" sz="2000" b="1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b="1" dirty="0" smtClean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셋째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실천을 평가하는 능력을 증진할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수 있는 모델을 개발하는 것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그 결과 대인간의 문제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개인 내적인 문제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개인과 환경간의 문제를 효과적으로 경감할 수 있는 절충적 실천의 틀로서 과제중심모델을 제시함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과제중심모델은 하나의 이론적 경향에 기초하기 보다는 여러 이론적 성향을 절충하여 사용함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	`</a:t>
            </a:r>
          </a:p>
        </p:txBody>
      </p:sp>
    </p:spTree>
    <p:extLst>
      <p:ext uri="{BB962C8B-B14F-4D97-AF65-F5344CB8AC3E}">
        <p14:creationId xmlns:p14="http://schemas.microsoft.com/office/powerpoint/2010/main" val="10648929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03648" y="836712"/>
            <a:ext cx="6196405" cy="4608512"/>
          </a:xfrm>
        </p:spPr>
        <p:txBody>
          <a:bodyPr>
            <a:noAutofit/>
          </a:bodyPr>
          <a:lstStyle/>
          <a:p>
            <a:pPr marL="457200" indent="-457200">
              <a:buAutoNum type="arabicPeriod"/>
            </a:pPr>
            <a:r>
              <a:rPr lang="ko-KR" altLang="en-US" sz="1800" dirty="0" smtClean="0">
                <a:solidFill>
                  <a:srgbClr val="7030A0"/>
                </a:solidFill>
                <a:latin typeface="돋움" pitchFamily="50" charset="-127"/>
                <a:ea typeface="돋움" pitchFamily="50" charset="-127"/>
              </a:rPr>
              <a:t>모델의 특성</a:t>
            </a:r>
            <a:endParaRPr lang="en-US" altLang="ko-KR" sz="1800" dirty="0" smtClean="0">
              <a:solidFill>
                <a:srgbClr val="7030A0"/>
              </a:solidFill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lt"/>
              <a:buAutoNum type="arabicParenR"/>
            </a:pPr>
            <a:r>
              <a:rPr lang="ko-KR" altLang="en-US" sz="1800" b="1" dirty="0" smtClean="0">
                <a:latin typeface="돋움" pitchFamily="50" charset="-127"/>
                <a:ea typeface="돋움" pitchFamily="50" charset="-127"/>
              </a:rPr>
              <a:t>단기개입</a:t>
            </a:r>
            <a:endParaRPr lang="en-US" altLang="ko-KR" sz="1800" b="1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1800" dirty="0" smtClean="0">
                <a:latin typeface="돋움" pitchFamily="50" charset="-127"/>
                <a:ea typeface="돋움" pitchFamily="50" charset="-127"/>
              </a:rPr>
              <a:t>과제중심 접근은 약 </a:t>
            </a:r>
            <a:r>
              <a:rPr lang="en-US" altLang="ko-KR" sz="1800" dirty="0" smtClean="0">
                <a:latin typeface="돋움" pitchFamily="50" charset="-127"/>
                <a:ea typeface="돋움" pitchFamily="50" charset="-127"/>
              </a:rPr>
              <a:t>2-3</a:t>
            </a:r>
            <a:r>
              <a:rPr lang="ko-KR" altLang="en-US" sz="1800" dirty="0" smtClean="0">
                <a:latin typeface="돋움" pitchFamily="50" charset="-127"/>
                <a:ea typeface="돋움" pitchFamily="50" charset="-127"/>
              </a:rPr>
              <a:t>개월 동안 </a:t>
            </a:r>
            <a:r>
              <a:rPr lang="en-US" altLang="ko-KR" sz="1800" dirty="0" smtClean="0">
                <a:latin typeface="돋움" pitchFamily="50" charset="-127"/>
                <a:ea typeface="돋움" pitchFamily="50" charset="-127"/>
              </a:rPr>
              <a:t>8</a:t>
            </a:r>
            <a:r>
              <a:rPr lang="ko-KR" altLang="en-US" sz="1800" dirty="0" smtClean="0">
                <a:latin typeface="돋움" pitchFamily="50" charset="-127"/>
                <a:ea typeface="돋움" pitchFamily="50" charset="-127"/>
              </a:rPr>
              <a:t>회기에서 </a:t>
            </a:r>
            <a:r>
              <a:rPr lang="en-US" altLang="ko-KR" sz="1800" dirty="0" smtClean="0">
                <a:latin typeface="돋움" pitchFamily="50" charset="-127"/>
                <a:ea typeface="돋움" pitchFamily="50" charset="-127"/>
              </a:rPr>
              <a:t>12</a:t>
            </a:r>
            <a:r>
              <a:rPr lang="ko-KR" altLang="en-US" sz="1800" dirty="0" smtClean="0">
                <a:latin typeface="돋움" pitchFamily="50" charset="-127"/>
                <a:ea typeface="돋움" pitchFamily="50" charset="-127"/>
              </a:rPr>
              <a:t>회기 전후로 이루어짐</a:t>
            </a:r>
            <a:endParaRPr lang="en-US" altLang="ko-KR" sz="18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1800" dirty="0" smtClean="0">
                <a:latin typeface="돋움" pitchFamily="50" charset="-127"/>
                <a:ea typeface="돋움" pitchFamily="50" charset="-127"/>
              </a:rPr>
              <a:t>단기 개입은 대부분 </a:t>
            </a:r>
            <a:r>
              <a:rPr lang="en-US" altLang="ko-KR" sz="1800" dirty="0" smtClean="0">
                <a:latin typeface="돋움" pitchFamily="50" charset="-127"/>
                <a:ea typeface="돋움" pitchFamily="50" charset="-127"/>
              </a:rPr>
              <a:t>8</a:t>
            </a:r>
            <a:r>
              <a:rPr lang="ko-KR" altLang="en-US" sz="1800" dirty="0" smtClean="0">
                <a:latin typeface="돋움" pitchFamily="50" charset="-127"/>
                <a:ea typeface="돋움" pitchFamily="50" charset="-127"/>
              </a:rPr>
              <a:t>회 이내에 상당한 </a:t>
            </a:r>
            <a:r>
              <a:rPr lang="ko-KR" altLang="en-US" sz="1800" dirty="0">
                <a:latin typeface="돋움" pitchFamily="50" charset="-127"/>
                <a:ea typeface="돋움" pitchFamily="50" charset="-127"/>
              </a:rPr>
              <a:t> </a:t>
            </a:r>
            <a:r>
              <a:rPr lang="ko-KR" altLang="en-US" sz="1800" dirty="0" smtClean="0">
                <a:latin typeface="돋움" pitchFamily="50" charset="-127"/>
                <a:ea typeface="돋움" pitchFamily="50" charset="-127"/>
              </a:rPr>
              <a:t>개입의 효과를 본다는 메타분석에 근거를 둠</a:t>
            </a:r>
            <a:endParaRPr lang="en-US" altLang="ko-KR" sz="18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1800" dirty="0" smtClean="0">
                <a:latin typeface="돋움" pitchFamily="50" charset="-127"/>
                <a:ea typeface="돋움" pitchFamily="50" charset="-127"/>
              </a:rPr>
              <a:t>단기개입을 선호하는 미국 의료보험체계에 기인함</a:t>
            </a:r>
            <a:endParaRPr lang="en-US" altLang="ko-KR" sz="18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lt"/>
              <a:buAutoNum type="arabicParenR" startAt="2"/>
            </a:pPr>
            <a:r>
              <a:rPr lang="ko-KR" altLang="en-US" sz="1800" b="1" dirty="0" smtClean="0">
                <a:latin typeface="돋움" pitchFamily="50" charset="-127"/>
                <a:ea typeface="돋움" pitchFamily="50" charset="-127"/>
              </a:rPr>
              <a:t>구조화된 접근</a:t>
            </a:r>
            <a:endParaRPr lang="en-US" altLang="ko-KR" sz="1800" b="1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1800" dirty="0" smtClean="0">
                <a:latin typeface="돋움" pitchFamily="50" charset="-127"/>
                <a:ea typeface="돋움" pitchFamily="50" charset="-127"/>
              </a:rPr>
              <a:t>어떤 모델보다 구조화 되어있고</a:t>
            </a:r>
            <a:r>
              <a:rPr lang="en-US" altLang="ko-KR" sz="18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1800" dirty="0" smtClean="0">
                <a:latin typeface="돋움" pitchFamily="50" charset="-127"/>
                <a:ea typeface="돋움" pitchFamily="50" charset="-127"/>
              </a:rPr>
              <a:t>모두 다섯 단계로 이루어짐</a:t>
            </a:r>
            <a:endParaRPr lang="en-US" altLang="ko-KR" sz="18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lt"/>
              <a:buAutoNum type="arabicParenR" startAt="3"/>
            </a:pPr>
            <a:r>
              <a:rPr lang="ko-KR" altLang="en-US" sz="1800" b="1" dirty="0" smtClean="0">
                <a:latin typeface="돋움" pitchFamily="50" charset="-127"/>
                <a:ea typeface="돋움" pitchFamily="50" charset="-127"/>
              </a:rPr>
              <a:t>클라이언트의 자기결정권에 대한 강조</a:t>
            </a:r>
            <a:endParaRPr lang="en-US" altLang="ko-KR" sz="1800" b="1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1800" dirty="0" smtClean="0">
                <a:latin typeface="돋움" pitchFamily="50" charset="-127"/>
                <a:ea typeface="돋움" pitchFamily="50" charset="-127"/>
              </a:rPr>
              <a:t>표적문제를 규명하는 데에 있어 클라이언트의 견해를 우선적으로 반영함</a:t>
            </a:r>
            <a:endParaRPr lang="en-US" altLang="ko-KR" sz="18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1800" dirty="0" smtClean="0">
                <a:latin typeface="돋움" pitchFamily="50" charset="-127"/>
                <a:ea typeface="돋움" pitchFamily="50" charset="-127"/>
              </a:rPr>
              <a:t>클라이언트는 과제를 설정하고 실행</a:t>
            </a:r>
            <a:r>
              <a:rPr lang="en-US" altLang="ko-KR" sz="18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1800" dirty="0" smtClean="0">
                <a:latin typeface="돋움" pitchFamily="50" charset="-127"/>
                <a:ea typeface="돋움" pitchFamily="50" charset="-127"/>
              </a:rPr>
              <a:t>평가하는 문제해결 작업에서 주체자의 역할을 수행함</a:t>
            </a:r>
            <a:endParaRPr lang="en-US" altLang="ko-KR" sz="18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8442721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60851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dirty="0" smtClean="0">
                <a:solidFill>
                  <a:srgbClr val="7030A0"/>
                </a:solidFill>
                <a:latin typeface="돋움" pitchFamily="50" charset="-127"/>
                <a:ea typeface="돋움" pitchFamily="50" charset="-127"/>
              </a:rPr>
              <a:t>1. </a:t>
            </a:r>
            <a:r>
              <a:rPr lang="ko-KR" altLang="en-US" dirty="0" smtClean="0">
                <a:solidFill>
                  <a:srgbClr val="7030A0"/>
                </a:solidFill>
                <a:latin typeface="돋움" pitchFamily="50" charset="-127"/>
                <a:ea typeface="돋움" pitchFamily="50" charset="-127"/>
              </a:rPr>
              <a:t>모델의 특성</a:t>
            </a:r>
            <a:endParaRPr lang="en-US" altLang="ko-KR" dirty="0" smtClean="0">
              <a:solidFill>
                <a:srgbClr val="7030A0"/>
              </a:solidFill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lt"/>
              <a:buAutoNum type="arabicParenR" startAt="4"/>
            </a:pPr>
            <a:r>
              <a:rPr lang="ko-KR" altLang="en-US" sz="2000" b="1" dirty="0" smtClean="0">
                <a:latin typeface="돋움" pitchFamily="50" charset="-127"/>
                <a:ea typeface="돋움" pitchFamily="50" charset="-127"/>
              </a:rPr>
              <a:t>클라이언트의 환경에 대한 개입 강조</a:t>
            </a:r>
            <a:endParaRPr lang="en-US" altLang="ko-KR" sz="2000" b="1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과제중심모델에서 대부분의 클라이언트 문제는 자원의 부족 혹은 기술의 부족과 연관되는 것으로 이해됨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문제와 관련한 자원에 대해 탐색하고 이를 활성화하기 위한 방안을 개입의  모든 과정에서 강조함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활용 가능한 의뢰기관의 자원을 알아보고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표적문제와 관련된 사회환경적 맥락을 탐색하며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문제해결과정에 참여해야 할 사람을 관여시키고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사회복지사는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클라이언트의 공식적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비공식적 환경에 적극 개입함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6531210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60851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dirty="0" smtClean="0">
                <a:solidFill>
                  <a:srgbClr val="7030A0"/>
                </a:solidFill>
                <a:latin typeface="돋움" pitchFamily="50" charset="-127"/>
                <a:ea typeface="돋움" pitchFamily="50" charset="-127"/>
              </a:rPr>
              <a:t>1. </a:t>
            </a:r>
            <a:r>
              <a:rPr lang="ko-KR" altLang="en-US" dirty="0" smtClean="0">
                <a:solidFill>
                  <a:srgbClr val="7030A0"/>
                </a:solidFill>
                <a:latin typeface="돋움" pitchFamily="50" charset="-127"/>
                <a:ea typeface="돋움" pitchFamily="50" charset="-127"/>
              </a:rPr>
              <a:t>모델의 특성</a:t>
            </a:r>
            <a:endParaRPr lang="en-US" altLang="ko-KR" dirty="0" smtClean="0">
              <a:solidFill>
                <a:srgbClr val="7030A0"/>
              </a:solidFill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lt"/>
              <a:buAutoNum type="arabicParenR" startAt="5"/>
            </a:pPr>
            <a:r>
              <a:rPr lang="ko-KR" altLang="en-US" sz="2000" b="1" dirty="0" smtClean="0">
                <a:latin typeface="돋움" pitchFamily="50" charset="-127"/>
                <a:ea typeface="돋움" pitchFamily="50" charset="-127"/>
              </a:rPr>
              <a:t>개입의 책무성에 대한 강조</a:t>
            </a:r>
            <a:endParaRPr lang="en-US" altLang="ko-KR" sz="2000" b="1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모델 개발 목적 자체가 실천의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책무성을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증진하기 위한 것이었으므로 모델의 거의 모든 요소가 이런 목적과 연관됨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개입의 과정을 객관적으로 기록하고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진보 상황을 회기마다 모니터하며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개입과정과 사회복지사의 실천에 대한 클라이언트와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사회복지사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자신의 평가를 중요하게 여김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7250574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60851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altLang="ko-KR" sz="18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2. </a:t>
            </a:r>
            <a:r>
              <a:rPr lang="ko-KR" altLang="en-US" sz="18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과제중심모델의 개입과정</a:t>
            </a:r>
            <a:endParaRPr lang="en-US" altLang="ko-KR" sz="1800" dirty="0" smtClean="0">
              <a:solidFill>
                <a:srgbClr val="00B050"/>
              </a:solidFill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18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시작하기</a:t>
            </a:r>
            <a:r>
              <a:rPr lang="en-US" altLang="ko-KR" sz="18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-</a:t>
            </a:r>
            <a:r>
              <a:rPr lang="ko-KR" altLang="en-US" sz="18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문제규명</a:t>
            </a:r>
            <a:r>
              <a:rPr lang="en-US" altLang="ko-KR" sz="18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-</a:t>
            </a:r>
            <a:r>
              <a:rPr lang="ko-KR" altLang="en-US" sz="18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계약하기</a:t>
            </a:r>
            <a:r>
              <a:rPr lang="en-US" altLang="ko-KR" sz="18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-</a:t>
            </a:r>
            <a:r>
              <a:rPr lang="ko-KR" altLang="en-US" sz="18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실행</a:t>
            </a:r>
            <a:r>
              <a:rPr lang="en-US" altLang="ko-KR" sz="18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-</a:t>
            </a:r>
            <a:r>
              <a:rPr lang="ko-KR" altLang="en-US" sz="18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종결</a:t>
            </a:r>
            <a:endParaRPr lang="en-US" altLang="ko-KR" sz="1800" dirty="0" smtClean="0">
              <a:solidFill>
                <a:srgbClr val="00B050"/>
              </a:solidFill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lt"/>
              <a:buAutoNum type="arabicParenR"/>
            </a:pPr>
            <a:r>
              <a:rPr lang="ko-KR" altLang="en-US" sz="1800" b="1" dirty="0" smtClean="0">
                <a:latin typeface="돋움" pitchFamily="50" charset="-127"/>
                <a:ea typeface="돋움" pitchFamily="50" charset="-127"/>
              </a:rPr>
              <a:t>시작하기</a:t>
            </a:r>
            <a:endParaRPr lang="en-US" altLang="ko-KR" sz="1800" b="1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1800" dirty="0" smtClean="0">
                <a:latin typeface="돋움" pitchFamily="50" charset="-127"/>
                <a:ea typeface="돋움" pitchFamily="50" charset="-127"/>
              </a:rPr>
              <a:t>클라이언트가 스스로 </a:t>
            </a:r>
            <a:r>
              <a:rPr lang="ko-KR" altLang="en-US" sz="1800" dirty="0" err="1" smtClean="0">
                <a:latin typeface="돋움" pitchFamily="50" charset="-127"/>
                <a:ea typeface="돋움" pitchFamily="50" charset="-127"/>
              </a:rPr>
              <a:t>사회복지사를</a:t>
            </a:r>
            <a:r>
              <a:rPr lang="ko-KR" altLang="en-US" sz="1800" dirty="0" smtClean="0">
                <a:latin typeface="돋움" pitchFamily="50" charset="-127"/>
                <a:ea typeface="돋움" pitchFamily="50" charset="-127"/>
              </a:rPr>
              <a:t> 찾아오는 경우와 다른 기관에 의뢰된 경우가 있음</a:t>
            </a:r>
            <a:r>
              <a:rPr lang="en-US" altLang="ko-KR" sz="1800" dirty="0" smtClean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1800" dirty="0" smtClean="0">
                <a:latin typeface="돋움" pitchFamily="50" charset="-127"/>
                <a:ea typeface="돋움" pitchFamily="50" charset="-127"/>
              </a:rPr>
              <a:t>클라이언트가 스스로 찾아온 경우에는 바로 문제규명단계로 넘어감</a:t>
            </a:r>
            <a:endParaRPr lang="en-US" altLang="ko-KR" sz="18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1800" dirty="0" smtClean="0">
                <a:latin typeface="돋움" pitchFamily="50" charset="-127"/>
                <a:ea typeface="돋움" pitchFamily="50" charset="-127"/>
              </a:rPr>
              <a:t>클라이언트가 다른 기관에 의해 의뢰된 경우에는 의뢰기관에서 클라이언트를 의뢰한 이유는 무엇인지</a:t>
            </a:r>
            <a:r>
              <a:rPr lang="en-US" altLang="ko-KR" sz="18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1800" dirty="0" smtClean="0">
                <a:latin typeface="돋움" pitchFamily="50" charset="-127"/>
                <a:ea typeface="돋움" pitchFamily="50" charset="-127"/>
              </a:rPr>
              <a:t>의뢰기관이 제시하는 클라이언트의 문제와 목표는 무엇인지</a:t>
            </a:r>
            <a:r>
              <a:rPr lang="en-US" altLang="ko-KR" sz="18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1800" dirty="0" smtClean="0">
                <a:latin typeface="돋움" pitchFamily="50" charset="-127"/>
                <a:ea typeface="돋움" pitchFamily="50" charset="-127"/>
              </a:rPr>
              <a:t>이 문제와 목표가 클라이언트 자신이 제시하는 문제와 목표와 일치하는지에 대해 탐색</a:t>
            </a:r>
            <a:r>
              <a:rPr lang="en-US" altLang="ko-KR" sz="1800" dirty="0" smtClean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1800" dirty="0" smtClean="0">
                <a:latin typeface="돋움" pitchFamily="50" charset="-127"/>
                <a:ea typeface="돋움" pitchFamily="50" charset="-127"/>
              </a:rPr>
              <a:t>만약</a:t>
            </a:r>
            <a:r>
              <a:rPr lang="en-US" altLang="ko-KR" sz="18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1800" dirty="0" smtClean="0">
                <a:latin typeface="돋움" pitchFamily="50" charset="-127"/>
                <a:ea typeface="돋움" pitchFamily="50" charset="-127"/>
              </a:rPr>
              <a:t>일치하지 않는 다면 </a:t>
            </a:r>
            <a:r>
              <a:rPr lang="ko-KR" altLang="en-US" sz="1800" dirty="0" err="1" smtClean="0">
                <a:latin typeface="돋움" pitchFamily="50" charset="-127"/>
                <a:ea typeface="돋움" pitchFamily="50" charset="-127"/>
              </a:rPr>
              <a:t>사회복지사는</a:t>
            </a:r>
            <a:r>
              <a:rPr lang="ko-KR" altLang="en-US" sz="1800" dirty="0" smtClean="0">
                <a:latin typeface="돋움" pitchFamily="50" charset="-127"/>
                <a:ea typeface="돋움" pitchFamily="50" charset="-127"/>
              </a:rPr>
              <a:t> 이에 대해 협상하고 조정함</a:t>
            </a:r>
            <a:endParaRPr lang="en-US" altLang="ko-KR" sz="18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1800" dirty="0" smtClean="0">
                <a:latin typeface="돋움" pitchFamily="50" charset="-127"/>
                <a:ea typeface="돋움" pitchFamily="50" charset="-127"/>
              </a:rPr>
              <a:t>법원명령으로 위임된 목표가 있는 경우에는 클라이언트가 이에 대해 분명하게 이해하고 있는지를 확인함</a:t>
            </a:r>
            <a:endParaRPr lang="en-US" altLang="ko-KR" sz="18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1800" dirty="0" smtClean="0">
                <a:latin typeface="돋움" pitchFamily="50" charset="-127"/>
                <a:ea typeface="돋움" pitchFamily="50" charset="-127"/>
              </a:rPr>
              <a:t>의뢰기관에서 제공할 수 있는 자원으로서 정서적 지지와 관심 뿐 아니라 실제적</a:t>
            </a:r>
            <a:r>
              <a:rPr lang="en-US" altLang="ko-KR" sz="18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1800" dirty="0" smtClean="0">
                <a:latin typeface="돋움" pitchFamily="50" charset="-127"/>
                <a:ea typeface="돋움" pitchFamily="50" charset="-127"/>
              </a:rPr>
              <a:t>물질적 자원이 있는지 알아보고 활용함  </a:t>
            </a:r>
            <a:endParaRPr lang="en-US" altLang="ko-KR" sz="18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8322846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504056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2. </a:t>
            </a:r>
            <a:r>
              <a:rPr lang="ko-KR" altLang="en-US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과제중심모델의 개입과정</a:t>
            </a:r>
            <a:endParaRPr lang="en-US" altLang="ko-KR" sz="2000" dirty="0" smtClean="0">
              <a:solidFill>
                <a:srgbClr val="00B050"/>
              </a:solidFill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lt"/>
              <a:buAutoNum type="arabicParenR" startAt="2"/>
            </a:pPr>
            <a:r>
              <a:rPr lang="ko-KR" altLang="en-US" sz="2000" b="1" dirty="0" smtClean="0">
                <a:latin typeface="돋움" pitchFamily="50" charset="-127"/>
                <a:ea typeface="돋움" pitchFamily="50" charset="-127"/>
              </a:rPr>
              <a:t>문제규명</a:t>
            </a:r>
            <a:endParaRPr lang="en-US" altLang="ko-KR" sz="2000" b="1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과제중심모델을 효과적으로 적용하기 위해서는 표적문제를 구체적으로 설정하는 것이 중요함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표적문제는 우선순위에 따라 최대 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3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개까지 제한함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표적문제를 설정한 후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사회복지사는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신속한 사정을 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이는 클라이언트와 계약을 위한 예비사정으로 본격적인 사정은 실행단계에서 이루어짐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클라이언트가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제시하는 문제를 탐색하는 것에서 출발하여 개입의 초점이 되는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표적문제를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설정함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5361838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60851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2. </a:t>
            </a:r>
            <a:r>
              <a:rPr lang="ko-KR" altLang="en-US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과제중심모델의 개입과정</a:t>
            </a:r>
            <a:endParaRPr lang="en-US" altLang="ko-KR" sz="2000" dirty="0" smtClean="0">
              <a:solidFill>
                <a:srgbClr val="00B050"/>
              </a:solidFill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lt"/>
              <a:buAutoNum type="arabicParenR" startAt="2"/>
            </a:pPr>
            <a:r>
              <a:rPr lang="ko-KR" altLang="en-US" sz="2000" b="1" dirty="0" smtClean="0">
                <a:latin typeface="돋움" pitchFamily="50" charset="-127"/>
                <a:ea typeface="돋움" pitchFamily="50" charset="-127"/>
              </a:rPr>
              <a:t>문제규명</a:t>
            </a:r>
            <a:endParaRPr lang="en-US" altLang="ko-KR" sz="2000" b="1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표적문제란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?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클라이언트가 자신의 문제로 인식하고 이를 경감 혹은 해결하기를 원하며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사회복지사도 전문적 판단에 의해 인정한 문제를 의미함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표적문제를 설정하는 과정에서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사회복지사는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클라이언트의 견해를 최대한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반영해야하며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설정한 표적문제가 무엇인지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사회복지사와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클라이언트 모두가 분명하게 이해하고 있어야 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사회복지사와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클라이언트의 견해에 차이가 있는 경우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사회복지사는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클라이언트의 관심과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사회복지사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자신의 전문적 판단을 최대한 반영할 수 있는 방법으로 협의하여 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222950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504056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2. </a:t>
            </a:r>
            <a:r>
              <a:rPr lang="ko-KR" altLang="en-US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과제중심모델의 개입과정</a:t>
            </a:r>
            <a:endParaRPr lang="en-US" altLang="ko-KR" sz="2000" dirty="0" smtClean="0">
              <a:solidFill>
                <a:srgbClr val="00B050"/>
              </a:solidFill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lt"/>
              <a:buAutoNum type="arabicParenR" startAt="3"/>
            </a:pPr>
            <a:r>
              <a:rPr lang="ko-KR" altLang="en-US" sz="2000" b="1" dirty="0" smtClean="0">
                <a:latin typeface="돋움" pitchFamily="50" charset="-127"/>
                <a:ea typeface="돋움" pitchFamily="50" charset="-127"/>
              </a:rPr>
              <a:t>계약하기</a:t>
            </a:r>
            <a:endParaRPr lang="en-US" altLang="ko-KR" sz="2000" b="1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문제해결방향에 대한 클라이언트와 사회복지사의 동의로서 서면 혹은 구두로 이루어짐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계약에는 표적문제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목표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클라이언트의 과제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사회복지사의 과제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개입기간과 일정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면접일정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클라이언트와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사회복지사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외의 참여자들이 포함됨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하나의 표적문제에 하나의 목표를 설정하며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표적문제와 목표는 클라이언트의 입장에서 주어와 서술어의 형식으로 구체적으로 서술함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사회기술부족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(x)-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가는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과방에서 과 친구들과 얘기하는 것이 어색하다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0199343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압정">
  <a:themeElements>
    <a:clrScheme name="압정">
      <a:dk1>
        <a:sysClr val="windowText" lastClr="000000"/>
      </a:dk1>
      <a:lt1>
        <a:sysClr val="window" lastClr="FFFFFF"/>
      </a:lt1>
      <a:dk2>
        <a:srgbClr val="465E9C"/>
      </a:dk2>
      <a:lt2>
        <a:srgbClr val="CCDDEA"/>
      </a:lt2>
      <a:accent1>
        <a:srgbClr val="FDA023"/>
      </a:accent1>
      <a:accent2>
        <a:srgbClr val="AA2B1E"/>
      </a:accent2>
      <a:accent3>
        <a:srgbClr val="71685C"/>
      </a:accent3>
      <a:accent4>
        <a:srgbClr val="64A73B"/>
      </a:accent4>
      <a:accent5>
        <a:srgbClr val="EB5605"/>
      </a:accent5>
      <a:accent6>
        <a:srgbClr val="B9CA1A"/>
      </a:accent6>
      <a:hlink>
        <a:srgbClr val="D83E2C"/>
      </a:hlink>
      <a:folHlink>
        <a:srgbClr val="ED7D27"/>
      </a:folHlink>
    </a:clrScheme>
    <a:fontScheme name="Office 클래식">
      <a:maj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Human">
      <a:fillStyleLst>
        <a:solidFill>
          <a:schemeClr val="phClr">
            <a:tint val="100000"/>
          </a:schemeClr>
        </a:solidFill>
        <a:gradFill>
          <a:gsLst>
            <a:gs pos="0">
              <a:schemeClr val="phClr">
                <a:tint val="30000"/>
                <a:satMod val="175000"/>
              </a:schemeClr>
            </a:gs>
            <a:gs pos="50000">
              <a:schemeClr val="phClr">
                <a:tint val="55000"/>
                <a:satMod val="200000"/>
              </a:schemeClr>
            </a:gs>
            <a:gs pos="70000">
              <a:schemeClr val="phClr">
                <a:tint val="70000"/>
                <a:satMod val="175000"/>
              </a:schemeClr>
            </a:gs>
            <a:gs pos="100000">
              <a:schemeClr val="phClr">
                <a:tint val="85000"/>
                <a:satMod val="175000"/>
              </a:schemeClr>
            </a:gs>
          </a:gsLst>
          <a:lin ang="8000000" scaled="1"/>
        </a:gradFill>
        <a:gradFill>
          <a:gsLst>
            <a:gs pos="0">
              <a:schemeClr val="phClr">
                <a:shade val="100000"/>
                <a:satMod val="140000"/>
              </a:schemeClr>
            </a:gs>
            <a:gs pos="40000">
              <a:schemeClr val="phClr">
                <a:shade val="65000"/>
                <a:satMod val="140000"/>
              </a:schemeClr>
            </a:gs>
            <a:gs pos="70000">
              <a:schemeClr val="phClr">
                <a:shade val="40000"/>
                <a:satMod val="115000"/>
              </a:schemeClr>
            </a:gs>
            <a:gs pos="100000">
              <a:schemeClr val="phClr">
                <a:shade val="20000"/>
                <a:satMod val="115000"/>
              </a:schemeClr>
            </a:gs>
          </a:gsLst>
          <a:lin ang="8000000" scaled="1"/>
        </a:gradFill>
      </a:fillStyleLst>
      <a:lnStyleLst>
        <a:ln w="5000">
          <a:solidFill>
            <a:schemeClr val="phClr"/>
          </a:solidFill>
          <a:prstDash val="solid"/>
        </a:ln>
        <a:ln w="12700">
          <a:solidFill>
            <a:schemeClr val="phClr"/>
          </a:solidFill>
          <a:prstDash val="solid"/>
        </a:ln>
        <a:ln w="28100">
          <a:solidFill>
            <a:schemeClr val="phClr"/>
          </a:solidFill>
          <a:prstDash val="solid"/>
        </a:ln>
      </a:lnStyleLst>
      <a:effectStyleLst>
        <a:effectStyle>
          <a:effectLst>
            <a:outerShdw blurRad="39000" dist="25400" dir="9000000">
              <a:srgbClr val="1A0000">
                <a:alpha val="35000"/>
              </a:srgbClr>
            </a:outerShdw>
          </a:effectLst>
        </a:effectStyle>
        <a:effectStyle>
          <a:effectLst>
            <a:outerShdw blurRad="39000" dist="25400" dir="9000000">
              <a:srgbClr val="1A0000">
                <a:alpha val="40000"/>
              </a:srgbClr>
            </a:outerShdw>
          </a:effectLst>
        </a:effectStyle>
        <a:effectStyle>
          <a:effectLst>
            <a:outerShdw blurRad="39000" dist="25400" dir="9000000">
              <a:srgbClr val="000000">
                <a:alpha val="40000"/>
              </a:srgbClr>
            </a:outerShdw>
          </a:effectLst>
          <a:scene3d>
            <a:camera prst="perspectiveFront">
              <a:rot lat="0" lon="0" rev="0"/>
            </a:camera>
            <a:lightRig rig="brightRoom" dir="tr">
              <a:rot lat="0" lon="0" rev="3540000"/>
            </a:lightRig>
          </a:scene3d>
          <a:sp3d prstMaterial="matte">
            <a:bevelT w="190500" h="44450" prst="cross"/>
          </a:sp3d>
        </a:effectStyle>
      </a:effectStyleLst>
      <a:bgFillStyleLst>
        <a:solidFill>
          <a:schemeClr val="phClr">
            <a:tint val="93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80000"/>
                <a:satMod val="140000"/>
                <a:lumMod val="50000"/>
              </a:schemeClr>
              <a:schemeClr val="phClr">
                <a:tint val="95000"/>
                <a:satMod val="180000"/>
                <a:lumMod val="160000"/>
              </a:schemeClr>
            </a:duotone>
          </a:blip>
          <a:stretch/>
        </a:blipFill>
        <a:blipFill rotWithShape="1">
          <a:blip xmlns:r="http://schemas.openxmlformats.org/officeDocument/2006/relationships" r:embed="rId2">
            <a:duotone>
              <a:schemeClr val="phClr">
                <a:tint val="98000"/>
                <a:shade val="90000"/>
                <a:satMod val="120000"/>
                <a:lumMod val="54000"/>
              </a:schemeClr>
              <a:schemeClr val="phClr">
                <a:tint val="80000"/>
                <a:satMod val="160000"/>
                <a:lumMod val="14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Pushpin</Template>
  <TotalTime>624</TotalTime>
  <Words>1162</Words>
  <Application>Microsoft Office PowerPoint</Application>
  <PresentationFormat>화면 슬라이드 쇼(4:3)</PresentationFormat>
  <Paragraphs>118</Paragraphs>
  <Slides>16</Slides>
  <Notes>16</Notes>
  <HiddenSlides>0</HiddenSlides>
  <MMClips>0</MMClips>
  <ScaleCrop>false</ScaleCrop>
  <HeadingPairs>
    <vt:vector size="6" baseType="variant">
      <vt:variant>
        <vt:lpstr>사용한 글꼴</vt:lpstr>
      </vt:variant>
      <vt:variant>
        <vt:i4>8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16</vt:i4>
      </vt:variant>
    </vt:vector>
  </HeadingPairs>
  <TitlesOfParts>
    <vt:vector size="25" baseType="lpstr">
      <vt:lpstr>돋움</vt:lpstr>
      <vt:lpstr>맑은 고딕</vt:lpstr>
      <vt:lpstr>바탕</vt:lpstr>
      <vt:lpstr>Arial</vt:lpstr>
      <vt:lpstr>Brush Script MT</vt:lpstr>
      <vt:lpstr>Rage Italic</vt:lpstr>
      <vt:lpstr>Times New Roman</vt:lpstr>
      <vt:lpstr>Wingdings</vt:lpstr>
      <vt:lpstr>압정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정신보건사회복지의 이해</dc:title>
  <dc:creator>대한민국최고</dc:creator>
  <cp:lastModifiedBy>USER</cp:lastModifiedBy>
  <cp:revision>54</cp:revision>
  <dcterms:created xsi:type="dcterms:W3CDTF">2011-09-05T13:36:33Z</dcterms:created>
  <dcterms:modified xsi:type="dcterms:W3CDTF">2024-04-09T05:43:38Z</dcterms:modified>
</cp:coreProperties>
</file>