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269" r:id="rId3"/>
    <p:sldId id="302" r:id="rId4"/>
    <p:sldId id="317" r:id="rId5"/>
    <p:sldId id="328" r:id="rId6"/>
    <p:sldId id="303" r:id="rId7"/>
    <p:sldId id="329" r:id="rId8"/>
    <p:sldId id="306" r:id="rId9"/>
    <p:sldId id="307" r:id="rId10"/>
    <p:sldId id="318" r:id="rId11"/>
    <p:sldId id="304" r:id="rId12"/>
    <p:sldId id="308" r:id="rId13"/>
    <p:sldId id="309" r:id="rId14"/>
    <p:sldId id="310" r:id="rId15"/>
    <p:sldId id="312" r:id="rId16"/>
    <p:sldId id="313" r:id="rId17"/>
    <p:sldId id="314" r:id="rId18"/>
    <p:sldId id="315" r:id="rId19"/>
    <p:sldId id="316" r:id="rId20"/>
    <p:sldId id="285" r:id="rId21"/>
    <p:sldId id="330" r:id="rId22"/>
    <p:sldId id="319" r:id="rId23"/>
    <p:sldId id="322" r:id="rId24"/>
    <p:sldId id="331" r:id="rId25"/>
    <p:sldId id="323" r:id="rId26"/>
    <p:sldId id="325" r:id="rId27"/>
    <p:sldId id="326" r:id="rId28"/>
    <p:sldId id="327" r:id="rId29"/>
    <p:sldId id="286" r:id="rId30"/>
    <p:sldId id="287" r:id="rId31"/>
    <p:sldId id="292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10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정신장애의 유형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(3) </a:t>
            </a:r>
            <a:r>
              <a:rPr lang="ko-KR" altLang="en-US" sz="2000" dirty="0" smtClean="0">
                <a:latin typeface="+mj-ea"/>
              </a:rPr>
              <a:t>자폐 스펙트럼 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+mj-ea"/>
              </a:rPr>
              <a:t>자폐장애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일반적으로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세 이전에 발병하고 남성에게 </a:t>
            </a:r>
            <a:r>
              <a:rPr lang="en-US" altLang="ko-KR" sz="2000" dirty="0">
                <a:latin typeface="+mj-ea"/>
              </a:rPr>
              <a:t>4-5</a:t>
            </a:r>
            <a:r>
              <a:rPr lang="ko-KR" altLang="en-US" sz="2000" dirty="0">
                <a:latin typeface="+mj-ea"/>
              </a:rPr>
              <a:t>배 더 많이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자폐장애가 있는 여성은 더 심한 </a:t>
            </a:r>
            <a:r>
              <a:rPr lang="ko-KR" altLang="en-US" sz="2000" dirty="0" err="1">
                <a:latin typeface="+mj-ea"/>
              </a:rPr>
              <a:t>지적장애를</a:t>
            </a:r>
            <a:r>
              <a:rPr lang="ko-KR" altLang="en-US" sz="2000" dirty="0">
                <a:latin typeface="+mj-ea"/>
              </a:rPr>
              <a:t> 동반함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의사소통적 언어기술과 전반적인 지적 수준이 자폐장애의 예후에 가장 중요한 영향을 미침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소수만이 성인기에 독립적으로 일하면서 살아가며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약 </a:t>
            </a:r>
            <a:r>
              <a:rPr lang="en-US" altLang="ko-KR" sz="2000" dirty="0">
                <a:latin typeface="+mj-ea"/>
              </a:rPr>
              <a:t>30%</a:t>
            </a:r>
            <a:r>
              <a:rPr lang="ko-KR" altLang="en-US" sz="2000" dirty="0">
                <a:latin typeface="+mj-ea"/>
              </a:rPr>
              <a:t>는 부분적인 독립이 가능하고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높은 수준에서 기능하는 자폐장애 경우에도 제한된 관심과 활동이 특징이며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사회적 상호작용과 의사소통에서 문제가 지속적으로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 주요특징은 사회적 상호작용의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의사소통장애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행동장애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머리 찧기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손가락이나 손 물기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머리카락 뽑기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같은 길이나 물건에 대한 집착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퍼즐 맞추기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인지장애</a:t>
            </a:r>
            <a:r>
              <a:rPr lang="en-US" altLang="ko-KR" sz="2000" dirty="0">
                <a:latin typeface="+mj-ea"/>
              </a:rPr>
              <a:t>(70-75%</a:t>
            </a:r>
            <a:r>
              <a:rPr lang="ko-KR" altLang="en-US" sz="2000" dirty="0">
                <a:latin typeface="+mj-ea"/>
              </a:rPr>
              <a:t>에서 지능지수 </a:t>
            </a:r>
            <a:r>
              <a:rPr lang="en-US" altLang="ko-KR" sz="2000" dirty="0">
                <a:latin typeface="+mj-ea"/>
              </a:rPr>
              <a:t>35-50</a:t>
            </a:r>
            <a:r>
              <a:rPr lang="ko-KR" altLang="en-US" sz="2000" dirty="0">
                <a:latin typeface="+mj-ea"/>
              </a:rPr>
              <a:t>의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ko-KR" altLang="en-US" sz="2000" dirty="0">
                <a:latin typeface="+mj-ea"/>
              </a:rPr>
              <a:t> 동반됨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감각장애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자극에 과도하게 반응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경련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약 </a:t>
            </a:r>
            <a:r>
              <a:rPr lang="en-US" altLang="ko-KR" sz="2000" dirty="0">
                <a:latin typeface="+mj-ea"/>
              </a:rPr>
              <a:t>30% </a:t>
            </a:r>
            <a:r>
              <a:rPr lang="ko-KR" altLang="en-US" sz="2000" dirty="0">
                <a:latin typeface="+mj-ea"/>
              </a:rPr>
              <a:t>간질발작</a:t>
            </a:r>
            <a:r>
              <a:rPr lang="en-US" altLang="ko-KR" sz="2000" dirty="0">
                <a:latin typeface="+mj-ea"/>
              </a:rPr>
              <a:t>)   </a:t>
            </a: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4814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(3) </a:t>
            </a:r>
            <a:r>
              <a:rPr lang="ko-KR" altLang="en-US" sz="2000" dirty="0" smtClean="0">
                <a:latin typeface="+mj-ea"/>
              </a:rPr>
              <a:t>자폐 스펙트럼 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err="1">
                <a:latin typeface="+mj-ea"/>
              </a:rPr>
              <a:t>아스퍼거장애</a:t>
            </a:r>
            <a:r>
              <a:rPr lang="en-US" altLang="ko-KR" sz="2000" b="1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자폐장애와 유사한 정도의 상호작용의 문제를 나타나지만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언어나 지능발달에는 문제가 없고 강박적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이기적 특성이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자폐장애보다 다소 늦게 발병하거나 늦게 발견됨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남아에게 많이 발생하며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대부분 </a:t>
            </a:r>
            <a:r>
              <a:rPr lang="ko-KR" altLang="en-US" sz="2000" dirty="0" err="1">
                <a:latin typeface="+mj-ea"/>
              </a:rPr>
              <a:t>일생동안</a:t>
            </a:r>
            <a:r>
              <a:rPr lang="ko-KR" altLang="en-US" sz="2000" dirty="0">
                <a:latin typeface="+mj-ea"/>
              </a:rPr>
              <a:t> 지속됨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운동발달이 지연되어 서투른 동작이 관찰되기도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사회적 상호작용의 어려움은 학교상황에서 분명해지며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열차시간표 등 독특하거나 제한된 것에 관심을 보임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대인관계에서 문제가 있지만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직업을 갖고 독립적으로 생활할 수 있음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1549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(3) </a:t>
            </a:r>
            <a:r>
              <a:rPr lang="ko-KR" altLang="en-US" sz="2000" dirty="0" smtClean="0">
                <a:latin typeface="+mj-ea"/>
              </a:rPr>
              <a:t>자폐 스펙트럼 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>
                <a:latin typeface="+mj-ea"/>
              </a:rPr>
              <a:t>아동기 </a:t>
            </a:r>
            <a:r>
              <a:rPr lang="ko-KR" altLang="en-US" sz="2000" b="1" dirty="0" err="1">
                <a:latin typeface="+mj-ea"/>
              </a:rPr>
              <a:t>붕괴성</a:t>
            </a:r>
            <a:r>
              <a:rPr lang="ko-KR" altLang="en-US" sz="2000" b="1" dirty="0">
                <a:latin typeface="+mj-ea"/>
              </a:rPr>
              <a:t>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적어도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년 정도는 정상적인 발달을 하던 소아가 </a:t>
            </a:r>
            <a:r>
              <a:rPr lang="en-US" altLang="ko-KR" sz="2000" dirty="0">
                <a:latin typeface="+mj-ea"/>
              </a:rPr>
              <a:t>3-4</a:t>
            </a:r>
            <a:r>
              <a:rPr lang="ko-KR" altLang="en-US" sz="2000" dirty="0" err="1">
                <a:latin typeface="+mj-ea"/>
              </a:rPr>
              <a:t>세이후</a:t>
            </a:r>
            <a:r>
              <a:rPr lang="ko-KR" altLang="en-US" sz="2000" dirty="0">
                <a:latin typeface="+mj-ea"/>
              </a:rPr>
              <a:t> 갑작스런 퇴행과 행동의 붕괴를 나타내는 것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놀이활동에 문제가 발생하며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심각한 퇴행과 함께 상동행동과 </a:t>
            </a:r>
            <a:r>
              <a:rPr lang="ko-KR" altLang="en-US" sz="2000" dirty="0" err="1">
                <a:latin typeface="+mj-ea"/>
              </a:rPr>
              <a:t>지적장애가</a:t>
            </a:r>
            <a:r>
              <a:rPr lang="ko-KR" altLang="en-US" sz="2000" dirty="0">
                <a:latin typeface="+mj-ea"/>
              </a:rPr>
              <a:t> 동반됨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대개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활동수준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과민성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불안이 높아진 후 언어와 다른 기술의 상실이 뒤따름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자폐장애에 비해 드물게 발생하며 남아에게서 더 흔함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현저한 호전은 매우 드물며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약간의 호전이 있은 후에 사회성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의사소통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행동의 장애는 </a:t>
            </a:r>
            <a:r>
              <a:rPr lang="ko-KR" altLang="en-US" sz="2000" dirty="0" err="1">
                <a:latin typeface="+mj-ea"/>
              </a:rPr>
              <a:t>일생동안</a:t>
            </a:r>
            <a:r>
              <a:rPr lang="ko-KR" altLang="en-US" sz="2000" dirty="0">
                <a:latin typeface="+mj-ea"/>
              </a:rPr>
              <a:t> 지속되는 것이 일반적임</a:t>
            </a:r>
            <a:r>
              <a:rPr lang="en-US" altLang="ko-KR" sz="2000" dirty="0">
                <a:latin typeface="+mj-ea"/>
              </a:rPr>
              <a:t>  </a:t>
            </a: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469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(4) </a:t>
            </a:r>
            <a:r>
              <a:rPr lang="ko-KR" altLang="en-US" sz="2000" dirty="0" smtClean="0">
                <a:latin typeface="+mj-ea"/>
              </a:rPr>
              <a:t>주의력 결핍</a:t>
            </a:r>
            <a:r>
              <a:rPr lang="en-US" altLang="ko-KR" sz="2000" dirty="0" smtClean="0">
                <a:latin typeface="+mj-ea"/>
              </a:rPr>
              <a:t>/</a:t>
            </a:r>
            <a:r>
              <a:rPr lang="ko-KR" altLang="en-US" sz="2000" dirty="0" smtClean="0">
                <a:latin typeface="+mj-ea"/>
              </a:rPr>
              <a:t>과잉행동 장애</a:t>
            </a:r>
            <a:r>
              <a:rPr lang="en-US" altLang="ko-KR" sz="2000" dirty="0" smtClean="0">
                <a:latin typeface="+mj-ea"/>
              </a:rPr>
              <a:t>(ADHD)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수용 가능한 사회적 규준에 상반되는 </a:t>
            </a:r>
            <a:r>
              <a:rPr lang="ko-KR" altLang="en-US" sz="2000" dirty="0" err="1">
                <a:latin typeface="+mj-ea"/>
              </a:rPr>
              <a:t>안절</a:t>
            </a:r>
            <a:r>
              <a:rPr lang="ko-KR" altLang="en-US" sz="2000" dirty="0">
                <a:latin typeface="+mj-ea"/>
              </a:rPr>
              <a:t> 부절 못한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충동적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파괴적 행동 또는 반사회적 행동이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소아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청소년 정신과의 외래 입원 환아 중 가장 비율이 높은 유형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아동학대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무관심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방임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납중독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뇌염감염 등이 주요원인으로 지적되고 있음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문제행동과 학습장애를 동반하므로 주로 </a:t>
            </a:r>
            <a:r>
              <a:rPr lang="ko-KR" altLang="en-US" sz="2000" dirty="0" err="1">
                <a:latin typeface="+mj-ea"/>
              </a:rPr>
              <a:t>학령기에</a:t>
            </a:r>
            <a:r>
              <a:rPr lang="ko-KR" altLang="en-US" sz="2000" dirty="0">
                <a:latin typeface="+mj-ea"/>
              </a:rPr>
              <a:t> 발견되며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남아에게서 </a:t>
            </a:r>
            <a:r>
              <a:rPr lang="en-US" altLang="ko-KR" sz="2000" dirty="0">
                <a:latin typeface="+mj-ea"/>
              </a:rPr>
              <a:t>2-10</a:t>
            </a:r>
            <a:r>
              <a:rPr lang="ko-KR" altLang="en-US" sz="2000" dirty="0">
                <a:latin typeface="+mj-ea"/>
              </a:rPr>
              <a:t>배 정도 많이 발생함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다른 사람들의 감정을 무시하고 자신이 원하는 것만 추구하므로 대인관계에 문제가 생기기 쉬우며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또래보다 자신이 통제하기 쉬운 어린 아동과 어울리는 것을 선호하는 경향이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소수에서 성인기 중반에서도 증상이 나타나기도 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대부분의 경우 청소년기나 성인기 동안에 증상이 약해짐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4591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smtClean="0">
                <a:latin typeface="+mj-ea"/>
              </a:rPr>
              <a:t>특정 학습장애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정상적인 지능과 신체상태가 있지만 공부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운동 등에 장애가 있을 때 학습장애로 진단됨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행위장애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반항성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주의력 결핍 및 과잉 행동장애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주요 우울장애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기분부전장애를 가지고 있는 사람은 학습장애를 동반하는 경우가 많음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j-ea"/>
              </a:rPr>
              <a:t>학령기</a:t>
            </a:r>
            <a:r>
              <a:rPr lang="ko-KR" altLang="en-US" sz="2000" dirty="0">
                <a:latin typeface="+mj-ea"/>
              </a:rPr>
              <a:t> 아동의 </a:t>
            </a:r>
            <a:r>
              <a:rPr lang="en-US" altLang="ko-KR" sz="2000" dirty="0">
                <a:latin typeface="+mj-ea"/>
              </a:rPr>
              <a:t>3-9%</a:t>
            </a:r>
            <a:r>
              <a:rPr lang="ko-KR" altLang="en-US" sz="2000" dirty="0">
                <a:latin typeface="+mj-ea"/>
              </a:rPr>
              <a:t>가 이 장애를 가지고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학습의 기회나 교육적 자극이 부족하거나 학습과 관련된 뇌기능 영역의 결함이나 결핍이 원인이 되기도 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6100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smtClean="0">
                <a:latin typeface="+mj-ea"/>
              </a:rPr>
              <a:t>특정 학습장애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학습장애에는 읽기장애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산술장애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쓰기장애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달리 분류되지 않는 학습장애가 있음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읽기장애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 err="1">
                <a:latin typeface="+mj-ea"/>
              </a:rPr>
              <a:t>학령기</a:t>
            </a:r>
            <a:r>
              <a:rPr lang="ko-KR" altLang="en-US" sz="2000" dirty="0">
                <a:latin typeface="+mj-ea"/>
              </a:rPr>
              <a:t> 아동의 </a:t>
            </a:r>
            <a:r>
              <a:rPr lang="en-US" altLang="ko-KR" sz="2000" dirty="0">
                <a:latin typeface="+mj-ea"/>
              </a:rPr>
              <a:t>4% </a:t>
            </a:r>
            <a:r>
              <a:rPr lang="ko-KR" altLang="en-US" sz="2000" dirty="0">
                <a:latin typeface="+mj-ea"/>
              </a:rPr>
              <a:t>정도에서 나타나고 남아가 </a:t>
            </a:r>
            <a:r>
              <a:rPr lang="en-US" altLang="ko-KR" sz="2000" dirty="0">
                <a:latin typeface="+mj-ea"/>
              </a:rPr>
              <a:t>3-4</a:t>
            </a:r>
            <a:r>
              <a:rPr lang="ko-KR" altLang="en-US" sz="2000" dirty="0">
                <a:latin typeface="+mj-ea"/>
              </a:rPr>
              <a:t>배 많고 주로 언어발달장애가 동반됨</a:t>
            </a:r>
            <a:r>
              <a:rPr lang="en-US" altLang="ko-KR" sz="2000" dirty="0">
                <a:latin typeface="+mj-ea"/>
              </a:rPr>
              <a:t>.</a:t>
            </a:r>
            <a:r>
              <a:rPr lang="ko-KR" altLang="en-US" sz="2000" dirty="0">
                <a:latin typeface="+mj-ea"/>
              </a:rPr>
              <a:t>조기에 발견하여 치료하는 경우 예후가 좋지만 초 </a:t>
            </a:r>
            <a:r>
              <a:rPr lang="en-US" altLang="ko-KR" sz="2000" dirty="0">
                <a:latin typeface="+mj-ea"/>
              </a:rPr>
              <a:t>3 </a:t>
            </a:r>
            <a:r>
              <a:rPr lang="ko-KR" altLang="en-US" sz="2000" dirty="0">
                <a:latin typeface="+mj-ea"/>
              </a:rPr>
              <a:t>이후까지 방치하면 성인기 까지 읽기장애가 지속될 수 있음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산술장애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산술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수학과 관련된 능력만 뚜렷이 떨어지는 학습장애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정상지능을 가진 아동의 </a:t>
            </a:r>
            <a:r>
              <a:rPr lang="en-US" altLang="ko-KR" sz="2000" dirty="0">
                <a:latin typeface="+mj-ea"/>
              </a:rPr>
              <a:t>1-5%</a:t>
            </a:r>
            <a:r>
              <a:rPr lang="ko-KR" altLang="en-US" sz="2000" dirty="0">
                <a:latin typeface="+mj-ea"/>
              </a:rPr>
              <a:t>정도 나타나며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여아에게 좀 더 많이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다른 학습장애를 동반할 수 있고 적절한 치료를 받지 않으면 우울장애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행동장애 등을 동반하기도 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쓰기장애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잘 베끼지 못하거나 일상적인 단어의 철자를 기억하지 못하는 경우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학령기</a:t>
            </a:r>
            <a:r>
              <a:rPr lang="ko-KR" altLang="en-US" sz="2000" dirty="0">
                <a:latin typeface="+mj-ea"/>
              </a:rPr>
              <a:t> 아동의 </a:t>
            </a:r>
            <a:r>
              <a:rPr lang="en-US" altLang="ko-KR" sz="2000" dirty="0">
                <a:latin typeface="+mj-ea"/>
              </a:rPr>
              <a:t>3-10%</a:t>
            </a:r>
            <a:r>
              <a:rPr lang="ko-KR" altLang="en-US" sz="2000" dirty="0">
                <a:latin typeface="+mj-ea"/>
              </a:rPr>
              <a:t>정도에게서 나타나고 가족력에 의한 경우가 많음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뇌의 정보전달 부위에 문제가 있기 때문인 것으로 추정됨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행동장애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주의력결핍 과잉행동장애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우울장애 등과 함께 나타나기도 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8193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(6) </a:t>
            </a:r>
            <a:r>
              <a:rPr lang="ko-KR" altLang="en-US" sz="2000" dirty="0" smtClean="0">
                <a:latin typeface="+mj-ea"/>
              </a:rPr>
              <a:t>운동장애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나이나 지능수준에 비해 움직임이나 운동능력이 현저하게 미숙하거나 부적응적인 움직임을 반복적으로 나타내는 것이 특징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하위유형으로는 </a:t>
            </a:r>
            <a:r>
              <a:rPr lang="ko-KR" altLang="en-US" sz="2000" dirty="0" err="1" smtClean="0">
                <a:latin typeface="+mj-ea"/>
              </a:rPr>
              <a:t>발달성</a:t>
            </a:r>
            <a:r>
              <a:rPr lang="ko-KR" altLang="en-US" sz="2000" dirty="0" smtClean="0">
                <a:latin typeface="+mj-ea"/>
              </a:rPr>
              <a:t> 운동조정장애와 정형적 동작장애가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발달성</a:t>
            </a:r>
            <a:r>
              <a:rPr lang="ko-KR" altLang="en-US" sz="2000" dirty="0" smtClean="0">
                <a:latin typeface="+mj-ea"/>
              </a:rPr>
              <a:t> 운동조정장애는  앉기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기어 다니기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걷기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뛰기 등 운동 발달이 늦고 동작이 서투름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정형적 동장장애는 아무런 목적 없이 특정한 행동패턴만을 반복적으로 지속함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운동장애가 있는 경우 일상적인 </a:t>
            </a:r>
            <a:r>
              <a:rPr lang="ko-KR" altLang="en-US" sz="2000" dirty="0">
                <a:latin typeface="+mj-ea"/>
              </a:rPr>
              <a:t>활동에 지장을 주는 </a:t>
            </a:r>
            <a:r>
              <a:rPr lang="ko-KR" altLang="en-US" sz="2000" dirty="0" err="1">
                <a:latin typeface="+mj-ea"/>
              </a:rPr>
              <a:t>운동협응능력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비정상적인 불수의적 동작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상동증적인</a:t>
            </a:r>
            <a:r>
              <a:rPr lang="ko-KR" altLang="en-US" sz="2000" dirty="0">
                <a:latin typeface="+mj-ea"/>
              </a:rPr>
              <a:t> 동작 문제가 현저하게 나타나는 것이 특징</a:t>
            </a:r>
            <a:r>
              <a:rPr lang="en-US" altLang="ko-KR" sz="2000" dirty="0">
                <a:latin typeface="+mj-ea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일반적인 의학 상태와는 관계없이 학업성취나 일상생활에 심한 지장을 초래하는 운동 </a:t>
            </a:r>
            <a:r>
              <a:rPr lang="ko-KR" altLang="en-US" sz="2000" dirty="0" err="1">
                <a:latin typeface="+mj-ea"/>
              </a:rPr>
              <a:t>협응능력의</a:t>
            </a:r>
            <a:r>
              <a:rPr lang="ko-KR" altLang="en-US" sz="2000" dirty="0">
                <a:latin typeface="+mj-ea"/>
              </a:rPr>
              <a:t> 손상을 나타냄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예를 들어 몸을 뒤집거나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기어 다니거나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앉고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서고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단추를 채우거나 바지의 지퍼를 올리는데 지장을 보이고 물건을 제대로 잡지 못하고 떨어뜨리고 불안정한 걸음걸이를 나타내기도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학습장애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주의력 결핍 과잉행동장애등과 동반되기도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주로 미숙아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저산소증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영양실종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출생시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저체중</a:t>
            </a:r>
            <a:r>
              <a:rPr lang="ko-KR" altLang="en-US" sz="2000" dirty="0">
                <a:latin typeface="+mj-ea"/>
              </a:rPr>
              <a:t> 등이 원인이며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발달성</a:t>
            </a:r>
            <a:r>
              <a:rPr lang="ko-KR" altLang="en-US" sz="2000" dirty="0">
                <a:latin typeface="+mj-ea"/>
              </a:rPr>
              <a:t> 언어장애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충동적 행동이 있는 아동이나 학습장애가 있는 아동에게서 흔히 나타남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9194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(6) </a:t>
            </a:r>
            <a:r>
              <a:rPr lang="ko-KR" altLang="en-US" sz="2000" dirty="0" smtClean="0">
                <a:latin typeface="+mj-ea"/>
              </a:rPr>
              <a:t>운동장애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신체 운동장애와 관련된 </a:t>
            </a:r>
            <a:r>
              <a:rPr lang="ko-KR" altLang="en-US" sz="2000" dirty="0" err="1" smtClean="0">
                <a:latin typeface="+mj-ea"/>
              </a:rPr>
              <a:t>틱장애는</a:t>
            </a:r>
            <a:r>
              <a:rPr lang="ko-KR" altLang="en-US" sz="2000" dirty="0" smtClean="0">
                <a:latin typeface="+mj-ea"/>
              </a:rPr>
              <a:t> 불수의적으로 얼굴근육이나 신체 일부를 갑작스럽게 움직이거나 이상한 소리를 내는 행동을 반복적으로 나타내는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스트레스 </a:t>
            </a:r>
            <a:r>
              <a:rPr lang="ko-KR" altLang="en-US" sz="2000" dirty="0">
                <a:latin typeface="+mj-ea"/>
              </a:rPr>
              <a:t>또는 불안이 있거나 흥분한 경우  그 빈도나 강도가 증가하며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이완시에는</a:t>
            </a:r>
            <a:r>
              <a:rPr lang="ko-KR" altLang="en-US" sz="2000" dirty="0">
                <a:latin typeface="+mj-ea"/>
              </a:rPr>
              <a:t> 증상이 없어지기도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단순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운동틱에는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 err="1" smtClean="0">
                <a:latin typeface="+mj-ea"/>
              </a:rPr>
              <a:t>눈깜빡임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목을 경련하듯 움직이기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어깨 </a:t>
            </a:r>
            <a:r>
              <a:rPr lang="ko-KR" altLang="en-US" sz="2000" dirty="0" err="1">
                <a:latin typeface="+mj-ea"/>
              </a:rPr>
              <a:t>움츠르기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얼굴 찡그리기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기침하기 등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단순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음성틱에는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헛기침하기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꿀꿀거리기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킁킁거리기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콧바람 불기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짖기 등이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복합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운동틱은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얼굴 표정 짓기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손짓하기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만지기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발구르기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상대의 냄새 맡기 등이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복합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음성틱은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관계없는 단어나 구절 반복하기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반향언어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마지막 들은 소리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단어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구절을 반복하기</a:t>
            </a:r>
            <a:r>
              <a:rPr lang="en-US" altLang="ko-KR" sz="2000" dirty="0">
                <a:latin typeface="+mj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353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(6) </a:t>
            </a:r>
            <a:r>
              <a:rPr lang="ko-KR" altLang="en-US" sz="2000" dirty="0" smtClean="0">
                <a:latin typeface="+mj-ea"/>
              </a:rPr>
              <a:t>운동장애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틱장애의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종류에는 일과성 </a:t>
            </a:r>
            <a:r>
              <a:rPr lang="ko-KR" altLang="en-US" sz="2000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만성운동 또는 음성 </a:t>
            </a:r>
            <a:r>
              <a:rPr lang="ko-KR" altLang="en-US" sz="2000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뚜렛장애가</a:t>
            </a:r>
            <a:r>
              <a:rPr lang="ko-KR" altLang="en-US" sz="2000" dirty="0">
                <a:latin typeface="+mj-ea"/>
              </a:rPr>
              <a:t> 있음 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일과성 </a:t>
            </a:r>
            <a:r>
              <a:rPr lang="ko-KR" altLang="en-US" sz="2000" b="1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눈을 </a:t>
            </a:r>
            <a:r>
              <a:rPr lang="ko-KR" altLang="en-US" sz="2000" dirty="0" err="1">
                <a:latin typeface="+mj-ea"/>
              </a:rPr>
              <a:t>깜빡거리거나</a:t>
            </a:r>
            <a:r>
              <a:rPr lang="ko-KR" altLang="en-US" sz="2000" dirty="0">
                <a:latin typeface="+mj-ea"/>
              </a:rPr>
              <a:t> 얼굴을 </a:t>
            </a:r>
            <a:r>
              <a:rPr lang="ko-KR" altLang="en-US" sz="2000" dirty="0" err="1">
                <a:latin typeface="+mj-ea"/>
              </a:rPr>
              <a:t>씰룩거리는</a:t>
            </a:r>
            <a:r>
              <a:rPr lang="ko-KR" altLang="en-US" sz="2000" dirty="0">
                <a:latin typeface="+mj-ea"/>
              </a:rPr>
              <a:t> 것을 말함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대체로 얼굴에서 시작하여 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상지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하지로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이동함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만성운동 또는 음성 </a:t>
            </a:r>
            <a:r>
              <a:rPr lang="ko-KR" altLang="en-US" sz="2000" b="1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동시에 </a:t>
            </a:r>
            <a:r>
              <a:rPr lang="en-US" altLang="ko-KR" sz="2000" dirty="0">
                <a:latin typeface="+mj-ea"/>
              </a:rPr>
              <a:t>1-3</a:t>
            </a:r>
            <a:r>
              <a:rPr lang="ko-KR" altLang="en-US" sz="2000" dirty="0">
                <a:latin typeface="+mj-ea"/>
              </a:rPr>
              <a:t>개 </a:t>
            </a:r>
            <a:r>
              <a:rPr lang="ko-KR" altLang="en-US" sz="2000" dirty="0" err="1">
                <a:latin typeface="+mj-ea"/>
              </a:rPr>
              <a:t>근육균이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틱을</a:t>
            </a:r>
            <a:r>
              <a:rPr lang="ko-KR" altLang="en-US" sz="2000" dirty="0">
                <a:latin typeface="+mj-ea"/>
              </a:rPr>
              <a:t> 보이거나 음성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적어도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년 이상 있는 경우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초기 아동기에 발병하며 </a:t>
            </a:r>
            <a:r>
              <a:rPr lang="ko-KR" altLang="en-US" sz="2000" dirty="0" smtClean="0">
                <a:latin typeface="+mj-ea"/>
              </a:rPr>
              <a:t>일생 동안 </a:t>
            </a:r>
            <a:r>
              <a:rPr lang="ko-KR" altLang="en-US" sz="2000" dirty="0">
                <a:latin typeface="+mj-ea"/>
              </a:rPr>
              <a:t>지속될 수도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불안이나 우울이 동반되는 경우가 많으므로 정신치료가 필요함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err="1">
                <a:latin typeface="+mj-ea"/>
              </a:rPr>
              <a:t>뚜렛장애</a:t>
            </a:r>
            <a:r>
              <a:rPr lang="en-US" altLang="ko-KR" sz="2000" dirty="0">
                <a:latin typeface="+mj-ea"/>
              </a:rPr>
              <a:t>: 1</a:t>
            </a:r>
            <a:r>
              <a:rPr lang="ko-KR" altLang="en-US" sz="2000" dirty="0">
                <a:latin typeface="+mj-ea"/>
              </a:rPr>
              <a:t>년 이상 거의 매일 운동 </a:t>
            </a:r>
            <a:r>
              <a:rPr lang="ko-KR" altLang="en-US" sz="2000" dirty="0" err="1">
                <a:latin typeface="+mj-ea"/>
              </a:rPr>
              <a:t>틱과</a:t>
            </a:r>
            <a:r>
              <a:rPr lang="ko-KR" altLang="en-US" sz="2000" dirty="0">
                <a:latin typeface="+mj-ea"/>
              </a:rPr>
              <a:t> 음성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동시에 또는 </a:t>
            </a:r>
            <a:r>
              <a:rPr lang="ko-KR" altLang="en-US" sz="2000" dirty="0" err="1">
                <a:latin typeface="+mj-ea"/>
              </a:rPr>
              <a:t>번갈아서</a:t>
            </a:r>
            <a:r>
              <a:rPr lang="ko-KR" altLang="en-US" sz="2000" dirty="0">
                <a:latin typeface="+mj-ea"/>
              </a:rPr>
              <a:t> 나타나며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운동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얼굴에서 시작하여 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어깨 팔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몸통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다리 등 상체에서 하체로 번져 나가는 것이 특징</a:t>
            </a:r>
            <a:r>
              <a:rPr lang="en-US" altLang="ko-KR" sz="2000" dirty="0">
                <a:latin typeface="+mj-ea"/>
              </a:rPr>
              <a:t>. 7</a:t>
            </a:r>
            <a:r>
              <a:rPr lang="ko-KR" altLang="en-US" sz="2000" dirty="0">
                <a:latin typeface="+mj-ea"/>
              </a:rPr>
              <a:t>세 전후에 발병하며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강박사고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강박행동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과잉행동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 산만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충동성이 동반됨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뚜렛장애가</a:t>
            </a:r>
            <a:r>
              <a:rPr lang="ko-KR" altLang="en-US" sz="2000" dirty="0">
                <a:latin typeface="+mj-ea"/>
              </a:rPr>
              <a:t> 심한 경우 읽기나 </a:t>
            </a:r>
            <a:r>
              <a:rPr lang="ko-KR" altLang="en-US" sz="2000" dirty="0" smtClean="0">
                <a:latin typeface="+mj-ea"/>
              </a:rPr>
              <a:t>쓰기 등의 </a:t>
            </a:r>
            <a:r>
              <a:rPr lang="ko-KR" altLang="en-US" sz="2000" dirty="0">
                <a:latin typeface="+mj-ea"/>
              </a:rPr>
              <a:t>일상적인 생활활동을 방해할 수 있으며 남성에게 </a:t>
            </a:r>
            <a:r>
              <a:rPr lang="en-US" altLang="ko-KR" sz="2000" dirty="0">
                <a:latin typeface="+mj-ea"/>
              </a:rPr>
              <a:t>1.5-3</a:t>
            </a:r>
            <a:r>
              <a:rPr lang="ko-KR" altLang="en-US" sz="2000" dirty="0">
                <a:latin typeface="+mj-ea"/>
              </a:rPr>
              <a:t>배 많음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3526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(6) </a:t>
            </a:r>
            <a:r>
              <a:rPr lang="ko-KR" altLang="en-US" sz="2000" dirty="0" smtClean="0">
                <a:latin typeface="+mj-ea"/>
              </a:rPr>
              <a:t>운동장애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치료는 초기에는 </a:t>
            </a:r>
            <a:r>
              <a:rPr lang="ko-KR" altLang="en-US" sz="2000" dirty="0" err="1">
                <a:latin typeface="+mj-ea"/>
              </a:rPr>
              <a:t>틱</a:t>
            </a:r>
            <a:r>
              <a:rPr lang="ko-KR" altLang="en-US" sz="2000" dirty="0">
                <a:latin typeface="+mj-ea"/>
              </a:rPr>
              <a:t> 자체에 부모나 교사가 너무 지적하거나 주의를 주며 야단을 치는 것 보다는 무관심하게 대하는 것이 좋음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긴장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공부에 대한 압력 등의 </a:t>
            </a:r>
            <a:r>
              <a:rPr lang="ko-KR" altLang="en-US" sz="2000" dirty="0" err="1">
                <a:latin typeface="+mj-ea"/>
              </a:rPr>
              <a:t>틱</a:t>
            </a:r>
            <a:r>
              <a:rPr lang="ko-KR" altLang="en-US" sz="2000" dirty="0">
                <a:latin typeface="+mj-ea"/>
              </a:rPr>
              <a:t> 유발 요인이 있는 경우에 부모상담과 지지적 정신치료를 통해 교정할 수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증상의 정도에 따라 약물치료와 행동치료를 활용하기도 함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1592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ko-KR" altLang="en-US" sz="4000" dirty="0">
                <a:solidFill>
                  <a:srgbClr val="FF0000"/>
                </a:solidFill>
                <a:latin typeface="+mj-ea"/>
              </a:rPr>
              <a:t>정신장애 유형</a:t>
            </a:r>
            <a:endParaRPr lang="en-US" altLang="ko-KR" sz="4000" dirty="0">
              <a:solidFill>
                <a:srgbClr val="FF000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4000" dirty="0" smtClean="0">
                <a:solidFill>
                  <a:srgbClr val="FF0000"/>
                </a:solidFill>
                <a:latin typeface="+mj-ea"/>
              </a:rPr>
              <a:t>DSM-5</a:t>
            </a:r>
            <a:r>
              <a:rPr lang="ko-KR" altLang="en-US" sz="4000" dirty="0" smtClean="0">
                <a:solidFill>
                  <a:schemeClr val="tx1"/>
                </a:solidFill>
                <a:latin typeface="+mj-ea"/>
              </a:rPr>
              <a:t>에</a:t>
            </a:r>
            <a:r>
              <a:rPr lang="ko-KR" altLang="en-US" sz="4000" dirty="0" smtClean="0">
                <a:latin typeface="+mj-ea"/>
              </a:rPr>
              <a:t> 따른 정신장애 진단분류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신경발달장애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err="1" smtClean="0">
                <a:latin typeface="+mj-ea"/>
              </a:rPr>
              <a:t>조현병</a:t>
            </a:r>
            <a:r>
              <a:rPr lang="ko-KR" altLang="en-US" sz="4000" dirty="0" smtClean="0">
                <a:latin typeface="+mj-ea"/>
              </a:rPr>
              <a:t> 스펙트럼 및 기타 </a:t>
            </a:r>
            <a:r>
              <a:rPr lang="ko-KR" altLang="en-US" sz="4000" dirty="0" err="1" smtClean="0">
                <a:latin typeface="+mj-ea"/>
              </a:rPr>
              <a:t>정신증적</a:t>
            </a:r>
            <a:r>
              <a:rPr lang="ko-KR" altLang="en-US" sz="4000" dirty="0" smtClean="0">
                <a:latin typeface="+mj-ea"/>
              </a:rPr>
              <a:t> 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err="1" smtClean="0">
                <a:latin typeface="+mj-ea"/>
              </a:rPr>
              <a:t>양극성</a:t>
            </a:r>
            <a:r>
              <a:rPr lang="ko-KR" altLang="en-US" sz="4000" dirty="0" smtClean="0">
                <a:latin typeface="+mj-ea"/>
              </a:rPr>
              <a:t> 및 관련 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우울장애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불안장애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강박 및 관련장애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외상 및 스트레스 사건관련장애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해리장애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신체증상 및 관련장애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급식 및 섭식장애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배설장애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수면 각성 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성기능 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성 불면증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파괴적</a:t>
            </a:r>
            <a:r>
              <a:rPr lang="en-US" altLang="ko-KR" sz="4000" dirty="0" smtClean="0">
                <a:latin typeface="+mj-ea"/>
              </a:rPr>
              <a:t>,</a:t>
            </a:r>
            <a:r>
              <a:rPr lang="ko-KR" altLang="en-US" sz="4000" dirty="0" smtClean="0">
                <a:latin typeface="+mj-ea"/>
              </a:rPr>
              <a:t> 충동통제 및 품행장애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물질 관련 및 중독장애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신경인지장애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성격장애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성도착 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기타 정신장애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endParaRPr lang="en-US" altLang="ko-KR" dirty="0">
              <a:latin typeface="+mj-ea"/>
            </a:endParaRPr>
          </a:p>
          <a:p>
            <a:pPr marL="0" indent="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조현병을</a:t>
            </a:r>
            <a:r>
              <a:rPr lang="ko-KR" altLang="en-US" sz="2000" dirty="0" smtClean="0">
                <a:latin typeface="+mj-ea"/>
              </a:rPr>
              <a:t> 비롯하여 이와 유사한 </a:t>
            </a:r>
            <a:r>
              <a:rPr lang="ko-KR" altLang="en-US" sz="2000" dirty="0" err="1" smtClean="0">
                <a:latin typeface="+mj-ea"/>
              </a:rPr>
              <a:t>정신증적</a:t>
            </a:r>
            <a:r>
              <a:rPr lang="ko-KR" altLang="en-US" sz="2000" dirty="0" smtClean="0">
                <a:latin typeface="+mj-ea"/>
              </a:rPr>
              <a:t> 증상을 나타내는 정신장애를 포함함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주로 망상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환각 혼란스러운 언어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상황에 부적절한 행동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둔마된</a:t>
            </a:r>
            <a:r>
              <a:rPr lang="ko-KR" altLang="en-US" sz="2000" dirty="0" smtClean="0">
                <a:latin typeface="+mj-ea"/>
              </a:rPr>
              <a:t> 감정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사회적 고립 등이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증상의 심각성 정도나 지속기간에 따라 다양하게 구분 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Both"/>
            </a:pPr>
            <a:r>
              <a:rPr lang="ko-KR" altLang="en-US" sz="2000" dirty="0" err="1" smtClean="0">
                <a:latin typeface="+mj-ea"/>
              </a:rPr>
              <a:t>분열형</a:t>
            </a:r>
            <a:r>
              <a:rPr lang="ko-KR" altLang="en-US" sz="2000" dirty="0" smtClean="0">
                <a:latin typeface="+mj-ea"/>
              </a:rPr>
              <a:t> 성격장애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경미한 정신분열 증상이 성격의 일부처럼 나타나는 것이 특징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6776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(2) </a:t>
            </a:r>
            <a:r>
              <a:rPr lang="ko-KR" altLang="en-US" sz="2000" dirty="0" smtClean="0">
                <a:latin typeface="+mj-ea"/>
              </a:rPr>
              <a:t>망상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한가지 이상의 망상이 최소한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이상 지속적으로 나타나지만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정신분열증의 진단기준에 부합하지 않음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비록 망상이 있지만 망상과 관련된 생활영역 외에는 기능적인 손상이 없고 뚜렷하게 이상하거나 기괴한 행동을 나타내지 않는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한 예로 배우자의 정절에 대한 망상적 의심이 특징인 의처증을 들 수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망상장애는 주로 성인기 중기나 후기에 시작되는 경향이 있으나 젊은 시기에도 발생함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평생유병률은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0.3%</a:t>
            </a:r>
            <a:r>
              <a:rPr lang="ko-KR" altLang="en-US" sz="2000" dirty="0" smtClean="0">
                <a:latin typeface="+mj-ea"/>
              </a:rPr>
              <a:t>로 추정되며 </a:t>
            </a:r>
            <a:r>
              <a:rPr lang="ko-KR" altLang="en-US" sz="2000" dirty="0" err="1" smtClean="0">
                <a:latin typeface="+mj-ea"/>
              </a:rPr>
              <a:t>애정형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과대형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질투형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피해형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신체형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혼합형이 있음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이 중에 </a:t>
            </a:r>
            <a:r>
              <a:rPr lang="ko-KR" altLang="en-US" sz="2000" dirty="0" err="1" smtClean="0">
                <a:latin typeface="+mj-ea"/>
              </a:rPr>
              <a:t>피해형이</a:t>
            </a:r>
            <a:r>
              <a:rPr lang="ko-KR" altLang="en-US" sz="2000" dirty="0" smtClean="0">
                <a:latin typeface="+mj-ea"/>
              </a:rPr>
              <a:t> 제일 많음   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8326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(3</a:t>
            </a:r>
            <a:r>
              <a:rPr lang="en-US" altLang="ko-KR" sz="2000" dirty="0" smtClean="0">
                <a:latin typeface="+mj-ea"/>
              </a:rPr>
              <a:t>) </a:t>
            </a:r>
            <a:r>
              <a:rPr lang="ko-KR" altLang="en-US" sz="2000" dirty="0" err="1" smtClean="0">
                <a:latin typeface="+mj-ea"/>
              </a:rPr>
              <a:t>단기정신증적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만상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환각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와해된 행동이나 긴장된 행동과 같은 양성증상들 가운데 한 가지가 갑자기 시작되는 장애로 그 삽화기간이 하루 이상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개월 이하일 경우에 해당됨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감정적인 격동이나 격심함 혼란을 경험하고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강렬한 감정에서 다른 감정상태로 빠르게 변화하는 양상을 보임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장애의 발병시기는 청소년기나 초기 청소년기이며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젊은 연령층일 수록 자살 위험이 높음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</a:t>
            </a:r>
            <a:r>
              <a:rPr lang="en-US" altLang="ko-KR" sz="2000" dirty="0">
                <a:latin typeface="+mj-ea"/>
              </a:rPr>
              <a:t>4) </a:t>
            </a:r>
            <a:r>
              <a:rPr lang="ko-KR" altLang="en-US" sz="2000" dirty="0" err="1" smtClean="0">
                <a:latin typeface="+mj-ea"/>
              </a:rPr>
              <a:t>조현형장애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조현 </a:t>
            </a:r>
            <a:r>
              <a:rPr lang="ko-KR" altLang="en-US" sz="2000" dirty="0">
                <a:latin typeface="+mj-ea"/>
              </a:rPr>
              <a:t>증상의 기간이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개월에서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개월 미만의 </a:t>
            </a:r>
            <a:r>
              <a:rPr lang="ko-KR" altLang="en-US" sz="2000" dirty="0" err="1">
                <a:latin typeface="+mj-ea"/>
              </a:rPr>
              <a:t>기간동안</a:t>
            </a:r>
            <a:r>
              <a:rPr lang="ko-KR" altLang="en-US" sz="2000" dirty="0">
                <a:latin typeface="+mj-ea"/>
              </a:rPr>
              <a:t> 지속될 때 진단함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정상기능이 돌아온다는 것을 제외하면 </a:t>
            </a:r>
            <a:r>
              <a:rPr lang="ko-KR" altLang="en-US" sz="2000" dirty="0" err="1" smtClean="0">
                <a:latin typeface="+mj-ea"/>
              </a:rPr>
              <a:t>조현병과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동일하며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만약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증상이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개월 이상 지속될 경우에는 </a:t>
            </a:r>
            <a:r>
              <a:rPr lang="ko-KR" altLang="en-US" sz="2000" dirty="0" err="1" smtClean="0">
                <a:latin typeface="+mj-ea"/>
              </a:rPr>
              <a:t>조현병으로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진단이 바뀌어야 함 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9513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임상적 특성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전체적인 태도 및 행동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흥분하고 날뛰고 공격적인 경우가 많음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가만히 부동의 자세를 취하거나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괴상한 몸짓과 이상한 말을 하는 경우가 많음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최근에는 이런 눈에 띄는 이상한 증세는 사라지고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오히려 멍하니 감정이 없어 보이고 자기만의 생각에 골몰하고 있어 대화가 잘 안 되는 환자가 많아짐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811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임상적 특성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증상은 크게 양성증상과 음성증상으로 </a:t>
            </a:r>
            <a:r>
              <a:rPr lang="ko-KR" altLang="en-US" sz="2000" dirty="0" smtClean="0">
                <a:latin typeface="+mj-ea"/>
              </a:rPr>
              <a:t>나뉨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양성증상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정상적 기능의 과다 또는 왜곡을 반영하는 것으로서 사고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망상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지각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환각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언어 및 의사소통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행동조절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와해된 행동 및 긴장된 행동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의 과장이나 왜곡으로 </a:t>
            </a:r>
            <a:r>
              <a:rPr lang="ko-KR" altLang="en-US" sz="2000" dirty="0" smtClean="0">
                <a:latin typeface="+mj-ea"/>
              </a:rPr>
              <a:t>나타남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음성증상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정상적 기능의 감소나 상실을 반영하는 것으로서 정서적 표현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정서적 </a:t>
            </a:r>
            <a:r>
              <a:rPr lang="ko-KR" altLang="en-US" sz="2000" dirty="0" err="1">
                <a:latin typeface="+mj-ea"/>
              </a:rPr>
              <a:t>둔마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사고나 언어의 생산성 부족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 err="1">
                <a:latin typeface="+mj-ea"/>
              </a:rPr>
              <a:t>무논리증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그리고 목적 지향적 행동의 범위와 강도가 크게 제한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 err="1">
                <a:latin typeface="+mj-ea"/>
              </a:rPr>
              <a:t>무욕증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됨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1577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+mj-ea"/>
              </a:rPr>
              <a:t>조현병은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증상이 적어도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개월 이상 지속되며</a:t>
            </a:r>
            <a:r>
              <a:rPr lang="en-US" altLang="ko-KR" sz="2000" dirty="0">
                <a:latin typeface="+mj-ea"/>
              </a:rPr>
              <a:t>, 1</a:t>
            </a:r>
            <a:r>
              <a:rPr lang="ko-KR" altLang="en-US" sz="2000" dirty="0">
                <a:latin typeface="+mj-ea"/>
              </a:rPr>
              <a:t>개월 이상의 </a:t>
            </a:r>
            <a:r>
              <a:rPr lang="ko-KR" altLang="en-US" sz="2000" dirty="0" err="1">
                <a:latin typeface="+mj-ea"/>
              </a:rPr>
              <a:t>활성기</a:t>
            </a:r>
            <a:r>
              <a:rPr lang="ko-KR" altLang="en-US" sz="2000" dirty="0">
                <a:latin typeface="+mj-ea"/>
              </a:rPr>
              <a:t> 증상이 있어야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망상이나 환각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행동이나 긴장된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음성증상 중 최소한 </a:t>
            </a:r>
            <a:r>
              <a:rPr lang="ko-KR" altLang="en-US" sz="2000" dirty="0" err="1">
                <a:latin typeface="+mj-ea"/>
              </a:rPr>
              <a:t>두가지</a:t>
            </a:r>
            <a:r>
              <a:rPr lang="ko-KR" altLang="en-US" sz="2000" dirty="0">
                <a:latin typeface="+mj-ea"/>
              </a:rPr>
              <a:t> 이상의 증상이 있어야 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+mj-ea"/>
              </a:rPr>
              <a:t>조현병은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대 후반에서 </a:t>
            </a:r>
            <a:r>
              <a:rPr lang="en-US" altLang="ko-KR" sz="2000" dirty="0">
                <a:latin typeface="+mj-ea"/>
              </a:rPr>
              <a:t>30</a:t>
            </a:r>
            <a:r>
              <a:rPr lang="ko-KR" altLang="en-US" sz="2000" dirty="0">
                <a:latin typeface="+mj-ea"/>
              </a:rPr>
              <a:t>대 중반 사이에 주로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조현병의</a:t>
            </a:r>
            <a:r>
              <a:rPr lang="ko-KR" altLang="en-US" sz="2000" dirty="0">
                <a:latin typeface="+mj-ea"/>
              </a:rPr>
              <a:t> 유병률은 연구마다 다양하지만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평생 유병률은 </a:t>
            </a:r>
            <a:r>
              <a:rPr lang="en-US" altLang="ko-KR" sz="2000" dirty="0">
                <a:latin typeface="+mj-ea"/>
              </a:rPr>
              <a:t>0.5-1%</a:t>
            </a:r>
            <a:r>
              <a:rPr lang="ko-KR" altLang="en-US" sz="2000" dirty="0">
                <a:latin typeface="+mj-ea"/>
              </a:rPr>
              <a:t>로 추정됨</a:t>
            </a:r>
            <a:r>
              <a:rPr lang="en-US" altLang="ko-KR" sz="2000" dirty="0">
                <a:latin typeface="+mj-ea"/>
              </a:rPr>
              <a:t>.</a:t>
            </a:r>
            <a:r>
              <a:rPr lang="ko-KR" altLang="en-US" sz="2000" dirty="0">
                <a:latin typeface="+mj-ea"/>
              </a:rPr>
              <a:t>첫 삽화가 나타나는 중앙값은 남자가 </a:t>
            </a: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대 중반이고 여자가 </a:t>
            </a: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대 후반임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발병은 급성일수도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잠행성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일수도 있지만 </a:t>
            </a:r>
            <a:r>
              <a:rPr lang="ko-KR" altLang="en-US" sz="2000" dirty="0">
                <a:latin typeface="+mj-ea"/>
              </a:rPr>
              <a:t>대부분의 경우 사회적 위축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학업이나 일의 흥미 상실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위생 및 복장상태의 불량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이상한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분노의 폭발 등과 같이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다양한 증후나 증상이 서서히 나타나는 전구기를 보이다가 몇몇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활성기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증상이 출현하게 됨 </a:t>
            </a:r>
            <a:endParaRPr lang="en-US" altLang="ko-KR" sz="2000" dirty="0">
              <a:solidFill>
                <a:srgbClr val="FF0000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5457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유형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+mj-ea"/>
              </a:rPr>
              <a:t>편집형</a:t>
            </a:r>
            <a:r>
              <a:rPr lang="ko-KR" altLang="en-US" sz="2000" dirty="0">
                <a:latin typeface="+mj-ea"/>
              </a:rPr>
              <a:t> 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정신과 입원환자 중에 가장 많은 유형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현저한 망상이나 환청이 출현이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망상은 피해망상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과대망상이 함께 있는 것이 일반적이지만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질투망상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종교망상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신체망상을 </a:t>
            </a:r>
            <a:r>
              <a:rPr lang="ko-KR" altLang="en-US" sz="2000" dirty="0" smtClean="0">
                <a:latin typeface="+mj-ea"/>
              </a:rPr>
              <a:t>나타내기도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피해망상으로 자살을 시도하기도 </a:t>
            </a:r>
            <a:r>
              <a:rPr lang="ko-KR" altLang="en-US" sz="2000" dirty="0" smtClean="0">
                <a:latin typeface="+mj-ea"/>
              </a:rPr>
              <a:t>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분노가 동반되는 과대망상이나 피해망상으로 </a:t>
            </a:r>
            <a:r>
              <a:rPr lang="ko-KR" altLang="en-US" sz="2000" dirty="0" err="1">
                <a:latin typeface="+mj-ea"/>
              </a:rPr>
              <a:t>난폭성이나</a:t>
            </a:r>
            <a:r>
              <a:rPr lang="ko-KR" altLang="en-US" sz="2000" dirty="0">
                <a:latin typeface="+mj-ea"/>
              </a:rPr>
              <a:t> 공격성을 보이기도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환각은 망상의 내용과 연관되어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지능이 높아 사회생활을 잘 하고 혼란된 언어나 부적절한 감정표현이 없음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대 후반에서 </a:t>
            </a:r>
            <a:r>
              <a:rPr lang="en-US" altLang="ko-KR" sz="2000" dirty="0">
                <a:latin typeface="+mj-ea"/>
              </a:rPr>
              <a:t>30</a:t>
            </a:r>
            <a:r>
              <a:rPr lang="ko-KR" altLang="en-US" sz="2000" dirty="0">
                <a:latin typeface="+mj-ea"/>
              </a:rPr>
              <a:t>대에 발병함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3843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유형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+mj-ea"/>
              </a:rPr>
              <a:t>붕괴형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해체형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둔마된</a:t>
            </a:r>
            <a:r>
              <a:rPr lang="ko-KR" altLang="en-US" sz="2000" dirty="0">
                <a:latin typeface="+mj-ea"/>
              </a:rPr>
              <a:t> 정동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얼굴의 찡그림이나 조리에 맞지 않는 말 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행동과 부적절한 행동이 필수증상으로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사회적 규범을 무시하고 외모나 위생에 무관심하며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아무 곳에서나 소변을 보거나 손으로 음식을 먹는 모습을 보이기도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부적절한 정서 반응으로 웃거나 이해되지 않는 동작을 하는 경우가 많음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초기 청소년기에 </a:t>
            </a:r>
            <a:r>
              <a:rPr lang="ko-KR" altLang="en-US" sz="2000" dirty="0">
                <a:latin typeface="+mj-ea"/>
              </a:rPr>
              <a:t>눈에 띄지 않게 서서히 발병 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6472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(5) </a:t>
            </a:r>
            <a:r>
              <a:rPr lang="ko-KR" altLang="en-US" sz="2400" dirty="0" err="1" smtClean="0">
                <a:latin typeface="+mj-ea"/>
              </a:rPr>
              <a:t>조현병</a:t>
            </a:r>
            <a:endParaRPr lang="en-US" altLang="ko-KR" sz="24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2) </a:t>
            </a:r>
            <a:r>
              <a:rPr lang="ko-KR" altLang="en-US" sz="2400" dirty="0" err="1" smtClean="0">
                <a:latin typeface="+mj-ea"/>
              </a:rPr>
              <a:t>조현병의</a:t>
            </a:r>
            <a:r>
              <a:rPr lang="ko-KR" altLang="en-US" sz="2400" dirty="0" smtClean="0">
                <a:latin typeface="+mj-ea"/>
              </a:rPr>
              <a:t> 유형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400" dirty="0">
                <a:latin typeface="+mj-ea"/>
              </a:rPr>
              <a:t>긴장형  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>
                <a:latin typeface="+mj-ea"/>
              </a:rPr>
              <a:t>근육이 뻣뻣하게 굳어 있거나 극심한 요동을 보이는 등 근육운동의 장애가 주로 나타남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>
                <a:latin typeface="+mj-ea"/>
              </a:rPr>
              <a:t>주된 증상으로 </a:t>
            </a:r>
            <a:r>
              <a:rPr lang="ko-KR" altLang="en-US" sz="2400" dirty="0" err="1">
                <a:latin typeface="+mj-ea"/>
              </a:rPr>
              <a:t>부동증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 err="1">
                <a:latin typeface="+mj-ea"/>
              </a:rPr>
              <a:t>과다운동증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극단적 </a:t>
            </a:r>
            <a:r>
              <a:rPr lang="ko-KR" altLang="en-US" sz="2400" dirty="0" err="1">
                <a:latin typeface="+mj-ea"/>
              </a:rPr>
              <a:t>거부증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 err="1">
                <a:latin typeface="+mj-ea"/>
              </a:rPr>
              <a:t>함구증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반향언어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반향행동 등 정신운동 장애가 나타남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>
                <a:latin typeface="+mj-ea"/>
              </a:rPr>
              <a:t>초조성</a:t>
            </a:r>
            <a:r>
              <a:rPr lang="ko-KR" altLang="en-US" sz="2400" dirty="0">
                <a:latin typeface="+mj-ea"/>
              </a:rPr>
              <a:t> 긴장상태에서는</a:t>
            </a:r>
            <a:r>
              <a:rPr lang="en-US" altLang="ko-KR" sz="2400" dirty="0">
                <a:latin typeface="+mj-ea"/>
              </a:rPr>
              <a:t>,</a:t>
            </a:r>
            <a:r>
              <a:rPr lang="ko-KR" altLang="en-US" sz="2400" dirty="0">
                <a:latin typeface="+mj-ea"/>
              </a:rPr>
              <a:t>극단적인 정신운동 흥분과 고함을 계속 지르는 행동을 하기도 함</a:t>
            </a:r>
            <a:r>
              <a:rPr lang="en-US" altLang="ko-KR" sz="2400" dirty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400" dirty="0" err="1">
                <a:latin typeface="+mj-ea"/>
              </a:rPr>
              <a:t>잔류형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>
                <a:latin typeface="+mj-ea"/>
              </a:rPr>
              <a:t>적어도 한번 이상 </a:t>
            </a:r>
            <a:r>
              <a:rPr lang="ko-KR" altLang="en-US" sz="2400" dirty="0" err="1">
                <a:latin typeface="+mj-ea"/>
              </a:rPr>
              <a:t>조현증</a:t>
            </a:r>
            <a:r>
              <a:rPr lang="ko-KR" altLang="en-US" sz="2400" dirty="0">
                <a:latin typeface="+mj-ea"/>
              </a:rPr>
              <a:t> 삽화가 있었지만 현재는 현저한 양성증상이 없고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음성증상이나 </a:t>
            </a:r>
            <a:r>
              <a:rPr lang="ko-KR" altLang="en-US" sz="2400" dirty="0" err="1">
                <a:latin typeface="+mj-ea"/>
              </a:rPr>
              <a:t>두개</a:t>
            </a:r>
            <a:r>
              <a:rPr lang="ko-KR" altLang="en-US" sz="2400" dirty="0">
                <a:latin typeface="+mj-ea"/>
              </a:rPr>
              <a:t> 이상의 약화된 양성증상이 지속되는 경우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그리고 망상이나 환각이 있더라도 그것이 현저하지 않고 정동이 수반되지 않을 경우에 이 진단이 내려짐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400" dirty="0" err="1">
                <a:latin typeface="+mj-ea"/>
              </a:rPr>
              <a:t>감별불능형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 smtClean="0">
                <a:latin typeface="+mj-ea"/>
              </a:rPr>
              <a:t>조현병의</a:t>
            </a:r>
            <a:r>
              <a:rPr lang="ko-KR" altLang="en-US" sz="2400" dirty="0" smtClean="0">
                <a:latin typeface="+mj-ea"/>
              </a:rPr>
              <a:t> </a:t>
            </a:r>
            <a:r>
              <a:rPr lang="ko-KR" altLang="en-US" sz="2400" dirty="0">
                <a:latin typeface="+mj-ea"/>
              </a:rPr>
              <a:t>진단기준</a:t>
            </a:r>
            <a:r>
              <a:rPr lang="en-US" altLang="ko-KR" sz="2400" dirty="0">
                <a:latin typeface="+mj-ea"/>
              </a:rPr>
              <a:t>(</a:t>
            </a:r>
            <a:r>
              <a:rPr lang="ko-KR" altLang="en-US" sz="2400" dirty="0">
                <a:latin typeface="+mj-ea"/>
              </a:rPr>
              <a:t>정신증상 </a:t>
            </a:r>
            <a:r>
              <a:rPr lang="en-US" altLang="ko-KR" sz="2400" dirty="0">
                <a:latin typeface="+mj-ea"/>
              </a:rPr>
              <a:t>5</a:t>
            </a:r>
            <a:r>
              <a:rPr lang="ko-KR" altLang="en-US" sz="2400" dirty="0">
                <a:latin typeface="+mj-ea"/>
              </a:rPr>
              <a:t>개중 </a:t>
            </a:r>
            <a:r>
              <a:rPr lang="en-US" altLang="ko-KR" sz="2400" dirty="0">
                <a:latin typeface="+mj-ea"/>
              </a:rPr>
              <a:t>2</a:t>
            </a:r>
            <a:r>
              <a:rPr lang="ko-KR" altLang="en-US" sz="2400" dirty="0">
                <a:latin typeface="+mj-ea"/>
              </a:rPr>
              <a:t>개 이상</a:t>
            </a:r>
            <a:r>
              <a:rPr lang="en-US" altLang="ko-KR" sz="2400" dirty="0">
                <a:latin typeface="+mj-ea"/>
              </a:rPr>
              <a:t>)</a:t>
            </a:r>
            <a:r>
              <a:rPr lang="ko-KR" altLang="en-US" sz="2400" dirty="0">
                <a:latin typeface="+mj-ea"/>
              </a:rPr>
              <a:t>을 충족시키지만 앞서 제시한 </a:t>
            </a:r>
            <a:r>
              <a:rPr lang="ko-KR" altLang="en-US" sz="2400" dirty="0" err="1" smtClean="0">
                <a:latin typeface="+mj-ea"/>
              </a:rPr>
              <a:t>조현병</a:t>
            </a:r>
            <a:r>
              <a:rPr lang="ko-KR" altLang="en-US" sz="2400" dirty="0" smtClean="0">
                <a:latin typeface="+mj-ea"/>
              </a:rPr>
              <a:t> </a:t>
            </a:r>
            <a:r>
              <a:rPr lang="ko-KR" altLang="en-US" sz="2400" dirty="0">
                <a:latin typeface="+mj-ea"/>
              </a:rPr>
              <a:t>유형의 진단기준을 충족시키지 않는 증상이 나타나는 경우 </a:t>
            </a:r>
            <a:endParaRPr lang="en-US" altLang="ko-KR" sz="2400" dirty="0">
              <a:latin typeface="+mj-ea"/>
            </a:endParaRPr>
          </a:p>
          <a:p>
            <a:pPr marL="0" indent="0">
              <a:buNone/>
            </a:pPr>
            <a:endParaRPr lang="en-US" altLang="ko-KR" sz="24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6472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3) </a:t>
            </a:r>
            <a:r>
              <a:rPr lang="ko-KR" altLang="en-US" sz="2000" dirty="0" err="1" smtClean="0">
                <a:latin typeface="+mj-ea"/>
              </a:rPr>
              <a:t>조현병</a:t>
            </a:r>
            <a:r>
              <a:rPr lang="ko-KR" altLang="en-US" sz="2000" dirty="0" smtClean="0">
                <a:latin typeface="+mj-ea"/>
              </a:rPr>
              <a:t> 원인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스트레스 취약성 극복모형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생물학적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환경적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심리사회적 요인을 다 포함하는 모형으로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원래 취약성을 갖고 있는 사람이 살아가면서 스트레스를 받을 때 </a:t>
            </a:r>
            <a:r>
              <a:rPr lang="ko-KR" altLang="en-US" sz="2000" dirty="0" err="1" smtClean="0">
                <a:latin typeface="+mj-ea"/>
              </a:rPr>
              <a:t>조현병이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발병한다는 것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환경적 스트레스 자체가 </a:t>
            </a:r>
            <a:r>
              <a:rPr lang="ko-KR" altLang="en-US" sz="2000" dirty="0" err="1" smtClean="0">
                <a:latin typeface="+mj-ea"/>
              </a:rPr>
              <a:t>조현병을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발생시키기 보다는 병을 발생시키는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유발요인</a:t>
            </a:r>
            <a:r>
              <a:rPr lang="ko-KR" altLang="en-US" sz="2000" dirty="0">
                <a:latin typeface="+mj-ea"/>
              </a:rPr>
              <a:t>이라고 봄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+mj-ea"/>
              </a:rPr>
              <a:t>생물학적 요인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우리의 뇌는 여러 신경통으로 연결되어 있는데 이를 직접 연결해 주는 화학물질을 신경전달물질이라고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신경전달물질을 통해 생각하고 느끼고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지각하고 행동함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그런데 뇌 안의 신경전달물질에 변화가 있을 때 </a:t>
            </a:r>
            <a:r>
              <a:rPr lang="ko-KR" altLang="en-US" sz="2000" dirty="0" err="1" smtClean="0">
                <a:latin typeface="+mj-ea"/>
              </a:rPr>
              <a:t>조현병이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생김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도파민이</a:t>
            </a:r>
            <a:r>
              <a:rPr lang="ko-KR" altLang="en-US" sz="2000" dirty="0">
                <a:latin typeface="+mj-ea"/>
              </a:rPr>
              <a:t> 너무 </a:t>
            </a:r>
            <a:r>
              <a:rPr lang="ko-KR" altLang="en-US" sz="2000" dirty="0" err="1" smtClean="0">
                <a:latin typeface="+mj-ea"/>
              </a:rPr>
              <a:t>항진되어있거나</a:t>
            </a:r>
            <a:r>
              <a:rPr lang="ko-KR" altLang="en-US" sz="2000" dirty="0" smtClean="0">
                <a:latin typeface="+mj-ea"/>
              </a:rPr>
              <a:t> 조절이 잘 안되어서 발생한다는 가설이 </a:t>
            </a:r>
            <a:r>
              <a:rPr lang="ko-KR" altLang="en-US" sz="2000" dirty="0">
                <a:latin typeface="+mj-ea"/>
              </a:rPr>
              <a:t>가장 많이 </a:t>
            </a:r>
            <a:r>
              <a:rPr lang="ko-KR" altLang="en-US" sz="2000" dirty="0" smtClean="0">
                <a:latin typeface="+mj-ea"/>
              </a:rPr>
              <a:t>알려짐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과다분비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망상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환각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이상 행동 같은 </a:t>
            </a:r>
            <a:r>
              <a:rPr lang="ko-KR" altLang="en-US" sz="2000" dirty="0" err="1" smtClean="0">
                <a:latin typeface="+mj-ea"/>
              </a:rPr>
              <a:t>양성행동을</a:t>
            </a:r>
            <a:r>
              <a:rPr lang="ko-KR" altLang="en-US" sz="2000" dirty="0" smtClean="0">
                <a:latin typeface="+mj-ea"/>
              </a:rPr>
              <a:t> 유발하고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결핍은 무감각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무의욕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무쾌감</a:t>
            </a:r>
            <a:r>
              <a:rPr lang="ko-KR" altLang="en-US" sz="2000" dirty="0" smtClean="0">
                <a:latin typeface="+mj-ea"/>
              </a:rPr>
              <a:t> 같은 </a:t>
            </a:r>
            <a:r>
              <a:rPr lang="ko-KR" altLang="en-US" sz="2000" dirty="0" err="1" smtClean="0">
                <a:latin typeface="+mj-ea"/>
              </a:rPr>
              <a:t>음성증상</a:t>
            </a:r>
            <a:r>
              <a:rPr lang="ko-KR" altLang="en-US" sz="2000" dirty="0" smtClean="0">
                <a:latin typeface="+mj-ea"/>
              </a:rPr>
              <a:t> 발현에 관여</a:t>
            </a:r>
            <a:r>
              <a:rPr lang="en-US" altLang="ko-KR" sz="2000" dirty="0" smtClean="0">
                <a:latin typeface="+mj-ea"/>
              </a:rPr>
              <a:t>)- </a:t>
            </a:r>
            <a:r>
              <a:rPr lang="ko-KR" altLang="en-US" sz="2000" dirty="0" err="1" smtClean="0">
                <a:latin typeface="+mj-ea"/>
              </a:rPr>
              <a:t>도파민을</a:t>
            </a:r>
            <a:r>
              <a:rPr lang="ko-KR" altLang="en-US" sz="2000" dirty="0" smtClean="0">
                <a:latin typeface="+mj-ea"/>
              </a:rPr>
              <a:t> 감소시키는 </a:t>
            </a:r>
            <a:r>
              <a:rPr lang="ko-KR" altLang="en-US" sz="2000" dirty="0" err="1" smtClean="0">
                <a:latin typeface="+mj-ea"/>
              </a:rPr>
              <a:t>암페타민이나</a:t>
            </a:r>
            <a:r>
              <a:rPr lang="ko-KR" altLang="en-US" sz="2000" dirty="0" smtClean="0">
                <a:latin typeface="+mj-ea"/>
              </a:rPr>
              <a:t> 코카인 사용시 </a:t>
            </a:r>
            <a:r>
              <a:rPr lang="ko-KR" altLang="en-US" sz="2000" dirty="0" err="1" smtClean="0">
                <a:latin typeface="+mj-ea"/>
              </a:rPr>
              <a:t>조현병</a:t>
            </a:r>
            <a:r>
              <a:rPr lang="ko-KR" altLang="en-US" sz="2000" dirty="0" smtClean="0">
                <a:latin typeface="+mj-ea"/>
              </a:rPr>
              <a:t> 유사 증상이 증가하고 도파민의 작용을 억제하는 약을 사용했을 때 호전됨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세로토닌이 </a:t>
            </a:r>
            <a:r>
              <a:rPr lang="ko-KR" altLang="en-US" sz="2000" dirty="0" err="1" smtClean="0">
                <a:latin typeface="+mj-ea"/>
              </a:rPr>
              <a:t>도파민</a:t>
            </a:r>
            <a:r>
              <a:rPr lang="ko-KR" altLang="en-US" sz="2000" dirty="0" smtClean="0">
                <a:latin typeface="+mj-ea"/>
              </a:rPr>
              <a:t> 분비를 조절함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세로토닌이 감소하면 </a:t>
            </a:r>
            <a:r>
              <a:rPr lang="ko-KR" altLang="en-US" sz="2000" dirty="0" err="1" smtClean="0">
                <a:latin typeface="+mj-ea"/>
              </a:rPr>
              <a:t>도파민</a:t>
            </a:r>
            <a:r>
              <a:rPr lang="ko-KR" altLang="en-US" sz="2000" dirty="0" smtClean="0">
                <a:latin typeface="+mj-ea"/>
              </a:rPr>
              <a:t> 분비가 </a:t>
            </a:r>
            <a:r>
              <a:rPr lang="ko-KR" altLang="en-US" sz="2000" dirty="0" err="1" smtClean="0">
                <a:latin typeface="+mj-ea"/>
              </a:rPr>
              <a:t>과도해지며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세로토닌이 </a:t>
            </a:r>
            <a:r>
              <a:rPr lang="ko-KR" altLang="en-US" sz="2000" dirty="0" err="1" smtClean="0">
                <a:latin typeface="+mj-ea"/>
              </a:rPr>
              <a:t>도파민</a:t>
            </a:r>
            <a:r>
              <a:rPr lang="ko-KR" altLang="en-US" sz="2000" dirty="0" smtClean="0">
                <a:latin typeface="+mj-ea"/>
              </a:rPr>
              <a:t> 관련 물질을 사용했을 때 생길 수 있는 굳어짐이나 </a:t>
            </a:r>
            <a:r>
              <a:rPr lang="ko-KR" altLang="en-US" sz="2000" dirty="0" err="1" smtClean="0">
                <a:latin typeface="+mj-ea"/>
              </a:rPr>
              <a:t>손떨림</a:t>
            </a:r>
            <a:r>
              <a:rPr lang="ko-KR" altLang="en-US" sz="2000" dirty="0" smtClean="0">
                <a:latin typeface="+mj-ea"/>
              </a:rPr>
              <a:t> 같은 이상 운동 등을 </a:t>
            </a:r>
            <a:r>
              <a:rPr lang="ko-KR" altLang="en-US" sz="2000" dirty="0" err="1" smtClean="0">
                <a:latin typeface="+mj-ea"/>
              </a:rPr>
              <a:t>호전시킴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1846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뇌의 발달이나 지연</a:t>
            </a: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뇌의 손상관 관련된 중추 신경계와 관련된 정신장애를 포함함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발생원인은 심리사회적인 것 보다 주로 뇌의 발달장애로 인해 생애 초기부터 나타나는 경향이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여기에는 </a:t>
            </a:r>
            <a:r>
              <a:rPr lang="ko-KR" altLang="en-US" sz="2000" dirty="0" err="1" smtClean="0">
                <a:latin typeface="+mj-ea"/>
              </a:rPr>
              <a:t>지적장애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의사소통장애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자폐 스펙트럼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주의력 결핍 과잉행동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특정 학습장애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운동장애 등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가지가 있음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Both"/>
            </a:pPr>
            <a:r>
              <a:rPr lang="ko-KR" altLang="en-US" sz="2000" dirty="0" err="1" smtClean="0">
                <a:latin typeface="+mj-ea"/>
              </a:rPr>
              <a:t>지적장애</a:t>
            </a: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흔히 정신지체로 알려져 있는데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표준화된 지능검사에 의한 지능지수가 </a:t>
            </a:r>
            <a:r>
              <a:rPr lang="en-US" altLang="ko-KR" sz="2000" dirty="0" smtClean="0">
                <a:latin typeface="+mj-ea"/>
              </a:rPr>
              <a:t>70</a:t>
            </a:r>
            <a:r>
              <a:rPr lang="ko-KR" altLang="en-US" sz="2000" dirty="0" smtClean="0">
                <a:latin typeface="+mj-ea"/>
              </a:rPr>
              <a:t>미만으로서 지적 발달장애라고 불림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지능이 현저하게 낮아서 학습이나 사회적응에 어려움을 나타냄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유전적 요인이나 출생 후 환경적 요인 또는 질병 및 뇌장애로 인하여 낮은 지능지수와 함께 적응행동 및 기능의 결함과 장애를 말함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주로 </a:t>
            </a:r>
            <a:r>
              <a:rPr lang="en-US" altLang="ko-KR" sz="2000" dirty="0" smtClean="0">
                <a:latin typeface="+mj-ea"/>
              </a:rPr>
              <a:t>18</a:t>
            </a:r>
            <a:r>
              <a:rPr lang="ko-KR" altLang="en-US" sz="2000" dirty="0" smtClean="0">
                <a:latin typeface="+mj-ea"/>
              </a:rPr>
              <a:t>세 이전에 발현하여 유병률은 전체 인구 중 대략 </a:t>
            </a:r>
            <a:r>
              <a:rPr lang="en-US" altLang="ko-KR" sz="2000" dirty="0" smtClean="0">
                <a:latin typeface="+mj-ea"/>
              </a:rPr>
              <a:t>1-3% </a:t>
            </a:r>
            <a:r>
              <a:rPr lang="ko-KR" altLang="en-US" sz="2000" dirty="0" smtClean="0">
                <a:latin typeface="+mj-ea"/>
              </a:rPr>
              <a:t>정도로 추정되는데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여자에 비해 남자의 유병률이 </a:t>
            </a:r>
            <a:r>
              <a:rPr lang="en-US" altLang="ko-KR" sz="2000" dirty="0" smtClean="0">
                <a:latin typeface="+mj-ea"/>
              </a:rPr>
              <a:t>1.5</a:t>
            </a:r>
            <a:r>
              <a:rPr lang="ko-KR" altLang="en-US" sz="2000" dirty="0" smtClean="0">
                <a:latin typeface="+mj-ea"/>
              </a:rPr>
              <a:t>배 정도 됨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9927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</a:t>
            </a:r>
            <a:r>
              <a:rPr lang="en-US" altLang="ko-KR" sz="2000" dirty="0" smtClean="0">
                <a:latin typeface="+mj-ea"/>
              </a:rPr>
              <a:t>)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원인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j-ea"/>
              </a:rPr>
              <a:t>유전적 성향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유전적인 성향과 환경적인 요인 사이의 상호작용 결과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쌍생아 연구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가족연구 등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j-ea"/>
              </a:rPr>
              <a:t>심리사회적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개인의 심리와 환경적 요인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가족체계에서 부모와의 상호작용방식이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발병에 중요한 역할을 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요인 또한 발병 뿐만 아니라 진단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치료 경과에 영향을 미침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j-ea"/>
              </a:rPr>
              <a:t>사회문화적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일부에서는 산업화와 도시화가 영향을 미쳤다고 주장함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특수한 가족관계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위생상태의 불량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경제적 박탈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불충분한 교육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범죄행위 등 가족 및 사회 기능장애가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발병원인이라고 주장</a:t>
            </a:r>
            <a:r>
              <a:rPr lang="en-US" altLang="ko-KR" sz="2000" dirty="0" smtClean="0">
                <a:latin typeface="+mj-ea"/>
              </a:rPr>
              <a:t>.</a:t>
            </a:r>
            <a:r>
              <a:rPr lang="ko-KR" altLang="en-US" sz="2000" dirty="0" smtClean="0">
                <a:latin typeface="+mj-ea"/>
              </a:rPr>
              <a:t>그러나 빈민가에서도 잘 자라나는 아이들이 많기 때문에 단정할 수 없음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사회문화적 요인이 치료에 영향을 미치거나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solidFill>
                  <a:srgbClr val="FF0000"/>
                </a:solidFill>
                <a:latin typeface="+mj-ea"/>
              </a:rPr>
              <a:t>조현병의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 소인을 가진 사람에게 발병을 촉진하는 요인이 될 수 있음</a:t>
            </a:r>
            <a:endParaRPr lang="en-US" altLang="ko-KR" sz="2000" dirty="0">
              <a:solidFill>
                <a:srgbClr val="FF0000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2848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(6) </a:t>
            </a:r>
            <a:r>
              <a:rPr lang="ko-KR" altLang="en-US" sz="2000" dirty="0" smtClean="0">
                <a:latin typeface="+mj-ea"/>
              </a:rPr>
              <a:t>분열정동장애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조현병과</a:t>
            </a:r>
            <a:r>
              <a:rPr lang="ko-KR" altLang="en-US" sz="2000" dirty="0" smtClean="0">
                <a:latin typeface="+mj-ea"/>
              </a:rPr>
              <a:t> 기분장애 증상이 함께 공존하는 특징을 보임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뚜렷한 기분증상이 없는 상태에서 망상이나 환각이 적어도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주 이상 선행되어야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전형적인 발병 연령은 초기 성인기이며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예후는 </a:t>
            </a:r>
            <a:r>
              <a:rPr lang="ko-KR" altLang="en-US" sz="2000" dirty="0" err="1" smtClean="0">
                <a:latin typeface="+mj-ea"/>
              </a:rPr>
              <a:t>조현병</a:t>
            </a:r>
            <a:r>
              <a:rPr lang="ko-KR" altLang="en-US" sz="2000" dirty="0" smtClean="0">
                <a:latin typeface="+mj-ea"/>
              </a:rPr>
              <a:t> 보다 양호하지만 기분장애보다는 좋지 않음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(7)</a:t>
            </a:r>
            <a:r>
              <a:rPr lang="ko-KR" altLang="en-US" sz="2000" dirty="0" smtClean="0">
                <a:latin typeface="+mj-ea"/>
              </a:rPr>
              <a:t>기타 </a:t>
            </a:r>
            <a:r>
              <a:rPr lang="ko-KR" altLang="en-US" sz="2000" dirty="0" err="1" smtClean="0">
                <a:latin typeface="+mj-ea"/>
              </a:rPr>
              <a:t>정신증적</a:t>
            </a:r>
            <a:r>
              <a:rPr lang="ko-KR" altLang="en-US" sz="2000" dirty="0" smtClean="0">
                <a:latin typeface="+mj-ea"/>
              </a:rPr>
              <a:t>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 밖에도 약물이나 신체적 질병으로 인해 나타나는 </a:t>
            </a:r>
            <a:r>
              <a:rPr lang="ko-KR" altLang="en-US" sz="2000" dirty="0" err="1" smtClean="0">
                <a:latin typeface="+mj-ea"/>
              </a:rPr>
              <a:t>정신증적</a:t>
            </a:r>
            <a:r>
              <a:rPr lang="ko-KR" altLang="en-US" sz="2000" dirty="0" smtClean="0">
                <a:latin typeface="+mj-ea"/>
              </a:rPr>
              <a:t> 장애가 있는 경우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5529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548680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지적 장애는 정도에 따라 </a:t>
            </a: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등급으로 나뉘어짐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경도 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지능지수 </a:t>
            </a:r>
            <a:r>
              <a:rPr lang="en-US" altLang="ko-KR" sz="2000" dirty="0">
                <a:latin typeface="+mj-ea"/>
              </a:rPr>
              <a:t>50-70</a:t>
            </a:r>
            <a:r>
              <a:rPr lang="ko-KR" altLang="en-US" sz="2000" dirty="0">
                <a:latin typeface="+mj-ea"/>
              </a:rPr>
              <a:t>으로 교육이 가능한 수준으로 지적 장애의 약 </a:t>
            </a:r>
            <a:r>
              <a:rPr lang="en-US" altLang="ko-KR" sz="2000" dirty="0">
                <a:latin typeface="+mj-ea"/>
              </a:rPr>
              <a:t>85%</a:t>
            </a:r>
            <a:r>
              <a:rPr lang="ko-KR" altLang="en-US" sz="2000" dirty="0">
                <a:latin typeface="+mj-ea"/>
              </a:rPr>
              <a:t>를 차지함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취학 전에는 일반아동과 구별이 잘 되지 않음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학년까지의 학업기술을 습득할 수 있고 적절한 지지를 받을 경우에는 지역사회에서 독립적으로 또는 지도 감독을 받으면서 성공적으로 살아갈 수 있음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>
                <a:latin typeface="+mj-ea"/>
              </a:rPr>
              <a:t>중등도 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지능지수 </a:t>
            </a:r>
            <a:r>
              <a:rPr lang="en-US" altLang="ko-KR" sz="2000" dirty="0">
                <a:latin typeface="+mj-ea"/>
              </a:rPr>
              <a:t>30-50</a:t>
            </a:r>
            <a:r>
              <a:rPr lang="ko-KR" altLang="en-US" sz="2000" dirty="0">
                <a:latin typeface="+mj-ea"/>
              </a:rPr>
              <a:t>으로 교육적으로 훈련할 수 있는 범위로 전체 </a:t>
            </a:r>
            <a:r>
              <a:rPr lang="en-US" altLang="ko-KR" sz="2000" dirty="0">
                <a:latin typeface="+mj-ea"/>
              </a:rPr>
              <a:t>10% </a:t>
            </a:r>
            <a:r>
              <a:rPr lang="ko-KR" altLang="en-US" sz="2000" dirty="0">
                <a:latin typeface="+mj-ea"/>
              </a:rPr>
              <a:t>정도를 차지함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초등학교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학년 수준이고 성인기에 지도 감독을 받는 경우 숙련이 요구되지 않는 작업이나 </a:t>
            </a:r>
            <a:r>
              <a:rPr lang="ko-KR" altLang="en-US" sz="2000" dirty="0" err="1">
                <a:latin typeface="+mj-ea"/>
              </a:rPr>
              <a:t>반숙련</a:t>
            </a:r>
            <a:r>
              <a:rPr lang="ko-KR" altLang="en-US" sz="2000" dirty="0">
                <a:latin typeface="+mj-ea"/>
              </a:rPr>
              <a:t> 정도의 작업을 할 수 있음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8228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548680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지적 장애는 정도에 따라 </a:t>
            </a: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등급으로 나뉘어짐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+mj-ea"/>
              </a:rPr>
              <a:t>고도의 </a:t>
            </a:r>
            <a:r>
              <a:rPr lang="ko-KR" altLang="en-US" sz="2000" b="1" dirty="0">
                <a:latin typeface="+mj-ea"/>
              </a:rPr>
              <a:t>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지능지수 </a:t>
            </a:r>
            <a:r>
              <a:rPr lang="en-US" altLang="ko-KR" sz="2000" dirty="0">
                <a:latin typeface="+mj-ea"/>
              </a:rPr>
              <a:t>20-40</a:t>
            </a:r>
            <a:r>
              <a:rPr lang="ko-KR" altLang="en-US" sz="2000" dirty="0">
                <a:latin typeface="+mj-ea"/>
              </a:rPr>
              <a:t>으로 전체 </a:t>
            </a:r>
            <a:r>
              <a:rPr lang="en-US" altLang="ko-KR" sz="2000" dirty="0">
                <a:latin typeface="+mj-ea"/>
              </a:rPr>
              <a:t>3-4%</a:t>
            </a:r>
            <a:r>
              <a:rPr lang="ko-KR" altLang="en-US" sz="2000" dirty="0">
                <a:latin typeface="+mj-ea"/>
              </a:rPr>
              <a:t>를 차지하고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초기 아동기 동안 언어를 조금 배우거나 전혀 배우지 못하고 학교공부의 모든 단계에서 제한된 정도로 기술을 습득할 수 있고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성인기 동안 아주 밀착된 지도감독이 있는 환경에서 단순 작업을 수행할 수 있음  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>
                <a:latin typeface="+mj-ea"/>
              </a:rPr>
              <a:t>최고도의 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 지수 </a:t>
            </a:r>
            <a:r>
              <a:rPr lang="en-US" altLang="ko-KR" sz="2000" dirty="0">
                <a:latin typeface="+mj-ea"/>
              </a:rPr>
              <a:t>20-25</a:t>
            </a:r>
            <a:r>
              <a:rPr lang="ko-KR" altLang="en-US" sz="2000" dirty="0">
                <a:latin typeface="+mj-ea"/>
              </a:rPr>
              <a:t>로 전체 </a:t>
            </a:r>
            <a:r>
              <a:rPr lang="en-US" altLang="ko-KR" sz="2000" dirty="0">
                <a:latin typeface="+mj-ea"/>
              </a:rPr>
              <a:t>1-2%</a:t>
            </a:r>
            <a:r>
              <a:rPr lang="ko-KR" altLang="en-US" sz="2000" dirty="0">
                <a:latin typeface="+mj-ea"/>
              </a:rPr>
              <a:t>가 해당됨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이 수순은 </a:t>
            </a:r>
            <a:r>
              <a:rPr lang="ko-KR" altLang="en-US" sz="2000" dirty="0" err="1">
                <a:latin typeface="+mj-ea"/>
              </a:rPr>
              <a:t>지적장애의</a:t>
            </a:r>
            <a:r>
              <a:rPr lang="ko-KR" altLang="en-US" sz="2000" dirty="0">
                <a:latin typeface="+mj-ea"/>
              </a:rPr>
              <a:t> 원인으로 확인된 신경학적 조건을 지니고 있음</a:t>
            </a:r>
            <a:r>
              <a:rPr lang="en-US" altLang="ko-KR" sz="2000" dirty="0">
                <a:latin typeface="+mj-ea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초기 아동기 동안 감각운동 기능에서 상당한 장애를 나타내고 지속적인 도움이 필요하고 고도로 체계화된 환경에서 단순한 과제를 수행할 수 있음   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6158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(2) </a:t>
            </a:r>
            <a:r>
              <a:rPr lang="ko-KR" altLang="en-US" sz="2000" dirty="0" smtClean="0">
                <a:latin typeface="+mj-ea"/>
              </a:rPr>
              <a:t>의사소통 장애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지능 수준은 정상적이지만 대화에 필요한 말이나 언어사용에 문제가 나타나는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장애가 있는 경우 구어적 언어를 표현하거나 이해하는 것이 곤란하고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자신의 연령에 적절한 언어 구사력이나 리듬을 발성하거나 말하는 것이 어려움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여기에는 언어장애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발음장애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아동기 발생 </a:t>
            </a:r>
            <a:r>
              <a:rPr lang="ko-KR" altLang="en-US" sz="2000" dirty="0" err="1" smtClean="0">
                <a:latin typeface="+mj-ea"/>
              </a:rPr>
              <a:t>유창성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err="1" smtClean="0">
                <a:latin typeface="+mj-ea"/>
              </a:rPr>
              <a:t>말더듬</a:t>
            </a:r>
            <a:r>
              <a:rPr lang="en-US" altLang="ko-KR" sz="2000" dirty="0" smtClean="0">
                <a:latin typeface="+mj-ea"/>
              </a:rPr>
              <a:t>), </a:t>
            </a:r>
            <a:r>
              <a:rPr lang="ko-KR" altLang="en-US" sz="2000" dirty="0" smtClean="0">
                <a:latin typeface="+mj-ea"/>
              </a:rPr>
              <a:t>사회적 소통장애가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의사소통장애에는 </a:t>
            </a:r>
            <a:r>
              <a:rPr lang="ko-KR" altLang="en-US" sz="2000" dirty="0" err="1">
                <a:latin typeface="+mj-ea"/>
              </a:rPr>
              <a:t>표현성</a:t>
            </a:r>
            <a:r>
              <a:rPr lang="ko-KR" altLang="en-US" sz="2000" dirty="0">
                <a:latin typeface="+mj-ea"/>
              </a:rPr>
              <a:t> 언어장애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혼합형 수용성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 err="1">
                <a:latin typeface="+mj-ea"/>
              </a:rPr>
              <a:t>표현성</a:t>
            </a:r>
            <a:r>
              <a:rPr lang="ko-KR" altLang="en-US" sz="2000" dirty="0">
                <a:latin typeface="+mj-ea"/>
              </a:rPr>
              <a:t> 언어장애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음성학적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말더듬으로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나뉨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4668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(2) </a:t>
            </a:r>
            <a:r>
              <a:rPr lang="ko-KR" altLang="en-US" sz="2000" dirty="0" smtClean="0">
                <a:latin typeface="+mj-ea"/>
              </a:rPr>
              <a:t>의사소통 장애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+mj-ea"/>
              </a:rPr>
              <a:t>표현성 </a:t>
            </a:r>
            <a:r>
              <a:rPr lang="ko-KR" altLang="en-US" sz="2000" b="1" dirty="0">
                <a:latin typeface="+mj-ea"/>
              </a:rPr>
              <a:t>언어장애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소리를 잘못 내거나 </a:t>
            </a:r>
            <a:r>
              <a:rPr lang="ko-KR" altLang="en-US" sz="2000" dirty="0" err="1">
                <a:latin typeface="+mj-ea"/>
              </a:rPr>
              <a:t>느린말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음절반복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단조로운 억양과 강조양상이 나타남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보통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세경에 인식되는데 </a:t>
            </a:r>
            <a:r>
              <a:rPr lang="ko-KR" altLang="en-US" sz="2000" dirty="0" err="1">
                <a:latin typeface="+mj-ea"/>
              </a:rPr>
              <a:t>장애정도가</a:t>
            </a:r>
            <a:r>
              <a:rPr lang="ko-KR" altLang="en-US" sz="2000" dirty="0">
                <a:latin typeface="+mj-ea"/>
              </a:rPr>
              <a:t> 가벼운 경우는 초기 청소년기까지 잘 드러나지 않을 수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후기 청소년기에는 </a:t>
            </a:r>
            <a:r>
              <a:rPr lang="ko-KR" altLang="en-US" sz="2000" dirty="0" err="1">
                <a:latin typeface="+mj-ea"/>
              </a:rPr>
              <a:t>어느정도</a:t>
            </a:r>
            <a:r>
              <a:rPr lang="ko-KR" altLang="en-US" sz="2000" dirty="0">
                <a:latin typeface="+mj-ea"/>
              </a:rPr>
              <a:t> 정상적인 수준으로 언어능력을 획득하기도 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때로는 회복이 불완전할 수도 </a:t>
            </a:r>
            <a:r>
              <a:rPr lang="ko-KR" altLang="en-US" sz="2000" dirty="0" smtClean="0">
                <a:latin typeface="+mj-ea"/>
              </a:rPr>
              <a:t>있음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b="1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+mj-ea"/>
              </a:rPr>
              <a:t>혼합형 </a:t>
            </a:r>
            <a:r>
              <a:rPr lang="ko-KR" altLang="en-US" sz="2000" b="1" dirty="0">
                <a:latin typeface="+mj-ea"/>
              </a:rPr>
              <a:t>수용성</a:t>
            </a:r>
            <a:r>
              <a:rPr lang="en-US" altLang="ko-KR" sz="2000" b="1" dirty="0">
                <a:latin typeface="+mj-ea"/>
              </a:rPr>
              <a:t>-</a:t>
            </a:r>
            <a:r>
              <a:rPr lang="ko-KR" altLang="en-US" sz="2000" b="1" dirty="0">
                <a:latin typeface="+mj-ea"/>
              </a:rPr>
              <a:t>표현성 언어장애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언어에 대한 이해력과 표현력 모두에 장애가 있는 것을 말함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다른 사람이 말하는 것을 알아듣거나 이해하지 못하고 자기가 말하고 싶은 것을 정확하게 표현하지도 못함</a:t>
            </a:r>
            <a:r>
              <a:rPr lang="en-US" altLang="ko-KR" sz="2000" dirty="0">
                <a:latin typeface="+mj-ea"/>
              </a:rPr>
              <a:t>.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5571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(2) </a:t>
            </a:r>
            <a:r>
              <a:rPr lang="ko-KR" altLang="en-US" sz="2000" dirty="0" smtClean="0">
                <a:latin typeface="+mj-ea"/>
              </a:rPr>
              <a:t>의사소통 장애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+mj-ea"/>
              </a:rPr>
              <a:t>음성학적 </a:t>
            </a:r>
            <a:r>
              <a:rPr lang="ko-KR" altLang="en-US" sz="2000" b="1" dirty="0">
                <a:latin typeface="+mj-ea"/>
              </a:rPr>
              <a:t>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나이에 맞게 발달적으로 기대되는 </a:t>
            </a:r>
            <a:r>
              <a:rPr lang="ko-KR" altLang="en-US" sz="2000" dirty="0" err="1">
                <a:latin typeface="+mj-ea"/>
              </a:rPr>
              <a:t>언어음을</a:t>
            </a:r>
            <a:r>
              <a:rPr lang="ko-KR" altLang="en-US" sz="2000" dirty="0">
                <a:latin typeface="+mj-ea"/>
              </a:rPr>
              <a:t> 사용하지 못하는 것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한 음을 다른 음으로 대치하는 것 또는 마지막 자음을 생략하는 것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장애의 정도가 심할 경우 가족도 아동의 말을 이해하지 못함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덜 심한 경우에는 유치원이나 초등학교 들어가기 전에는 장애가 있는 줄 모르고 지냄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원인을 모르는 가벼운 정도의 장애는 자연적으로 회복되기도 함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err="1">
                <a:latin typeface="+mj-ea"/>
              </a:rPr>
              <a:t>말더듬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구의 첫 단어나 긴 단어의 첫 자음을 반복하면서 점진적으로 시작됨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장애가 진행되면서 유창하지 못한 말이 더 빈번해지면 </a:t>
            </a:r>
            <a:r>
              <a:rPr lang="ko-KR" altLang="en-US" sz="2000" dirty="0" err="1">
                <a:latin typeface="+mj-ea"/>
              </a:rPr>
              <a:t>의미있는</a:t>
            </a:r>
            <a:r>
              <a:rPr lang="ko-KR" altLang="en-US" sz="2000" dirty="0">
                <a:latin typeface="+mj-ea"/>
              </a:rPr>
              <a:t> 단어나 구에서도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대부분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세 이전 특히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세경에 발병하며 </a:t>
            </a:r>
            <a:r>
              <a:rPr lang="en-US" altLang="ko-KR" sz="2000" dirty="0">
                <a:latin typeface="+mj-ea"/>
              </a:rPr>
              <a:t>60-80% </a:t>
            </a:r>
            <a:r>
              <a:rPr lang="ko-KR" altLang="en-US" sz="2000" dirty="0">
                <a:latin typeface="+mj-ea"/>
              </a:rPr>
              <a:t>정도 </a:t>
            </a:r>
            <a:r>
              <a:rPr lang="en-US" altLang="ko-KR" sz="2000" dirty="0">
                <a:latin typeface="+mj-ea"/>
              </a:rPr>
              <a:t>16</a:t>
            </a:r>
            <a:r>
              <a:rPr lang="ko-KR" altLang="en-US" sz="2000" dirty="0">
                <a:latin typeface="+mj-ea"/>
              </a:rPr>
              <a:t>세 이전에 자연스럽게 회복됨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스트레스나 불안은 </a:t>
            </a:r>
            <a:r>
              <a:rPr lang="ko-KR" altLang="en-US" sz="2000" dirty="0" err="1">
                <a:latin typeface="+mj-ea"/>
              </a:rPr>
              <a:t>말더듬을</a:t>
            </a:r>
            <a:r>
              <a:rPr lang="ko-KR" altLang="en-US" sz="2000" dirty="0">
                <a:latin typeface="+mj-ea"/>
              </a:rPr>
              <a:t> 악화시키며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말더듬에</a:t>
            </a:r>
            <a:r>
              <a:rPr lang="ko-KR" altLang="en-US" sz="2000" dirty="0">
                <a:latin typeface="+mj-ea"/>
              </a:rPr>
              <a:t> 동반되는 불안이나 좌절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낮은 </a:t>
            </a:r>
            <a:r>
              <a:rPr lang="ko-KR" altLang="en-US" sz="2000" dirty="0" err="1">
                <a:latin typeface="+mj-ea"/>
              </a:rPr>
              <a:t>자존감으로</a:t>
            </a:r>
            <a:r>
              <a:rPr lang="ko-KR" altLang="en-US" sz="2000" dirty="0">
                <a:latin typeface="+mj-ea"/>
              </a:rPr>
              <a:t> 사회적 기능의 장애가 유발될 수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216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(3) </a:t>
            </a:r>
            <a:r>
              <a:rPr lang="ko-KR" altLang="en-US" sz="2000" dirty="0" smtClean="0">
                <a:latin typeface="+mj-ea"/>
              </a:rPr>
              <a:t>자폐 스펙트럼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사회적 상호작용과 의사소통에서 장애를 나타날 뿐 아니라 제한된 관심과 흥미를 지니며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상동적인 행동을 반복적으로 나타내는 장애를 포함하고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DSM-4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에서 전반적 발달장애라는 포함되어 있던 자폐성 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아스퍼거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소아기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붕괴성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기타 전반적인 발달장애를 통합한 것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장애의 심각성에 따라 자폐성 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아스퍼거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소아기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붕괴성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장애로 구분됨   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216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1563</TotalTime>
  <Words>2843</Words>
  <Application>Microsoft Office PowerPoint</Application>
  <PresentationFormat>화면 슬라이드 쇼(4:3)</PresentationFormat>
  <Paragraphs>225</Paragraphs>
  <Slides>31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6" baseType="lpstr">
      <vt:lpstr>굴림체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72</cp:revision>
  <dcterms:created xsi:type="dcterms:W3CDTF">2011-05-12T14:47:52Z</dcterms:created>
  <dcterms:modified xsi:type="dcterms:W3CDTF">2024-03-20T08:38:08Z</dcterms:modified>
</cp:coreProperties>
</file>