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81" r:id="rId3"/>
    <p:sldId id="284" r:id="rId4"/>
    <p:sldId id="287" r:id="rId5"/>
    <p:sldId id="283" r:id="rId6"/>
    <p:sldId id="285" r:id="rId7"/>
    <p:sldId id="288" r:id="rId8"/>
    <p:sldId id="289" r:id="rId9"/>
    <p:sldId id="282" r:id="rId10"/>
    <p:sldId id="290" r:id="rId11"/>
    <p:sldId id="291" r:id="rId12"/>
    <p:sldId id="292" r:id="rId1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1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2022-11-17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2022-11-17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2022-11-17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2022-11-17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2022-11-17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2022-11-17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2022-11-17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2022-11-17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2022-11-17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2022-11-17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DA107-A87F-43EB-A9D4-E09F7B9D8616}" type="datetimeFigureOut">
              <a:rPr lang="ko-KR" altLang="en-US" smtClean="0"/>
              <a:t>2022-11-17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6DA107-A87F-43EB-A9D4-E09F7B9D8616}" type="datetimeFigureOut">
              <a:rPr lang="ko-KR" altLang="en-US" smtClean="0"/>
              <a:t>2022-11-17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DCFA80-4A3C-4FEF-B76E-46BC54BB3ED3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 fontScale="92500" lnSpcReduction="20000"/>
          </a:bodyPr>
          <a:lstStyle/>
          <a:p>
            <a:pPr fontAlgn="base">
              <a:buNone/>
            </a:pPr>
            <a:r>
              <a:rPr lang="en-US" altLang="ko-KR" sz="2000" b="1" dirty="0" smtClean="0"/>
              <a:t>3) </a:t>
            </a:r>
            <a:r>
              <a:rPr lang="ko-KR" altLang="en-US" sz="2000" b="1" dirty="0" err="1"/>
              <a:t>로웬버그와</a:t>
            </a:r>
            <a:r>
              <a:rPr lang="ko-KR" altLang="en-US" sz="2000" b="1" dirty="0"/>
              <a:t> </a:t>
            </a:r>
            <a:r>
              <a:rPr lang="ko-KR" altLang="en-US" sz="2000" b="1" dirty="0" err="1"/>
              <a:t>돌고프의</a:t>
            </a:r>
            <a:r>
              <a:rPr lang="ko-KR" altLang="en-US" sz="2000" b="1" dirty="0"/>
              <a:t> </a:t>
            </a:r>
            <a:r>
              <a:rPr lang="ko-KR" altLang="en-US" sz="2000" b="1" dirty="0" smtClean="0"/>
              <a:t>모델</a:t>
            </a:r>
            <a:endParaRPr lang="en-US" altLang="ko-KR" sz="2000" b="1" dirty="0" smtClean="0"/>
          </a:p>
          <a:p>
            <a:pPr fontAlgn="base">
              <a:buNone/>
            </a:pPr>
            <a:endParaRPr lang="en-US" altLang="ko-KR" sz="2000" dirty="0" smtClean="0"/>
          </a:p>
          <a:p>
            <a:pPr fontAlgn="base">
              <a:buNone/>
            </a:pPr>
            <a:r>
              <a:rPr lang="en-US" altLang="ko-KR" sz="2000" dirty="0" smtClean="0"/>
              <a:t>(3) </a:t>
            </a:r>
            <a:r>
              <a:rPr lang="ko-KR" altLang="en-US" sz="2000" dirty="0" smtClean="0"/>
              <a:t>사례적용 </a:t>
            </a:r>
            <a:endParaRPr lang="en-US" altLang="ko-KR" sz="2000" dirty="0" smtClean="0"/>
          </a:p>
          <a:p>
            <a:pPr fontAlgn="base">
              <a:buNone/>
            </a:pPr>
            <a:endParaRPr lang="en-US" altLang="ko-KR" sz="2000" dirty="0" smtClean="0"/>
          </a:p>
          <a:p>
            <a:pPr fontAlgn="base">
              <a:buNone/>
            </a:pPr>
            <a:r>
              <a:rPr lang="ko-KR" altLang="en-US" sz="2000" dirty="0" smtClean="0"/>
              <a:t>고등학교 </a:t>
            </a:r>
            <a:r>
              <a:rPr lang="en-US" altLang="ko-KR" sz="2000" dirty="0" smtClean="0"/>
              <a:t>2</a:t>
            </a:r>
            <a:r>
              <a:rPr lang="ko-KR" altLang="en-US" sz="2000" dirty="0" smtClean="0"/>
              <a:t>학년에 재학중인 영희는 학교 </a:t>
            </a:r>
            <a:r>
              <a:rPr lang="ko-KR" altLang="en-US" sz="2000" dirty="0" err="1" smtClean="0"/>
              <a:t>사회복지사를</a:t>
            </a:r>
            <a:r>
              <a:rPr lang="ko-KR" altLang="en-US" sz="2000" dirty="0" smtClean="0"/>
              <a:t>  찾아와 자신이</a:t>
            </a:r>
            <a:endParaRPr lang="en-US" altLang="ko-KR" sz="2000" dirty="0" smtClean="0"/>
          </a:p>
          <a:p>
            <a:pPr fontAlgn="base">
              <a:buNone/>
            </a:pPr>
            <a:r>
              <a:rPr lang="ko-KR" altLang="en-US" sz="2000" dirty="0" smtClean="0"/>
              <a:t>임신 </a:t>
            </a:r>
            <a:r>
              <a:rPr lang="en-US" altLang="ko-KR" sz="2000" dirty="0" smtClean="0"/>
              <a:t>3</a:t>
            </a:r>
            <a:r>
              <a:rPr lang="ko-KR" altLang="en-US" sz="2000" dirty="0" smtClean="0"/>
              <a:t>개월이며 아이를 낳아 키우고 싶다는 사항을 의논하였다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아이의</a:t>
            </a:r>
            <a:endParaRPr lang="en-US" altLang="ko-KR" sz="2000" dirty="0" smtClean="0"/>
          </a:p>
          <a:p>
            <a:pPr fontAlgn="base">
              <a:buNone/>
            </a:pPr>
            <a:r>
              <a:rPr lang="ko-KR" altLang="en-US" sz="2000" dirty="0" smtClean="0"/>
              <a:t>아빠는 같은 학교에 다녔던 남자 친구인데</a:t>
            </a:r>
            <a:r>
              <a:rPr lang="en-US" altLang="ko-KR" sz="2000" dirty="0" smtClean="0"/>
              <a:t>, 2</a:t>
            </a:r>
            <a:r>
              <a:rPr lang="ko-KR" altLang="en-US" sz="2000" dirty="0" smtClean="0"/>
              <a:t>달 전에 온 가족이 브라질</a:t>
            </a:r>
            <a:endParaRPr lang="en-US" altLang="ko-KR" sz="2000" dirty="0" smtClean="0"/>
          </a:p>
          <a:p>
            <a:pPr fontAlgn="base">
              <a:buNone/>
            </a:pPr>
            <a:r>
              <a:rPr lang="ko-KR" altLang="en-US" sz="2000" dirty="0" err="1" smtClean="0"/>
              <a:t>로</a:t>
            </a:r>
            <a:r>
              <a:rPr lang="ko-KR" altLang="en-US" sz="2000" dirty="0" smtClean="0"/>
              <a:t> 이민을 가서 임신 사실을 알지도 못하고 연락할 길도 없다고 한다</a:t>
            </a:r>
            <a:r>
              <a:rPr lang="en-US" altLang="ko-KR" sz="2000" dirty="0" smtClean="0"/>
              <a:t>. 6</a:t>
            </a:r>
          </a:p>
          <a:p>
            <a:pPr fontAlgn="base">
              <a:buNone/>
            </a:pPr>
            <a:r>
              <a:rPr lang="ko-KR" altLang="en-US" sz="2000" dirty="0" smtClean="0"/>
              <a:t>개월 전부터 교제를 했지만 영희에게 이민 간다는 사실을 말하지 않아</a:t>
            </a:r>
            <a:endParaRPr lang="en-US" altLang="ko-KR" sz="2000" dirty="0" smtClean="0"/>
          </a:p>
          <a:p>
            <a:pPr fontAlgn="base">
              <a:buNone/>
            </a:pPr>
            <a:r>
              <a:rPr lang="ko-KR" altLang="en-US" sz="2000" dirty="0" smtClean="0"/>
              <a:t>서 모르고 있다가 </a:t>
            </a:r>
            <a:r>
              <a:rPr lang="ko-KR" altLang="en-US" sz="2000" dirty="0" err="1" smtClean="0"/>
              <a:t>출국일이</a:t>
            </a:r>
            <a:r>
              <a:rPr lang="ko-KR" altLang="en-US" sz="2000" dirty="0" smtClean="0"/>
              <a:t> 임박해서야 알게 되었다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영희의 아버지는 </a:t>
            </a:r>
            <a:endParaRPr lang="en-US" altLang="ko-KR" sz="2000" dirty="0" smtClean="0"/>
          </a:p>
          <a:p>
            <a:pPr fontAlgn="base">
              <a:buNone/>
            </a:pPr>
            <a:r>
              <a:rPr lang="ko-KR" altLang="en-US" sz="2000" dirty="0" smtClean="0"/>
              <a:t>초등학교 </a:t>
            </a:r>
            <a:r>
              <a:rPr lang="en-US" altLang="ko-KR" sz="2000" dirty="0" smtClean="0"/>
              <a:t>6</a:t>
            </a:r>
            <a:r>
              <a:rPr lang="ko-KR" altLang="en-US" sz="2000" dirty="0" smtClean="0"/>
              <a:t>학년 때 돌아가시고 어머니 혼자서 장사를 하며 삼 남매를 </a:t>
            </a:r>
            <a:endParaRPr lang="en-US" altLang="ko-KR" sz="2000" dirty="0" smtClean="0"/>
          </a:p>
          <a:p>
            <a:pPr fontAlgn="base">
              <a:buNone/>
            </a:pPr>
            <a:r>
              <a:rPr lang="ko-KR" altLang="en-US" sz="2000" dirty="0" smtClean="0"/>
              <a:t>키웠다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영희는 학교에 다니면서도 어머니 대신 살림을 맡아서 해 왔고 </a:t>
            </a:r>
            <a:endParaRPr lang="en-US" altLang="ko-KR" sz="2000" dirty="0" smtClean="0"/>
          </a:p>
          <a:p>
            <a:pPr fontAlgn="base">
              <a:buNone/>
            </a:pPr>
            <a:r>
              <a:rPr lang="ko-KR" altLang="en-US" sz="2000" dirty="0" smtClean="0"/>
              <a:t>동생들도 보살펴 왔으며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부지런하고 명랑한 성격으로 친구관계가 원만</a:t>
            </a:r>
            <a:endParaRPr lang="en-US" altLang="ko-KR" sz="2000" dirty="0" smtClean="0"/>
          </a:p>
          <a:p>
            <a:pPr fontAlgn="base">
              <a:buNone/>
            </a:pPr>
            <a:r>
              <a:rPr lang="ko-KR" altLang="en-US" sz="2000" dirty="0" smtClean="0"/>
              <a:t>하였다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학교 성적도 중상위권으로 우수하였다</a:t>
            </a:r>
            <a:r>
              <a:rPr lang="en-US" altLang="ko-KR" sz="2000" dirty="0" smtClean="0"/>
              <a:t>.</a:t>
            </a:r>
            <a:r>
              <a:rPr lang="ko-KR" altLang="en-US" sz="2000" dirty="0" smtClean="0"/>
              <a:t> 임신 사실을 알게 된 영희</a:t>
            </a:r>
            <a:endParaRPr lang="en-US" altLang="ko-KR" sz="2000" dirty="0" smtClean="0"/>
          </a:p>
          <a:p>
            <a:pPr fontAlgn="base">
              <a:buNone/>
            </a:pPr>
            <a:r>
              <a:rPr lang="ko-KR" altLang="en-US" sz="2000" dirty="0" smtClean="0"/>
              <a:t>의 어머니는 낙태를 권유하였으나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영희는 학교 성교육 시간에 시청한 낙</a:t>
            </a:r>
            <a:endParaRPr lang="en-US" altLang="ko-KR" sz="2000" dirty="0" smtClean="0"/>
          </a:p>
          <a:p>
            <a:pPr fontAlgn="base">
              <a:buNone/>
            </a:pPr>
            <a:r>
              <a:rPr lang="ko-KR" altLang="en-US" sz="2000" dirty="0" smtClean="0"/>
              <a:t>태 관련 동영상의 내용을 떠올리며 아이를 낳아서 기르겠다고 주장하였다</a:t>
            </a:r>
            <a:r>
              <a:rPr lang="en-US" altLang="ko-KR" sz="2000" dirty="0" smtClean="0"/>
              <a:t>. </a:t>
            </a:r>
          </a:p>
          <a:p>
            <a:pPr fontAlgn="base">
              <a:buNone/>
            </a:pPr>
            <a:r>
              <a:rPr lang="ko-KR" altLang="en-US" sz="2000" dirty="0" smtClean="0"/>
              <a:t>그래서 어머니는 낙태를 하지 않겠다는 영희의 생각을 존중해 아이를 낳는 </a:t>
            </a:r>
            <a:endParaRPr lang="en-US" altLang="ko-KR" sz="2000" dirty="0" smtClean="0"/>
          </a:p>
          <a:p>
            <a:pPr fontAlgn="base">
              <a:buNone/>
            </a:pPr>
            <a:r>
              <a:rPr lang="ko-KR" altLang="en-US" sz="2000" dirty="0" smtClean="0"/>
              <a:t>것을 허락했으나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영희의 미래를 위해 출산 후 입양을 강요하고 있으며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이</a:t>
            </a:r>
            <a:endParaRPr lang="en-US" altLang="ko-KR" sz="2000" dirty="0" smtClean="0"/>
          </a:p>
          <a:p>
            <a:pPr fontAlgn="base">
              <a:buNone/>
            </a:pPr>
            <a:r>
              <a:rPr lang="ko-KR" altLang="en-US" sz="2000" dirty="0" smtClean="0"/>
              <a:t>것 만큼은 절대 양보할 수 없다는 입장이다</a:t>
            </a:r>
            <a:r>
              <a:rPr lang="en-US" altLang="ko-KR" sz="20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12558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en-US" altLang="ko-KR" sz="2000" dirty="0" smtClean="0"/>
              <a:t>(2) </a:t>
            </a:r>
            <a:r>
              <a:rPr lang="ko-KR" altLang="en-US" sz="2000" dirty="0" smtClean="0"/>
              <a:t>윤리적 원칙의 순위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윤리적 규정심사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윤리강령 적용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/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윤리강령에 적용할 수 없거나 상충하는 규정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ko-KR" altLang="en-US" sz="2000" dirty="0" smtClean="0"/>
              <a:t> </a:t>
            </a:r>
            <a:endParaRPr lang="en-US" altLang="ko-KR" sz="2000" dirty="0" smtClean="0"/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2787590"/>
              </p:ext>
            </p:extLst>
          </p:nvPr>
        </p:nvGraphicFramePr>
        <p:xfrm>
          <a:off x="683568" y="3789040"/>
          <a:ext cx="6096000" cy="1559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A.</a:t>
                      </a:r>
                      <a:r>
                        <a:rPr lang="en-US" altLang="ko-KR" baseline="0" dirty="0" smtClean="0"/>
                        <a:t> </a:t>
                      </a:r>
                      <a:r>
                        <a:rPr lang="ko-KR" altLang="en-US" baseline="0" dirty="0" smtClean="0"/>
                        <a:t>아이를 양육한다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B. </a:t>
                      </a:r>
                      <a:r>
                        <a:rPr lang="ko-KR" altLang="en-US" dirty="0" smtClean="0"/>
                        <a:t>아이를 입양 보낸다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0485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en-US" altLang="ko-KR" sz="2000" dirty="0" smtClean="0"/>
              <a:t>(2) </a:t>
            </a:r>
            <a:r>
              <a:rPr lang="ko-KR" altLang="en-US" sz="2000" dirty="0" smtClean="0"/>
              <a:t>윤리적 원칙의 순위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 startAt="2"/>
            </a:pPr>
            <a:r>
              <a:rPr lang="ko-KR" altLang="en-US" sz="2000" dirty="0" smtClean="0"/>
              <a:t>윤리적 원칙심사</a:t>
            </a: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/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/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7773227"/>
              </p:ext>
            </p:extLst>
          </p:nvPr>
        </p:nvGraphicFramePr>
        <p:xfrm>
          <a:off x="755576" y="1844824"/>
          <a:ext cx="6096000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원칙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적용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1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5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6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7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955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/>
          </a:bodyPr>
          <a:lstStyle/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ko-KR" altLang="en-US" sz="2000" dirty="0" smtClean="0"/>
              <a:t>결론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사회복지사의 입장</a:t>
            </a:r>
            <a:endParaRPr lang="en-US" altLang="ko-KR" sz="2000" dirty="0"/>
          </a:p>
        </p:txBody>
      </p:sp>
    </p:spTree>
    <p:extLst>
      <p:ext uri="{BB962C8B-B14F-4D97-AF65-F5344CB8AC3E}">
        <p14:creationId xmlns:p14="http://schemas.microsoft.com/office/powerpoint/2010/main" val="85355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/>
          </a:bodyPr>
          <a:lstStyle/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사회복지사의 윤리적 딜레마</a:t>
            </a:r>
            <a:r>
              <a:rPr lang="en-US" altLang="ko-KR" sz="2000" dirty="0" smtClean="0"/>
              <a:t>?</a:t>
            </a:r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err="1" smtClean="0"/>
              <a:t>돌고프와</a:t>
            </a:r>
            <a:r>
              <a:rPr lang="ko-KR" altLang="en-US" sz="2000" dirty="0" smtClean="0"/>
              <a:t> </a:t>
            </a:r>
            <a:r>
              <a:rPr lang="ko-KR" altLang="en-US" sz="2000" dirty="0" err="1" smtClean="0"/>
              <a:t>로웬버그</a:t>
            </a:r>
            <a:r>
              <a:rPr lang="ko-KR" altLang="en-US" sz="2000" dirty="0" smtClean="0"/>
              <a:t> 모델에 의한 윤리적 의사결정 적용</a:t>
            </a:r>
            <a:endParaRPr lang="en-US" altLang="ko-KR" sz="2000" dirty="0" smtClean="0"/>
          </a:p>
          <a:p>
            <a:pPr marL="0" indent="0" fontAlgn="base">
              <a:buNone/>
            </a:pPr>
            <a:r>
              <a:rPr lang="en-US" altLang="ko-KR" sz="2000" dirty="0" smtClean="0"/>
              <a:t>(1) </a:t>
            </a:r>
            <a:r>
              <a:rPr lang="ko-KR" altLang="en-US" sz="2000" dirty="0" smtClean="0"/>
              <a:t>윤리적 사정 심사</a:t>
            </a: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/>
              <a:t> </a:t>
            </a:r>
            <a:r>
              <a:rPr lang="ko-KR" altLang="en-US" sz="2000" dirty="0" smtClean="0"/>
              <a:t>당신이 직면해 있는 윤리적 딜레마와 관련하여 </a:t>
            </a:r>
            <a:r>
              <a:rPr lang="ko-KR" altLang="en-US" sz="2000" dirty="0"/>
              <a:t>자신의 개인적 </a:t>
            </a:r>
            <a:r>
              <a:rPr lang="ko-KR" altLang="en-US" sz="2000" dirty="0" smtClean="0"/>
              <a:t>가치는 무엇인가</a:t>
            </a:r>
            <a:r>
              <a:rPr lang="en-US" altLang="ko-KR" sz="2000" dirty="0" smtClean="0"/>
              <a:t>?</a:t>
            </a:r>
          </a:p>
          <a:p>
            <a:pPr marL="457200" indent="-457200" fontAlgn="base">
              <a:buFont typeface="+mj-ea"/>
              <a:buAutoNum type="circleNumDbPlain"/>
            </a:pPr>
            <a:endParaRPr lang="en-US" altLang="ko-KR" sz="2000" dirty="0"/>
          </a:p>
          <a:p>
            <a:pPr marL="457200" indent="-457200" fontAlgn="base">
              <a:buFont typeface="+mj-ea"/>
              <a:buAutoNum type="circleNumDbPlain"/>
            </a:pP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 smtClean="0"/>
              <a:t>윤리적 </a:t>
            </a:r>
            <a:r>
              <a:rPr lang="ko-KR" altLang="en-US" sz="2000" dirty="0"/>
              <a:t>의사결정과 관련된 사회적 </a:t>
            </a:r>
            <a:r>
              <a:rPr lang="ko-KR" altLang="en-US" sz="2000" dirty="0" smtClean="0"/>
              <a:t>가치는</a:t>
            </a:r>
            <a:r>
              <a:rPr lang="en-US" altLang="ko-KR" sz="2000" dirty="0" smtClean="0"/>
              <a:t>?</a:t>
            </a:r>
          </a:p>
          <a:p>
            <a:pPr marL="457200" indent="-457200" fontAlgn="base">
              <a:buFont typeface="+mj-ea"/>
              <a:buAutoNum type="circleNumDbPlain"/>
            </a:pPr>
            <a:endParaRPr lang="en-US" altLang="ko-KR" sz="2000" dirty="0"/>
          </a:p>
          <a:p>
            <a:pPr marL="457200" indent="-457200" fontAlgn="base">
              <a:buFont typeface="+mj-ea"/>
              <a:buAutoNum type="circleNumDbPlain"/>
            </a:pP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/>
            </a:pPr>
            <a:endParaRPr lang="en-US" altLang="ko-KR" sz="2000" dirty="0"/>
          </a:p>
          <a:p>
            <a:pPr marL="457200" indent="-457200" fontAlgn="base">
              <a:buFont typeface="+mj-ea"/>
              <a:buAutoNum type="circleNumDbPlain"/>
            </a:pPr>
            <a:r>
              <a:rPr lang="ko-KR" altLang="en-US" sz="2000" dirty="0"/>
              <a:t>윤리적 문제와 관련된 전문가의 </a:t>
            </a:r>
            <a:r>
              <a:rPr lang="ko-KR" altLang="en-US" sz="2000" dirty="0" smtClean="0"/>
              <a:t>가치는</a:t>
            </a:r>
            <a:r>
              <a:rPr lang="en-US" altLang="ko-KR" sz="2000" dirty="0" smtClean="0"/>
              <a:t>?</a:t>
            </a:r>
          </a:p>
          <a:p>
            <a:pPr marL="457200" indent="-457200" fontAlgn="base">
              <a:buFont typeface="+mj-ea"/>
              <a:buAutoNum type="circleNumDbPlain"/>
            </a:pPr>
            <a:endParaRPr lang="en-US" altLang="ko-KR" sz="2000" dirty="0"/>
          </a:p>
          <a:p>
            <a:pPr marL="457200" indent="-457200" fontAlgn="base">
              <a:buFont typeface="+mj-ea"/>
              <a:buAutoNum type="circleNumDbPlain"/>
            </a:pP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 smtClean="0"/>
          </a:p>
        </p:txBody>
      </p:sp>
    </p:spTree>
    <p:extLst>
      <p:ext uri="{BB962C8B-B14F-4D97-AF65-F5344CB8AC3E}">
        <p14:creationId xmlns:p14="http://schemas.microsoft.com/office/powerpoint/2010/main" val="1201796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/>
          </a:bodyPr>
          <a:lstStyle/>
          <a:p>
            <a:pPr marL="457200" indent="-457200" fontAlgn="base">
              <a:buFont typeface="+mj-ea"/>
              <a:buAutoNum type="circleNumDbPlain" startAt="4"/>
            </a:pPr>
            <a:r>
              <a:rPr lang="ko-KR" altLang="en-US" sz="2000" dirty="0" smtClean="0"/>
              <a:t>개인적</a:t>
            </a:r>
            <a:r>
              <a:rPr lang="en-US" altLang="ko-KR" sz="2000" dirty="0"/>
              <a:t>, </a:t>
            </a:r>
            <a:r>
              <a:rPr lang="ko-KR" altLang="en-US" sz="2000" dirty="0"/>
              <a:t>사회적</a:t>
            </a:r>
            <a:r>
              <a:rPr lang="en-US" altLang="ko-KR" sz="2000" dirty="0"/>
              <a:t>, </a:t>
            </a:r>
            <a:r>
              <a:rPr lang="ko-KR" altLang="en-US" sz="2000" dirty="0"/>
              <a:t>전문가 가치간의 갈등을 최소화하기 위해 무엇을 할 수 있는가</a:t>
            </a:r>
            <a:r>
              <a:rPr lang="en-US" altLang="ko-KR" sz="2000" dirty="0"/>
              <a:t>?</a:t>
            </a:r>
          </a:p>
          <a:p>
            <a:pPr marL="457200" indent="-457200" fontAlgn="base">
              <a:buFont typeface="+mj-lt"/>
              <a:buAutoNum type="alphaLcPeriod"/>
            </a:pPr>
            <a:r>
              <a:rPr lang="ko-KR" altLang="en-US" sz="2000" dirty="0" smtClean="0"/>
              <a:t>영희의 선택을 존중했을 때 </a:t>
            </a:r>
            <a:r>
              <a:rPr lang="ko-KR" altLang="en-US" sz="2000" dirty="0"/>
              <a:t>개인적</a:t>
            </a:r>
            <a:r>
              <a:rPr lang="en-US" altLang="ko-KR" sz="2000" dirty="0"/>
              <a:t>, </a:t>
            </a:r>
            <a:r>
              <a:rPr lang="ko-KR" altLang="en-US" sz="2000" dirty="0"/>
              <a:t>사회적</a:t>
            </a:r>
            <a:r>
              <a:rPr lang="en-US" altLang="ko-KR" sz="2000" dirty="0"/>
              <a:t>, </a:t>
            </a:r>
            <a:r>
              <a:rPr lang="ko-KR" altLang="en-US" sz="2000" dirty="0"/>
              <a:t>전문가 </a:t>
            </a:r>
            <a:r>
              <a:rPr lang="ko-KR" altLang="en-US" sz="2000" dirty="0" smtClean="0"/>
              <a:t>가치간의 상충</a:t>
            </a:r>
            <a:endParaRPr lang="en-US" altLang="ko-KR" sz="2000" dirty="0" smtClean="0"/>
          </a:p>
          <a:p>
            <a:pPr marL="457200" indent="-457200" fontAlgn="base">
              <a:buFont typeface="+mj-lt"/>
              <a:buAutoNum type="alphaLcPeriod"/>
            </a:pPr>
            <a:endParaRPr lang="en-US" altLang="ko-KR" sz="2000" dirty="0"/>
          </a:p>
          <a:p>
            <a:pPr marL="457200" indent="-457200" fontAlgn="base">
              <a:buFont typeface="+mj-lt"/>
              <a:buAutoNum type="alphaLcPeriod"/>
            </a:pPr>
            <a:endParaRPr lang="en-US" altLang="ko-KR" sz="2000" dirty="0" smtClean="0"/>
          </a:p>
          <a:p>
            <a:pPr marL="457200" indent="-457200" fontAlgn="base">
              <a:buFont typeface="+mj-lt"/>
              <a:buAutoNum type="alphaLcPeriod"/>
            </a:pPr>
            <a:endParaRPr lang="en-US" altLang="ko-KR" sz="2000" dirty="0"/>
          </a:p>
          <a:p>
            <a:pPr marL="457200" indent="-457200" fontAlgn="base">
              <a:buFont typeface="+mj-lt"/>
              <a:buAutoNum type="alphaLcPeriod"/>
            </a:pPr>
            <a:endParaRPr lang="en-US" altLang="ko-KR" sz="2000" dirty="0" smtClean="0"/>
          </a:p>
          <a:p>
            <a:pPr marL="457200" indent="-457200" fontAlgn="base">
              <a:buFont typeface="+mj-lt"/>
              <a:buAutoNum type="alphaLcPeriod"/>
            </a:pPr>
            <a:endParaRPr lang="en-US" altLang="ko-KR" sz="2000" dirty="0"/>
          </a:p>
          <a:p>
            <a:pPr marL="457200" indent="-457200" fontAlgn="base">
              <a:buFont typeface="+mj-lt"/>
              <a:buAutoNum type="alphaLcPeriod"/>
            </a:pPr>
            <a:endParaRPr lang="en-US" altLang="ko-KR" sz="2000" dirty="0" smtClean="0"/>
          </a:p>
          <a:p>
            <a:pPr marL="457200" indent="-457200" fontAlgn="base">
              <a:buFont typeface="+mj-lt"/>
              <a:buAutoNum type="alphaLcPeriod"/>
            </a:pPr>
            <a:r>
              <a:rPr lang="ko-KR" altLang="en-US" sz="2000" dirty="0" smtClean="0"/>
              <a:t>어머니의 </a:t>
            </a:r>
            <a:r>
              <a:rPr lang="ko-KR" altLang="en-US" sz="2000" dirty="0"/>
              <a:t>선택을 존중했을 때 개인적</a:t>
            </a:r>
            <a:r>
              <a:rPr lang="en-US" altLang="ko-KR" sz="2000" dirty="0"/>
              <a:t>, </a:t>
            </a:r>
            <a:r>
              <a:rPr lang="ko-KR" altLang="en-US" sz="2000" dirty="0"/>
              <a:t>사회적</a:t>
            </a:r>
            <a:r>
              <a:rPr lang="en-US" altLang="ko-KR" sz="2000" dirty="0"/>
              <a:t>, </a:t>
            </a:r>
            <a:r>
              <a:rPr lang="ko-KR" altLang="en-US" sz="2000" dirty="0"/>
              <a:t>전문가 가치간의 상충</a:t>
            </a:r>
            <a:r>
              <a:rPr lang="ko-KR" altLang="en-US" sz="2000" dirty="0" smtClean="0"/>
              <a:t> </a:t>
            </a: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 startAt="4"/>
            </a:pP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 startAt="4"/>
            </a:pPr>
            <a:endParaRPr lang="en-US" altLang="ko-KR" sz="2000" dirty="0"/>
          </a:p>
        </p:txBody>
      </p:sp>
    </p:spTree>
    <p:extLst>
      <p:ext uri="{BB962C8B-B14F-4D97-AF65-F5344CB8AC3E}">
        <p14:creationId xmlns:p14="http://schemas.microsoft.com/office/powerpoint/2010/main" val="744578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/>
          </a:bodyPr>
          <a:lstStyle/>
          <a:p>
            <a:pPr marL="457200" indent="-457200" fontAlgn="base">
              <a:buFont typeface="+mj-ea"/>
              <a:buAutoNum type="circleNumDbPlain" startAt="5"/>
            </a:pPr>
            <a:r>
              <a:rPr lang="ko-KR" altLang="en-US" sz="2000" dirty="0" smtClean="0"/>
              <a:t>윤리적 </a:t>
            </a:r>
            <a:r>
              <a:rPr lang="ko-KR" altLang="en-US" sz="2000" dirty="0"/>
              <a:t>선택의 대안을 확인한다 </a:t>
            </a:r>
            <a:endParaRPr lang="en-US" altLang="ko-KR" sz="2000" dirty="0" smtClean="0"/>
          </a:p>
          <a:p>
            <a:pPr marL="0" indent="0" fontAlgn="base">
              <a:buNone/>
            </a:pPr>
            <a:r>
              <a:rPr lang="ko-KR" altLang="en-US" sz="2000" dirty="0" smtClean="0"/>
              <a:t>대안 </a:t>
            </a:r>
            <a:r>
              <a:rPr lang="en-US" altLang="ko-KR" sz="2000" dirty="0" smtClean="0"/>
              <a:t>1:</a:t>
            </a: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/>
          </a:p>
          <a:p>
            <a:pPr marL="0" indent="0" fontAlgn="base">
              <a:buNone/>
            </a:pPr>
            <a:r>
              <a:rPr lang="ko-KR" altLang="en-US" sz="2000" dirty="0" smtClean="0"/>
              <a:t>대안 </a:t>
            </a:r>
            <a:r>
              <a:rPr lang="en-US" altLang="ko-KR" sz="2000" dirty="0" smtClean="0"/>
              <a:t>2:</a:t>
            </a:r>
          </a:p>
          <a:p>
            <a:pPr marL="0" lvl="0" indent="0">
              <a:spcBef>
                <a:spcPts val="0"/>
              </a:spcBef>
              <a:buNone/>
            </a:pPr>
            <a:endParaRPr lang="ko-KR" altLang="en-US" sz="1800" dirty="0">
              <a:solidFill>
                <a:prstClr val="black"/>
              </a:solidFill>
            </a:endParaRPr>
          </a:p>
          <a:p>
            <a:pPr marL="0" indent="0" fontAlgn="t">
              <a:buNone/>
            </a:pPr>
            <a:endParaRPr lang="ko-KR" altLang="ko-KR" sz="2000" dirty="0"/>
          </a:p>
          <a:p>
            <a:pPr marL="457200" indent="-457200" fontAlgn="base">
              <a:buFont typeface="+mj-ea"/>
              <a:buAutoNum type="circleNumDbPlain" startAt="5"/>
            </a:pPr>
            <a:endParaRPr lang="en-US" altLang="ko-KR" sz="2000" dirty="0"/>
          </a:p>
          <a:p>
            <a:pPr marL="457200" indent="-457200" fontAlgn="base">
              <a:buFont typeface="+mj-ea"/>
              <a:buAutoNum type="circleNumDbPlain" startAt="5"/>
            </a:pP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 startAt="5"/>
            </a:pPr>
            <a:endParaRPr lang="en-US" altLang="ko-KR" sz="2000" dirty="0"/>
          </a:p>
          <a:p>
            <a:pPr marL="457200" indent="-457200" fontAlgn="base">
              <a:buFont typeface="+mj-ea"/>
              <a:buAutoNum type="circleNumDbPlain" startAt="5"/>
            </a:pPr>
            <a:endParaRPr lang="en-US" altLang="ko-KR" sz="2000" dirty="0" smtClean="0"/>
          </a:p>
        </p:txBody>
      </p:sp>
    </p:spTree>
    <p:extLst>
      <p:ext uri="{BB962C8B-B14F-4D97-AF65-F5344CB8AC3E}">
        <p14:creationId xmlns:p14="http://schemas.microsoft.com/office/powerpoint/2010/main" val="1971752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68178"/>
          </a:xfrm>
        </p:spPr>
        <p:txBody>
          <a:bodyPr>
            <a:normAutofit/>
          </a:bodyPr>
          <a:lstStyle/>
          <a:p>
            <a:pPr marL="457200" indent="-457200" fontAlgn="base">
              <a:buFont typeface="+mj-ea"/>
              <a:buAutoNum type="circleNumDbPlain" startAt="6"/>
            </a:pPr>
            <a:r>
              <a:rPr lang="ko-KR" altLang="en-US" sz="2000" dirty="0"/>
              <a:t>어떤 윤리적 선택의 대안이  클라이언트와 다른 사람의 권리와 복지를 최대한 보장하는가</a:t>
            </a:r>
            <a:r>
              <a:rPr lang="en-US" altLang="ko-KR" sz="2000" dirty="0" smtClean="0"/>
              <a:t>?</a:t>
            </a:r>
          </a:p>
          <a:p>
            <a:pPr marL="0" indent="0" fontAlgn="base">
              <a:buNone/>
            </a:pPr>
            <a:r>
              <a:rPr lang="ko-KR" altLang="en-US" sz="2000" dirty="0" smtClean="0"/>
              <a:t>대안 </a:t>
            </a:r>
            <a:r>
              <a:rPr lang="en-US" altLang="ko-KR" sz="2000" dirty="0" smtClean="0"/>
              <a:t>1:</a:t>
            </a: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ko-KR" altLang="en-US" sz="2000" dirty="0" smtClean="0"/>
              <a:t>대안 </a:t>
            </a:r>
            <a:r>
              <a:rPr lang="en-US" altLang="ko-KR" sz="2000" dirty="0" smtClean="0"/>
              <a:t>2:</a:t>
            </a:r>
          </a:p>
          <a:p>
            <a:pPr marL="0" lvl="0" indent="0">
              <a:spcBef>
                <a:spcPts val="0"/>
              </a:spcBef>
              <a:buNone/>
            </a:pPr>
            <a:endParaRPr lang="ko-KR" altLang="en-US" sz="1800" dirty="0">
              <a:solidFill>
                <a:prstClr val="black"/>
              </a:solidFill>
            </a:endParaRPr>
          </a:p>
          <a:p>
            <a:pPr marL="0" indent="0" fontAlgn="t">
              <a:buNone/>
            </a:pPr>
            <a:endParaRPr lang="ko-KR" altLang="ko-KR" sz="2000" dirty="0"/>
          </a:p>
          <a:p>
            <a:pPr marL="457200" indent="-457200" fontAlgn="base">
              <a:buFont typeface="+mj-ea"/>
              <a:buAutoNum type="circleNumDbPlain" startAt="5"/>
            </a:pPr>
            <a:endParaRPr lang="en-US" altLang="ko-KR" sz="2000" dirty="0"/>
          </a:p>
          <a:p>
            <a:pPr marL="457200" indent="-457200" fontAlgn="base">
              <a:buFont typeface="+mj-ea"/>
              <a:buAutoNum type="circleNumDbPlain" startAt="5"/>
            </a:pP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 startAt="5"/>
            </a:pPr>
            <a:endParaRPr lang="en-US" altLang="ko-KR" sz="2000" dirty="0"/>
          </a:p>
          <a:p>
            <a:pPr marL="457200" indent="-457200" fontAlgn="base">
              <a:buFont typeface="+mj-ea"/>
              <a:buAutoNum type="circleNumDbPlain" startAt="5"/>
            </a:pPr>
            <a:endParaRPr lang="en-US" altLang="ko-KR" sz="2000" dirty="0" smtClean="0"/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7362706"/>
              </p:ext>
            </p:extLst>
          </p:nvPr>
        </p:nvGraphicFramePr>
        <p:xfrm>
          <a:off x="539552" y="1484784"/>
          <a:ext cx="7848873" cy="2199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052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31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004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긍정적 측면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부정적 측면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영희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어머니</a:t>
                      </a:r>
                      <a:endParaRPr lang="en-US" altLang="ko-KR" dirty="0" smtClean="0"/>
                    </a:p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4602041"/>
              </p:ext>
            </p:extLst>
          </p:nvPr>
        </p:nvGraphicFramePr>
        <p:xfrm>
          <a:off x="539552" y="4437112"/>
          <a:ext cx="7848872" cy="22716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761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4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283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42849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긍정적 측면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부정적 측면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영희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어머니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9923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/>
          </a:bodyPr>
          <a:lstStyle/>
          <a:p>
            <a:pPr marL="457200" indent="-457200" fontAlgn="base">
              <a:buFont typeface="+mj-ea"/>
              <a:buAutoNum type="circleNumDbPlain" startAt="7"/>
            </a:pPr>
            <a:r>
              <a:rPr lang="ko-KR" altLang="en-US" sz="2000" dirty="0"/>
              <a:t>어떤 대안에 따른 행동이 사회의 권익을 최대한 보호 하는가</a:t>
            </a:r>
            <a:r>
              <a:rPr lang="en-US" altLang="ko-KR" sz="2000" dirty="0"/>
              <a:t>?</a:t>
            </a:r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ko-KR" altLang="en-US" sz="2000" dirty="0" smtClean="0"/>
              <a:t>대안 </a:t>
            </a:r>
            <a:r>
              <a:rPr lang="en-US" altLang="ko-KR" sz="2000" dirty="0"/>
              <a:t>1</a:t>
            </a:r>
            <a:r>
              <a:rPr lang="en-US" altLang="ko-KR" sz="2000" dirty="0" smtClean="0"/>
              <a:t>:</a:t>
            </a: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r>
              <a:rPr lang="ko-KR" altLang="en-US" sz="2000" dirty="0" smtClean="0"/>
              <a:t>대안 </a:t>
            </a:r>
            <a:r>
              <a:rPr lang="en-US" altLang="ko-KR" sz="2000" dirty="0" smtClean="0"/>
              <a:t>2: </a:t>
            </a:r>
            <a:r>
              <a:rPr lang="ko-KR" altLang="en-US" sz="2000" dirty="0" smtClean="0"/>
              <a:t>아이 입양에 따른 선택이 사회권익보호에 미치는 영향</a:t>
            </a: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 smtClean="0"/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2898982"/>
              </p:ext>
            </p:extLst>
          </p:nvPr>
        </p:nvGraphicFramePr>
        <p:xfrm>
          <a:off x="539552" y="1844824"/>
          <a:ext cx="7776864" cy="1559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884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884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긍정적 측면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부정적 측면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4548129"/>
              </p:ext>
            </p:extLst>
          </p:nvPr>
        </p:nvGraphicFramePr>
        <p:xfrm>
          <a:off x="611560" y="4437112"/>
          <a:ext cx="7848872" cy="15595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884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604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긍정적 측면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부정적 측면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4396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/>
          </a:bodyPr>
          <a:lstStyle/>
          <a:p>
            <a:pPr marL="457200" indent="-457200" fontAlgn="base">
              <a:buFont typeface="+mj-ea"/>
              <a:buAutoNum type="circleNumDbPlain" startAt="8"/>
            </a:pPr>
            <a:r>
              <a:rPr lang="ko-KR" altLang="en-US" sz="2000" dirty="0" smtClean="0"/>
              <a:t>클라이언트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다른 사람들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사회의 권익 간의 갈등을 최소화하기 위하여 무엇을 할 수 있는가</a:t>
            </a:r>
            <a:r>
              <a:rPr lang="en-US" altLang="ko-KR" sz="2000" dirty="0" smtClean="0"/>
              <a:t>? </a:t>
            </a:r>
          </a:p>
          <a:p>
            <a:pPr marL="457200" indent="-457200" fontAlgn="base">
              <a:buFont typeface="+mj-ea"/>
              <a:buAutoNum type="circleNumDbPlain" startAt="8"/>
            </a:pPr>
            <a:endParaRPr lang="en-US" altLang="ko-KR" sz="2000" dirty="0"/>
          </a:p>
          <a:p>
            <a:pPr marL="457200" indent="-457200" fontAlgn="base">
              <a:buFont typeface="+mj-ea"/>
              <a:buAutoNum type="circleNumDbPlain" startAt="8"/>
            </a:pP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 startAt="8"/>
            </a:pPr>
            <a:endParaRPr lang="en-US" altLang="ko-KR" sz="2000" dirty="0" smtClean="0"/>
          </a:p>
          <a:p>
            <a:pPr marL="457200" indent="-457200" fontAlgn="base">
              <a:buFont typeface="+mj-ea"/>
              <a:buAutoNum type="circleNumDbPlain" startAt="8"/>
            </a:pPr>
            <a:endParaRPr lang="en-US" altLang="ko-KR" sz="2000" dirty="0"/>
          </a:p>
          <a:p>
            <a:pPr marL="457200" indent="-457200" fontAlgn="base">
              <a:buFont typeface="+mj-ea"/>
              <a:buAutoNum type="circleNumDbPlain" startAt="8"/>
            </a:pPr>
            <a:r>
              <a:rPr lang="ko-KR" altLang="en-US" sz="2000" dirty="0" smtClean="0"/>
              <a:t>어떤 대안에 따른 행동이 최소 해악을 가져오는가</a:t>
            </a:r>
            <a:r>
              <a:rPr lang="en-US" altLang="ko-KR" sz="2000" dirty="0" smtClean="0"/>
              <a:t>?</a:t>
            </a:r>
          </a:p>
          <a:p>
            <a:pPr marL="0" indent="0" fontAlgn="base">
              <a:buNone/>
            </a:pPr>
            <a:r>
              <a:rPr lang="ko-KR" altLang="en-US" sz="2000" dirty="0" smtClean="0"/>
              <a:t>대안 </a:t>
            </a:r>
            <a:r>
              <a:rPr lang="en-US" altLang="ko-KR" sz="2000" dirty="0" smtClean="0"/>
              <a:t>1</a:t>
            </a:r>
            <a:r>
              <a:rPr lang="ko-KR" altLang="en-US" sz="2000" dirty="0" smtClean="0"/>
              <a:t>이 가져올 수 있는 예상되는 문제</a:t>
            </a: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/>
          </a:p>
          <a:p>
            <a:pPr marL="0" indent="0" fontAlgn="base">
              <a:buNone/>
            </a:pPr>
            <a:endParaRPr lang="en-US" altLang="ko-KR" sz="2000" dirty="0" smtClean="0"/>
          </a:p>
          <a:p>
            <a:pPr marL="0" indent="0" fontAlgn="base">
              <a:buNone/>
            </a:pPr>
            <a:endParaRPr lang="en-US" altLang="ko-KR" sz="2000" dirty="0"/>
          </a:p>
          <a:p>
            <a:pPr marL="0" indent="0" fontAlgn="base">
              <a:buNone/>
            </a:pPr>
            <a:r>
              <a:rPr lang="ko-KR" altLang="en-US" sz="2000" dirty="0" smtClean="0"/>
              <a:t>대안 </a:t>
            </a:r>
            <a:r>
              <a:rPr lang="en-US" altLang="ko-KR" sz="2000" dirty="0" smtClean="0"/>
              <a:t>2</a:t>
            </a:r>
            <a:r>
              <a:rPr lang="ko-KR" altLang="en-US" sz="2000" dirty="0" smtClean="0"/>
              <a:t>가 가져올 수 있는 예상되는 문제 </a:t>
            </a:r>
            <a:endParaRPr lang="en-US" altLang="ko-KR" sz="2000" dirty="0" smtClean="0"/>
          </a:p>
          <a:p>
            <a:pPr marL="0" indent="0" fontAlgn="base">
              <a:buNone/>
            </a:pPr>
            <a:r>
              <a:rPr lang="ko-KR" altLang="en-US" sz="2000" dirty="0" smtClean="0"/>
              <a:t> </a:t>
            </a: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337914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/>
          </a:bodyPr>
          <a:lstStyle/>
          <a:p>
            <a:pPr marL="457200" indent="-457200" fontAlgn="base">
              <a:buFont typeface="+mj-ea"/>
              <a:buAutoNum type="circleNumDbPlain" startAt="10"/>
            </a:pPr>
            <a:r>
              <a:rPr lang="ko-KR" altLang="en-US" sz="2000" dirty="0" smtClean="0"/>
              <a:t>어떤 대안에 따른 행동이 어느 정도 효율적이고 효과적이며 윤리적인가</a:t>
            </a:r>
            <a:r>
              <a:rPr lang="en-US" altLang="ko-KR" sz="2000" dirty="0" smtClean="0"/>
              <a:t>?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효율적 측면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/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효과적 측면</a:t>
            </a: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/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 smtClean="0"/>
          </a:p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/>
          </a:p>
          <a:p>
            <a:pPr fontAlgn="base">
              <a:buFont typeface="Wingdings" panose="05000000000000000000" pitchFamily="2" charset="2"/>
              <a:buChar char="Ø"/>
            </a:pPr>
            <a:r>
              <a:rPr lang="ko-KR" altLang="en-US" sz="2000" dirty="0" smtClean="0"/>
              <a:t>윤리적 측면</a:t>
            </a:r>
            <a:endParaRPr lang="en-US" altLang="ko-KR" sz="2000" dirty="0" smtClean="0"/>
          </a:p>
          <a:p>
            <a:pPr marL="0" indent="0" fontAlgn="base">
              <a:buNone/>
            </a:pPr>
            <a:r>
              <a:rPr lang="ko-KR" altLang="en-US" sz="2000" dirty="0" smtClean="0"/>
              <a:t> </a:t>
            </a:r>
            <a:endParaRPr lang="ko-KR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924621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857916"/>
          </a:xfrm>
        </p:spPr>
        <p:txBody>
          <a:bodyPr>
            <a:normAutofit/>
          </a:bodyPr>
          <a:lstStyle/>
          <a:p>
            <a:pPr fontAlgn="base">
              <a:buFont typeface="Wingdings" panose="05000000000000000000" pitchFamily="2" charset="2"/>
              <a:buChar char="Ø"/>
            </a:pPr>
            <a:endParaRPr lang="en-US" altLang="ko-KR" sz="2000" dirty="0"/>
          </a:p>
          <a:p>
            <a:pPr marL="457200" indent="-457200" fontAlgn="base">
              <a:buFont typeface="+mj-ea"/>
              <a:buAutoNum type="circleNumDbPlain" startAt="11"/>
            </a:pPr>
            <a:r>
              <a:rPr lang="ko-KR" altLang="en-US" sz="2000" dirty="0"/>
              <a:t>각각의 대안들이 가지고 있는 단기 및 장기적인 윤리적 결과를 모두 </a:t>
            </a:r>
            <a:r>
              <a:rPr lang="ko-KR" altLang="en-US" sz="2000" dirty="0" smtClean="0"/>
              <a:t>고려했는가</a:t>
            </a:r>
            <a:r>
              <a:rPr lang="en-US" altLang="ko-KR" sz="2000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909503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530</TotalTime>
  <Words>435</Words>
  <Application>Microsoft Office PowerPoint</Application>
  <PresentationFormat>화면 슬라이드 쇼(4:3)</PresentationFormat>
  <Paragraphs>159</Paragraphs>
  <Slides>12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16" baseType="lpstr">
      <vt:lpstr>맑은 고딕</vt:lpstr>
      <vt:lpstr>Arial</vt:lpstr>
      <vt:lpstr>Wingdings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사회복지사들의 윤리적 의사결정 과정</dc:title>
  <dc:creator>사회복지학과</dc:creator>
  <cp:lastModifiedBy>USER</cp:lastModifiedBy>
  <cp:revision>30</cp:revision>
  <dcterms:created xsi:type="dcterms:W3CDTF">2011-06-07T09:40:44Z</dcterms:created>
  <dcterms:modified xsi:type="dcterms:W3CDTF">2022-11-17T06:15:19Z</dcterms:modified>
</cp:coreProperties>
</file>