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83" r:id="rId3"/>
    <p:sldId id="270" r:id="rId4"/>
    <p:sldId id="276" r:id="rId5"/>
    <p:sldId id="278" r:id="rId6"/>
    <p:sldId id="285" r:id="rId7"/>
    <p:sldId id="281" r:id="rId8"/>
    <p:sldId id="286" r:id="rId9"/>
    <p:sldId id="282" r:id="rId10"/>
    <p:sldId id="287" r:id="rId11"/>
    <p:sldId id="288" r:id="rId12"/>
    <p:sldId id="267" r:id="rId13"/>
    <p:sldId id="289" r:id="rId14"/>
    <p:sldId id="290" r:id="rId15"/>
    <p:sldId id="291" r:id="rId16"/>
    <p:sldId id="292" r:id="rId17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9933"/>
    <a:srgbClr val="00FF00"/>
    <a:srgbClr val="008000"/>
    <a:srgbClr val="0000CC"/>
    <a:srgbClr val="A50021"/>
    <a:srgbClr val="CC6600"/>
    <a:srgbClr val="99FFCC"/>
    <a:srgbClr val="FF99FF"/>
    <a:srgbClr val="990033"/>
    <a:srgbClr val="33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5" d="100"/>
          <a:sy n="115" d="100"/>
        </p:scale>
        <p:origin x="2208" y="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7D86AE-20B1-4CFE-927D-4320954A003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076AF5-B9E0-4EAE-8721-AA41054B53A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A465EF-4AE9-47CD-B837-6C1C666FCC4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7C7AB1-A7BB-4B7A-82B9-2CD309248D5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4947D2-BE6D-4F82-860C-A2AAACE0A46D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489C19-0708-4D49-B9BB-23D39C68127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DDE2D1-313E-463F-92A1-B21FF230768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4B263E-5A05-4814-9CA2-D1241D5E437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850C4FE-6862-4F1E-8315-CF3FE11DBC8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24ECA9-CA4C-41AC-9C7D-E0D0CE15025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81396D-09E8-4421-9996-947119F7A85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9BC35110-2120-4042-BE34-AEDA5E16C6C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ko-KR" altLang="en-US">
              <a:latin typeface="굴림" pitchFamily="50" charset="-127"/>
              <a:ea typeface="굴림" pitchFamily="50" charset="-127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ww.thebowencenter.org/pages/murraybowen.html" TargetMode="Externa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그룹 7"/>
          <p:cNvGrpSpPr/>
          <p:nvPr/>
        </p:nvGrpSpPr>
        <p:grpSpPr>
          <a:xfrm>
            <a:off x="-32" y="260648"/>
            <a:ext cx="9147239" cy="6264696"/>
            <a:chOff x="-32" y="260648"/>
            <a:chExt cx="9147239" cy="6264696"/>
          </a:xfrm>
        </p:grpSpPr>
        <p:sp>
          <p:nvSpPr>
            <p:cNvPr id="2051" name="Line 46"/>
            <p:cNvSpPr>
              <a:spLocks noChangeShapeType="1"/>
            </p:cNvSpPr>
            <p:nvPr/>
          </p:nvSpPr>
          <p:spPr bwMode="auto">
            <a:xfrm>
              <a:off x="3207" y="667886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2052" name="Text Box 56"/>
            <p:cNvSpPr txBox="1">
              <a:spLocks noChangeArrowheads="1"/>
            </p:cNvSpPr>
            <p:nvPr/>
          </p:nvSpPr>
          <p:spPr bwMode="auto">
            <a:xfrm>
              <a:off x="96870" y="260648"/>
              <a:ext cx="3057247" cy="4616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ko-KR" altLang="en-US" sz="24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가족상담과 가족치료</a:t>
              </a:r>
              <a:endParaRPr lang="en-US" altLang="ko-KR" sz="24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2053" name="Rectangle 61"/>
            <p:cNvSpPr>
              <a:spLocks noChangeArrowheads="1"/>
            </p:cNvSpPr>
            <p:nvPr/>
          </p:nvSpPr>
          <p:spPr bwMode="auto">
            <a:xfrm>
              <a:off x="32" y="2306968"/>
              <a:ext cx="9144000" cy="584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ko-KR" sz="3200" dirty="0" smtClean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4. Bowen</a:t>
              </a:r>
              <a:r>
                <a:rPr lang="ko-KR" altLang="en-US" sz="3200" dirty="0" smtClean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의 다세대 가족치료</a:t>
              </a:r>
              <a:endParaRPr lang="en-US" altLang="ko-KR" sz="3200" dirty="0">
                <a:solidFill>
                  <a:srgbClr val="FF66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2054" name="Rectangle 327"/>
            <p:cNvSpPr>
              <a:spLocks noChangeArrowheads="1"/>
            </p:cNvSpPr>
            <p:nvPr/>
          </p:nvSpPr>
          <p:spPr bwMode="auto">
            <a:xfrm>
              <a:off x="-32" y="1988840"/>
              <a:ext cx="9144032" cy="1343504"/>
            </a:xfrm>
            <a:prstGeom prst="rect">
              <a:avLst/>
            </a:prstGeom>
            <a:gradFill rotWithShape="1">
              <a:gsLst>
                <a:gs pos="0">
                  <a:srgbClr val="185E76">
                    <a:alpha val="0"/>
                  </a:srgbClr>
                </a:gs>
                <a:gs pos="100000">
                  <a:srgbClr val="33CCFF">
                    <a:alpha val="29999"/>
                  </a:srgbClr>
                </a:gs>
              </a:gsLst>
              <a:lin ang="2700000" scaled="1"/>
            </a:gradFill>
            <a:ln w="28575">
              <a:solidFill>
                <a:srgbClr val="B89500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ko-KR" altLang="en-US"/>
            </a:p>
          </p:txBody>
        </p:sp>
        <p:sp>
          <p:nvSpPr>
            <p:cNvPr id="2055" name="AutoShape 87"/>
            <p:cNvSpPr>
              <a:spLocks noChangeArrowheads="1"/>
            </p:cNvSpPr>
            <p:nvPr/>
          </p:nvSpPr>
          <p:spPr bwMode="auto">
            <a:xfrm>
              <a:off x="1835696" y="5779547"/>
              <a:ext cx="5452088" cy="745797"/>
            </a:xfrm>
            <a:prstGeom prst="roundRect">
              <a:avLst>
                <a:gd name="adj" fmla="val 16667"/>
              </a:avLst>
            </a:prstGeom>
            <a:noFill/>
            <a:ln w="28575">
              <a:solidFill>
                <a:srgbClr val="B2B2B2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ko-KR" altLang="en-US" sz="2400" b="1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목원대학교 </a:t>
              </a:r>
              <a:r>
                <a:rPr lang="ko-KR" altLang="en-US" sz="2400" b="1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사회복지학과 </a:t>
              </a:r>
              <a:r>
                <a:rPr lang="ko-KR" altLang="en-US" sz="2400" b="1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권  중  돈</a:t>
              </a:r>
              <a:endParaRPr lang="en-US" altLang="ko-KR" sz="2400" b="1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그룹 15"/>
          <p:cNvGrpSpPr/>
          <p:nvPr/>
        </p:nvGrpSpPr>
        <p:grpSpPr>
          <a:xfrm>
            <a:off x="0" y="188640"/>
            <a:ext cx="9147175" cy="6480720"/>
            <a:chOff x="0" y="188640"/>
            <a:chExt cx="9147175" cy="6480720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3002745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3.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치료목표와 과정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2" name="그룹 13"/>
            <p:cNvGrpSpPr/>
            <p:nvPr/>
          </p:nvGrpSpPr>
          <p:grpSpPr>
            <a:xfrm>
              <a:off x="0" y="692697"/>
              <a:ext cx="9144000" cy="1944215"/>
              <a:chOff x="0" y="1019548"/>
              <a:chExt cx="9144000" cy="2236235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8"/>
                <a:ext cx="9144000" cy="400314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3.2. 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치료과정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419861"/>
                <a:ext cx="9144000" cy="1835922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전체가족이 참여하지 않아도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치료동기 높은 개인이나 부부의 분화 시작되면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가족변화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그러므로 개인상담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부부상담으로도 진행하며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짧게는 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5-10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회기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길게는 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30-40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회기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치료과정은 가족평가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가족내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불안감소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삼각관계 정의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탈삼각관계로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진행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3" name="그룹 14"/>
            <p:cNvGrpSpPr>
              <a:grpSpLocks/>
            </p:cNvGrpSpPr>
            <p:nvPr/>
          </p:nvGrpSpPr>
          <p:grpSpPr bwMode="auto">
            <a:xfrm>
              <a:off x="0" y="2778796"/>
              <a:ext cx="9144000" cy="1874340"/>
              <a:chOff x="-32" y="4417586"/>
              <a:chExt cx="9144032" cy="1995527"/>
            </a:xfrm>
          </p:grpSpPr>
          <p:sp>
            <p:nvSpPr>
              <p:cNvPr id="9224" name="Rectangle 53"/>
              <p:cNvSpPr>
                <a:spLocks noChangeArrowheads="1"/>
              </p:cNvSpPr>
              <p:nvPr/>
            </p:nvSpPr>
            <p:spPr bwMode="auto">
              <a:xfrm>
                <a:off x="5471" y="4417586"/>
                <a:ext cx="9138529" cy="556684"/>
              </a:xfrm>
              <a:prstGeom prst="rect">
                <a:avLst/>
              </a:prstGeom>
              <a:gradFill rotWithShape="0">
                <a:gsLst>
                  <a:gs pos="0">
                    <a:srgbClr val="63AEE7"/>
                  </a:gs>
                  <a:gs pos="100000">
                    <a:srgbClr val="386282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3.2.1.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가족평가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3" name="Rectangle 76"/>
              <p:cNvSpPr>
                <a:spLocks noChangeArrowheads="1"/>
              </p:cNvSpPr>
              <p:nvPr/>
            </p:nvSpPr>
            <p:spPr bwMode="auto">
              <a:xfrm>
                <a:off x="-32" y="4954233"/>
                <a:ext cx="9139269" cy="145888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가계도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en-US" altLang="ko-KR" b="1" dirty="0" err="1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genogram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)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작성하여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현재문제와 다세대에 걸친 가족의 정서체계의 관계 파악</a:t>
                </a:r>
                <a:endPara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개인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증상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경과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가족과의 삼각관계 등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),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핵가족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결혼적응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err="1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원가족분화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위기사건 등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),</a:t>
                </a: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확대가족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부모의 배경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직업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정서적 단절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삼각관계 등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)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평가</a:t>
                </a:r>
                <a:endParaRPr lang="en-US" altLang="ko-KR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4" name="그룹 14"/>
            <p:cNvGrpSpPr/>
            <p:nvPr/>
          </p:nvGrpSpPr>
          <p:grpSpPr>
            <a:xfrm>
              <a:off x="0" y="4797153"/>
              <a:ext cx="9143968" cy="1872207"/>
              <a:chOff x="0" y="5882857"/>
              <a:chExt cx="9143968" cy="1411618"/>
            </a:xfrm>
          </p:grpSpPr>
          <p:sp>
            <p:nvSpPr>
              <p:cNvPr id="13" name="Rectangle 76"/>
              <p:cNvSpPr>
                <a:spLocks noChangeArrowheads="1"/>
              </p:cNvSpPr>
              <p:nvPr/>
            </p:nvSpPr>
            <p:spPr bwMode="auto">
              <a:xfrm>
                <a:off x="0" y="6154321"/>
                <a:ext cx="9139237" cy="114015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ko-KR" altLang="en-US" b="1" dirty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불안이 정서융합을 가져오므로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치료과정의 불안을 감소시켜 정서적 역기능 경감 조치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이를 위해 치료자는 객관성과 정서적 중립성 유지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.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즉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coach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의 역할과 전문적 조언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개인은 불안의 이유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이해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불안 대처방법의 학습</a:t>
                </a:r>
                <a:endParaRPr lang="en-US" altLang="ko-KR" b="1" dirty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9222" name="Rectangle 54"/>
              <p:cNvSpPr>
                <a:spLocks noChangeArrowheads="1"/>
              </p:cNvSpPr>
              <p:nvPr/>
            </p:nvSpPr>
            <p:spPr bwMode="auto">
              <a:xfrm>
                <a:off x="0" y="5882857"/>
                <a:ext cx="9143968" cy="338789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3. 2. 2. </a:t>
                </a:r>
                <a:r>
                  <a:rPr lang="ko-KR" altLang="en-US" sz="2000" dirty="0" err="1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가족내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 불안 감소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344268"/>
            <a:ext cx="9147175" cy="6397100"/>
            <a:chOff x="0" y="294673"/>
            <a:chExt cx="9147175" cy="4358463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294673"/>
              <a:ext cx="3827058" cy="33551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3. </a:t>
              </a:r>
              <a:r>
                <a:rPr lang="ko-KR" altLang="en-US" sz="2600" dirty="0" err="1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치료목표와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 과정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3" name="그룹 13"/>
            <p:cNvGrpSpPr/>
            <p:nvPr/>
          </p:nvGrpSpPr>
          <p:grpSpPr>
            <a:xfrm>
              <a:off x="0" y="692697"/>
              <a:ext cx="9144000" cy="1311178"/>
              <a:chOff x="0" y="1019548"/>
              <a:chExt cx="9144000" cy="1508116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8"/>
                <a:ext cx="9144000" cy="400314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3.2.3.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삼각관계 정의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455508"/>
                <a:ext cx="9144000" cy="1072156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다세대에 걸쳐 전수되는 확대가족의 삼각관계를 파악하고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문제나 증상과 관련된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핵심적 삼각관계 범위를 정의함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이러한 삼각관계에 대한 이해를 통해 정서융합과 증상에서 벗어날 수 있게 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4" name="그룹 14"/>
            <p:cNvGrpSpPr>
              <a:grpSpLocks/>
            </p:cNvGrpSpPr>
            <p:nvPr/>
          </p:nvGrpSpPr>
          <p:grpSpPr bwMode="auto">
            <a:xfrm>
              <a:off x="0" y="2052935"/>
              <a:ext cx="9144000" cy="2600201"/>
              <a:chOff x="-32" y="3644794"/>
              <a:chExt cx="9144032" cy="2768319"/>
            </a:xfrm>
          </p:grpSpPr>
          <p:sp>
            <p:nvSpPr>
              <p:cNvPr id="9224" name="Rectangle 53"/>
              <p:cNvSpPr>
                <a:spLocks noChangeArrowheads="1"/>
              </p:cNvSpPr>
              <p:nvPr/>
            </p:nvSpPr>
            <p:spPr bwMode="auto">
              <a:xfrm>
                <a:off x="5471" y="3644794"/>
                <a:ext cx="9138529" cy="417859"/>
              </a:xfrm>
              <a:prstGeom prst="rect">
                <a:avLst/>
              </a:prstGeom>
              <a:gradFill rotWithShape="0">
                <a:gsLst>
                  <a:gs pos="0">
                    <a:srgbClr val="63AEE7"/>
                  </a:gs>
                  <a:gs pos="100000">
                    <a:srgbClr val="386282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3.2.4. </a:t>
                </a:r>
                <a:r>
                  <a:rPr lang="ko-KR" altLang="en-US" sz="2000" dirty="0" err="1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탈삼각관계화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3" name="Rectangle 76"/>
              <p:cNvSpPr>
                <a:spLocks noChangeArrowheads="1"/>
              </p:cNvSpPr>
              <p:nvPr/>
            </p:nvSpPr>
            <p:spPr bwMode="auto">
              <a:xfrm>
                <a:off x="-32" y="4010421"/>
                <a:ext cx="9139269" cy="2402692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ko-KR" altLang="en-US" b="1" dirty="0" smtClean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 개인</a:t>
                </a:r>
                <a:r>
                  <a:rPr lang="en-US" altLang="ko-KR" b="1" dirty="0" smtClean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다세대 삼각관계와 정서융합에 대한 정보를 수집해 개인 역시 이 과정에 </a:t>
                </a:r>
                <a:r>
                  <a:rPr lang="ko-KR" altLang="en-US" b="1" dirty="0" err="1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기여했</a:t>
                </a:r>
                <a:endPara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음을 인식시켜 동기를 높이고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가족관계의 불안 감소와 객관적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이성적 반응방법 교육</a:t>
                </a:r>
                <a:endPara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부부</a:t>
                </a:r>
                <a:r>
                  <a:rPr lang="en-US" altLang="ko-KR" b="1" dirty="0" smtClean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부부가 각각 </a:t>
                </a:r>
                <a:r>
                  <a:rPr lang="ko-KR" altLang="en-US" b="1" dirty="0" err="1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치료자와의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대화를 실시하여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감정과 불안을 진정시키며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부부간의 </a:t>
                </a:r>
                <a:endPara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err="1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대화시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경청하고 자신의 책임을 인식하여 변화동기가 발생하면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err="1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탈삼각화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진행</a:t>
                </a:r>
                <a:endPara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이를 위해 치료자는 정서적 중립 유지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차분한 목소리로 감정보다 사실을 말하게 함</a:t>
                </a:r>
                <a:endPara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부부의 정서체계 작용을 가르치고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err="1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원가족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정서체계와 현재 문제의 연관성 탐색하고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이를 해결할 수 있는 방법을 가르침</a:t>
                </a:r>
                <a:endParaRPr lang="en-US" altLang="ko-KR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그룹 15"/>
          <p:cNvGrpSpPr/>
          <p:nvPr/>
        </p:nvGrpSpPr>
        <p:grpSpPr>
          <a:xfrm>
            <a:off x="0" y="188640"/>
            <a:ext cx="9147175" cy="6480721"/>
            <a:chOff x="0" y="188640"/>
            <a:chExt cx="9147175" cy="6480721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14" name="그룹 13"/>
            <p:cNvGrpSpPr/>
            <p:nvPr/>
          </p:nvGrpSpPr>
          <p:grpSpPr>
            <a:xfrm>
              <a:off x="0" y="836711"/>
              <a:ext cx="9144000" cy="3024337"/>
              <a:chOff x="0" y="1019547"/>
              <a:chExt cx="9144000" cy="3362638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7"/>
                <a:ext cx="9144000" cy="560438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4.1.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치료자 역할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579987"/>
                <a:ext cx="9144000" cy="2802198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자아분화와 불안감소라는 치료목표달성을 위해 가족의 정서체계에 융합되지 않고 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삼각관계에 연루되지 않고 중립성을 유지해야 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차분하고 조용한 목소리로 의사소통하고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객관적 태도를 지닌 코치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(coach)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또는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컨설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턴트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(consultant)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역할 담당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가족의 정서적 동요를 진정시키고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자아분화를 높이는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촉진자이자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모델의 역할 수행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15" name="그룹 14"/>
            <p:cNvGrpSpPr/>
            <p:nvPr/>
          </p:nvGrpSpPr>
          <p:grpSpPr>
            <a:xfrm>
              <a:off x="0" y="4005066"/>
              <a:ext cx="9144000" cy="2664295"/>
              <a:chOff x="0" y="4959874"/>
              <a:chExt cx="9144000" cy="2008842"/>
            </a:xfrm>
          </p:grpSpPr>
          <p:sp>
            <p:nvSpPr>
              <p:cNvPr id="13" name="Rectangle 76"/>
              <p:cNvSpPr>
                <a:spLocks noChangeArrowheads="1"/>
              </p:cNvSpPr>
              <p:nvPr/>
            </p:nvSpPr>
            <p:spPr bwMode="auto">
              <a:xfrm>
                <a:off x="0" y="5231340"/>
                <a:ext cx="9139237" cy="1737376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200000"/>
                  </a:lnSpc>
                  <a:buFontTx/>
                  <a:buChar char="•"/>
                  <a:defRPr/>
                </a:pPr>
                <a:r>
                  <a:rPr lang="ko-KR" altLang="en-US" b="1" dirty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가족치료 기법보다는 가족 정서체계에 대한 이해가 더욱 중요하다고 함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200000"/>
                  </a:lnSpc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이를 위해 가계도나 과정질문을 통해 가족체계를 이해하고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주로 질문이나 과제를 통해 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200000"/>
                  </a:lnSpc>
                  <a:defRPr/>
                </a:pP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 내담자의 인지적 자각을 촉진하고 </a:t>
                </a:r>
                <a:r>
                  <a:rPr lang="ko-KR" altLang="en-US" b="1" dirty="0" err="1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탈삼각화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하도록 유도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466725" indent="-285750">
                  <a:lnSpc>
                    <a:spcPct val="200000"/>
                  </a:lnSpc>
                  <a:buFont typeface="Arial" pitchFamily="34" charset="0"/>
                  <a:buChar char="•"/>
                  <a:defRPr/>
                </a:pP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개인의 행동이나 정서변화를 위한 특정 기법을 사용하는데 치중하지 않음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9222" name="Rectangle 54"/>
              <p:cNvSpPr>
                <a:spLocks noChangeArrowheads="1"/>
              </p:cNvSpPr>
              <p:nvPr/>
            </p:nvSpPr>
            <p:spPr bwMode="auto">
              <a:xfrm>
                <a:off x="32" y="4959874"/>
                <a:ext cx="9143968" cy="338789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4. 2.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치료기법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116632"/>
            <a:ext cx="9147175" cy="6624736"/>
            <a:chOff x="0" y="116632"/>
            <a:chExt cx="9147175" cy="6624736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116632"/>
              <a:ext cx="441819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8" name="Rectangle 76"/>
            <p:cNvSpPr>
              <a:spLocks noChangeArrowheads="1"/>
            </p:cNvSpPr>
            <p:nvPr/>
          </p:nvSpPr>
          <p:spPr bwMode="auto">
            <a:xfrm>
              <a:off x="0" y="1052736"/>
              <a:ext cx="9144000" cy="5688632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30000"/>
                </a:lnSpc>
                <a:defRPr/>
              </a:pPr>
              <a:endParaRPr lang="en-US" altLang="ko-KR" sz="1100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buFont typeface="Wingdings" pitchFamily="2" charset="2"/>
                <a:buChar char="§"/>
                <a:defRPr/>
              </a:pPr>
              <a:r>
                <a:rPr lang="ko-KR" altLang="en-US" b="1" dirty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개념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: 3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세대 이상의 가족성원에 대한 정보와 그들간의 정서과정을 표시한 그림으로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Bowen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가족도표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(family diagram)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을 </a:t>
              </a:r>
              <a:r>
                <a:rPr lang="en-US" altLang="ko-KR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McGoldrick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등이 가계도로 발전시킴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가계도는 가족의 정서과정에 관한 작업가설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진단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)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수립에 용이한 도구로서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반복되는 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관계패턴이나 생활사건 등을 통하여 </a:t>
              </a:r>
              <a:r>
                <a:rPr lang="ko-KR" altLang="en-US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원가족과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융합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미분화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삼각관계 등을 파악 가능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가계도 작성법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1: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기호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en-US" altLang="ko-KR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115</a:t>
              </a:r>
              <a:r>
                <a:rPr lang="ko-KR" altLang="en-US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쪽 참조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)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를 이용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 구성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개인정보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주요 생활사건 도표화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가계도 작성법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2: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가계도 작성 이유 설명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가족이 편안하게 그릴 수 있도록 간단한 정보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에서 시작하여 점차 깊이와 폭을 넓혀가는 질문을 하고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그린 후에는 가족성원 각자의 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견해와 느낌을 서로 나누며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상담을 진행하면서 추가정보를 기록해 나감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가계도 해석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감정적으로 준비된 상태에서 고통스럽거나 불행한 사건에 대한 얘기를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하도록 하고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좋은 의도나 극복과정을 탐색하여 긍정적으로 해석하는 것이 바람직하며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</a:t>
              </a: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단정적 표현보다는 가능성이나 가설로 표현하는 것이 상담진행에 도움이 됨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200"/>
                </a:spcBef>
                <a:spcAft>
                  <a:spcPts val="2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en-US" altLang="ko-KR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116</a:t>
              </a:r>
              <a:r>
                <a:rPr lang="ko-KR" altLang="en-US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쪽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자녀문제 가족의 가계도 참조 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+ 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가계도 작성법 별도 자료 참조</a:t>
              </a:r>
              <a:endParaRPr lang="en-US" altLang="ko-KR" b="1" dirty="0" smtClean="0">
                <a:solidFill>
                  <a:srgbClr val="FF0000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7" name="Text Box 71"/>
            <p:cNvSpPr txBox="1">
              <a:spLocks noChangeArrowheads="1"/>
            </p:cNvSpPr>
            <p:nvPr/>
          </p:nvSpPr>
          <p:spPr bwMode="auto">
            <a:xfrm>
              <a:off x="0" y="692696"/>
              <a:ext cx="9144000" cy="400110"/>
            </a:xfrm>
            <a:prstGeom prst="rect">
              <a:avLst/>
            </a:prstGeom>
            <a:gradFill rotWithShape="0">
              <a:gsLst>
                <a:gs pos="0">
                  <a:srgbClr val="8488C4"/>
                </a:gs>
                <a:gs pos="53000">
                  <a:srgbClr val="D4DEFF"/>
                </a:gs>
                <a:gs pos="83000">
                  <a:srgbClr val="D4DEFF"/>
                </a:gs>
                <a:gs pos="100000">
                  <a:srgbClr val="96AB94"/>
                </a:gs>
              </a:gsLst>
              <a:lin ang="5400000"/>
            </a:gra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eaLnBrk="0" latinLnBrk="0" hangingPunct="0">
                <a:buSzPct val="75000"/>
                <a:buFont typeface="Wingdings" pitchFamily="2" charset="2"/>
                <a:buNone/>
              </a:pPr>
              <a:r>
                <a:rPr kumimoji="0" lang="en-US" altLang="ko-KR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4.2.1. </a:t>
              </a:r>
              <a:r>
                <a:rPr kumimoji="0" lang="ko-KR" altLang="en-US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치료기법</a:t>
              </a:r>
              <a:r>
                <a:rPr kumimoji="0" lang="en-US" altLang="ko-KR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: </a:t>
              </a:r>
              <a:r>
                <a:rPr kumimoji="0" lang="ko-KR" altLang="en-US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가계도</a:t>
              </a:r>
              <a:r>
                <a:rPr kumimoji="0" lang="en-US" altLang="ko-KR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(genogram</a:t>
              </a:r>
              <a:r>
                <a:rPr kumimoji="0" lang="en-US" altLang="ko-KR" sz="2000" dirty="0" smtClean="0">
                  <a:solidFill>
                    <a:srgbClr val="FF0000"/>
                  </a:solidFill>
                  <a:latin typeface="HY견고딕" pitchFamily="18" charset="-127"/>
                  <a:ea typeface="HY견고딕" pitchFamily="18" charset="-127"/>
                </a:rPr>
                <a:t>)- </a:t>
              </a:r>
              <a:r>
                <a:rPr kumimoji="0" lang="ko-KR" altLang="en-US" sz="2000" dirty="0" smtClean="0">
                  <a:solidFill>
                    <a:srgbClr val="FF0000"/>
                  </a:solidFill>
                  <a:latin typeface="HY견고딕" pitchFamily="18" charset="-127"/>
                  <a:ea typeface="HY견고딕" pitchFamily="18" charset="-127"/>
                </a:rPr>
                <a:t>별도 강의 </a:t>
              </a:r>
              <a:r>
                <a:rPr kumimoji="0" lang="ko-KR" altLang="en-US" sz="2000" dirty="0" smtClean="0">
                  <a:solidFill>
                    <a:srgbClr val="FF0000"/>
                  </a:solidFill>
                  <a:latin typeface="HY견고딕" pitchFamily="18" charset="-127"/>
                  <a:ea typeface="HY견고딕" pitchFamily="18" charset="-127"/>
                </a:rPr>
                <a:t>예정</a:t>
              </a:r>
              <a:endParaRPr kumimoji="0" lang="en-US" altLang="ko-KR" sz="2000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47175" cy="6552728"/>
            <a:chOff x="0" y="188640"/>
            <a:chExt cx="9147175" cy="6552728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3" name="그룹 13"/>
            <p:cNvGrpSpPr/>
            <p:nvPr/>
          </p:nvGrpSpPr>
          <p:grpSpPr>
            <a:xfrm>
              <a:off x="0" y="836711"/>
              <a:ext cx="9144000" cy="2232249"/>
              <a:chOff x="0" y="1019547"/>
              <a:chExt cx="9144000" cy="2481947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7"/>
                <a:ext cx="9144000" cy="560438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4.2.2.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치료적 삼각관계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(therapeutic triangle)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579986"/>
                <a:ext cx="9144000" cy="1921508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두 사람이 긴장완화를 위해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치료자를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끌어들이려 할 때 정서적으로 말려들지 않고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객관적 자세로 적정 정서적 거리를 유지하면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가족은 안정을 찾고 문제해결방법 모색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IP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보다는 부부나 가족관계에 문제가 있다는 가정을 수용하게 하거나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성숙하고 분화된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가족성원과 개인치료를 통해 정서적 융합과 삼각관계를 깨드리도록 도움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4" name="그룹 14"/>
            <p:cNvGrpSpPr/>
            <p:nvPr/>
          </p:nvGrpSpPr>
          <p:grpSpPr>
            <a:xfrm>
              <a:off x="0" y="3212973"/>
              <a:ext cx="9144000" cy="3528395"/>
              <a:chOff x="0" y="4362649"/>
              <a:chExt cx="9144000" cy="2660362"/>
            </a:xfrm>
          </p:grpSpPr>
          <p:sp>
            <p:nvSpPr>
              <p:cNvPr id="13" name="Rectangle 76"/>
              <p:cNvSpPr>
                <a:spLocks noChangeArrowheads="1"/>
              </p:cNvSpPr>
              <p:nvPr/>
            </p:nvSpPr>
            <p:spPr bwMode="auto">
              <a:xfrm>
                <a:off x="0" y="4688410"/>
                <a:ext cx="9139237" cy="2334601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200000"/>
                  </a:lnSpc>
                  <a:buFontTx/>
                  <a:buChar char="•"/>
                  <a:defRPr/>
                </a:pPr>
                <a:r>
                  <a:rPr lang="ko-KR" altLang="en-US" b="1" dirty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코칭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err="1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내담자와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가족으로 하여금 직접 가족문제에 대처하는데 자신의 능력과 기능을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최대한 발휘할 수 있도록 중립적이고 객관적이며 전문적 조언을 하는 기법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과정질문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내담자의 정서고양과 불안을 경감하고 이성적 사고를 촉진하는 질문 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-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설득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회유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비방보다는 상호작용을 객관적으로 생각해보고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문제발생에 자신이 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 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기여한 부분을 인식하고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관계변화를 위한 자신의 역할을 생각하게 함</a:t>
                </a:r>
                <a:r>
                  <a:rPr lang="en-US" altLang="ko-KR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예</a:t>
                </a:r>
                <a:r>
                  <a:rPr lang="en-US" altLang="ko-KR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: 117</a:t>
                </a:r>
                <a:r>
                  <a:rPr lang="ko-KR" altLang="en-US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쪽 참조</a:t>
                </a:r>
                <a:r>
                  <a:rPr lang="en-US" altLang="ko-KR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도전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직면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설명과 함께 과제부여 기법도 사용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이들 기법은 가족과 자기 이해 증진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기능적 애착관계 형성에 목적이 있음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9222" name="Rectangle 54"/>
              <p:cNvSpPr>
                <a:spLocks noChangeArrowheads="1"/>
              </p:cNvSpPr>
              <p:nvPr/>
            </p:nvSpPr>
            <p:spPr bwMode="auto">
              <a:xfrm>
                <a:off x="32" y="4362649"/>
                <a:ext cx="9143968" cy="338789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4. 2. 3. </a:t>
                </a:r>
                <a:r>
                  <a:rPr lang="ko-KR" altLang="en-US" sz="2000" dirty="0" err="1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코칭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(coaching)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과 과정질문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(process question)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47175" cy="6669360"/>
            <a:chOff x="0" y="188640"/>
            <a:chExt cx="9147175" cy="6669360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3" name="그룹 13"/>
            <p:cNvGrpSpPr/>
            <p:nvPr/>
          </p:nvGrpSpPr>
          <p:grpSpPr>
            <a:xfrm>
              <a:off x="0" y="692697"/>
              <a:ext cx="9144000" cy="1944215"/>
              <a:chOff x="0" y="1019548"/>
              <a:chExt cx="9144000" cy="2236235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8"/>
                <a:ext cx="9144000" cy="400314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4.2. 4. 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나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-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입장 취하기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(I-position)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419861"/>
                <a:ext cx="9144000" cy="1835922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타인을 지적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비난하는 대신 자신의 현재 생각과 감정을 표현하는 기법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이를 통해 악순환적 의사소통에서 벗어나 해결방법을 모색하도록 지원하는 것으로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치료자는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내담자의 모델이 되어야 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4" name="그룹 14"/>
            <p:cNvGrpSpPr>
              <a:grpSpLocks/>
            </p:cNvGrpSpPr>
            <p:nvPr/>
          </p:nvGrpSpPr>
          <p:grpSpPr bwMode="auto">
            <a:xfrm>
              <a:off x="0" y="2778796"/>
              <a:ext cx="9144000" cy="1874340"/>
              <a:chOff x="-32" y="4417586"/>
              <a:chExt cx="9144032" cy="1995527"/>
            </a:xfrm>
          </p:grpSpPr>
          <p:sp>
            <p:nvSpPr>
              <p:cNvPr id="9224" name="Rectangle 53"/>
              <p:cNvSpPr>
                <a:spLocks noChangeArrowheads="1"/>
              </p:cNvSpPr>
              <p:nvPr/>
            </p:nvSpPr>
            <p:spPr bwMode="auto">
              <a:xfrm>
                <a:off x="5471" y="4417586"/>
                <a:ext cx="9138529" cy="556684"/>
              </a:xfrm>
              <a:prstGeom prst="rect">
                <a:avLst/>
              </a:prstGeom>
              <a:gradFill rotWithShape="0">
                <a:gsLst>
                  <a:gs pos="0">
                    <a:srgbClr val="63AEE7"/>
                  </a:gs>
                  <a:gs pos="100000">
                    <a:srgbClr val="386282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4. 2. 5.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불안완화기법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3" name="Rectangle 76"/>
              <p:cNvSpPr>
                <a:spLocks noChangeArrowheads="1"/>
              </p:cNvSpPr>
              <p:nvPr/>
            </p:nvSpPr>
            <p:spPr bwMode="auto">
              <a:xfrm>
                <a:off x="-32" y="4954233"/>
                <a:ext cx="9139269" cy="145888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개념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가족성원의 불안감소와 이성적 의사소통을 돕는 기법</a:t>
                </a:r>
                <a:endPara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방법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감정보다 생각 질문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부부상호작용 최소화하고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한 사람씩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차례로 </a:t>
                </a:r>
                <a:r>
                  <a:rPr lang="ko-KR" altLang="en-US" b="1" dirty="0" err="1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치료자에게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endPara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defRPr/>
                </a:pP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얘기하고 다른 사람은 경청하고 관찰</a:t>
                </a:r>
                <a:r>
                  <a:rPr lang="en-US" altLang="ko-KR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비슷한 문제를 지닌 가족얘기나 영화 등 이용</a:t>
                </a:r>
                <a:endParaRPr lang="en-US" altLang="ko-KR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5" name="그룹 14"/>
            <p:cNvGrpSpPr/>
            <p:nvPr/>
          </p:nvGrpSpPr>
          <p:grpSpPr>
            <a:xfrm>
              <a:off x="0" y="4797153"/>
              <a:ext cx="9143968" cy="2060847"/>
              <a:chOff x="0" y="5882857"/>
              <a:chExt cx="9143968" cy="1553850"/>
            </a:xfrm>
          </p:grpSpPr>
          <p:sp>
            <p:nvSpPr>
              <p:cNvPr id="13" name="Rectangle 76"/>
              <p:cNvSpPr>
                <a:spLocks noChangeArrowheads="1"/>
              </p:cNvSpPr>
              <p:nvPr/>
            </p:nvSpPr>
            <p:spPr bwMode="auto">
              <a:xfrm>
                <a:off x="0" y="6154321"/>
                <a:ext cx="9139237" cy="1282386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ko-KR" altLang="en-US" b="1" dirty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개념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삼각관계 변화기법으로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추적자와 도망자 역할을 부여하고 관계 실험하는 기법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추적자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“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쫓아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가지 말기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”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와 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“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다른 어떤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사람이 있는지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”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생각하게 함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도망자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: “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회피나 도망가지 말고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” “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자신의 생각과 감정을 표현하도록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”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지시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두 사람은 관계변화를 위한 방법을 발견하고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연습 통해 이를 안정화시킬 수 있음</a:t>
                </a:r>
                <a:endParaRPr lang="en-US" altLang="ko-KR" b="1" dirty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9222" name="Rectangle 54"/>
              <p:cNvSpPr>
                <a:spLocks noChangeArrowheads="1"/>
              </p:cNvSpPr>
              <p:nvPr/>
            </p:nvSpPr>
            <p:spPr bwMode="auto">
              <a:xfrm>
                <a:off x="0" y="5882857"/>
                <a:ext cx="9143968" cy="338789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4. 2. 6.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관계성 실험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>
            <a:grpSpLocks/>
          </p:cNvGrpSpPr>
          <p:nvPr/>
        </p:nvGrpSpPr>
        <p:grpSpPr bwMode="auto">
          <a:xfrm>
            <a:off x="0" y="692696"/>
            <a:ext cx="9144000" cy="1080121"/>
            <a:chOff x="0" y="688215"/>
            <a:chExt cx="9144000" cy="742548"/>
          </a:xfrm>
        </p:grpSpPr>
        <p:sp>
          <p:nvSpPr>
            <p:cNvPr id="16" name="Rectangle 76"/>
            <p:cNvSpPr>
              <a:spLocks noChangeArrowheads="1"/>
            </p:cNvSpPr>
            <p:nvPr/>
          </p:nvSpPr>
          <p:spPr bwMode="auto">
            <a:xfrm>
              <a:off x="0" y="886228"/>
              <a:ext cx="9144000" cy="544535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30000"/>
                </a:lnSpc>
                <a:defRPr/>
              </a:pPr>
              <a:endParaRPr lang="en-US" altLang="ko-KR" sz="1100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buFont typeface="Wingdings" pitchFamily="2" charset="2"/>
                <a:buChar char="§"/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주교재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118-121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참조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부교재 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1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 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161-165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참조</a:t>
              </a:r>
              <a:endParaRPr lang="en-US" altLang="ko-KR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10254" name="Rectangle 53"/>
            <p:cNvSpPr>
              <a:spLocks noChangeArrowheads="1"/>
            </p:cNvSpPr>
            <p:nvPr/>
          </p:nvSpPr>
          <p:spPr bwMode="auto">
            <a:xfrm>
              <a:off x="0" y="688215"/>
              <a:ext cx="9144000" cy="297018"/>
            </a:xfrm>
            <a:prstGeom prst="rect">
              <a:avLst/>
            </a:prstGeom>
            <a:gradFill rotWithShape="0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5400000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5.1.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적용사례</a:t>
              </a:r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: </a:t>
              </a:r>
              <a:r>
                <a:rPr lang="ko-KR" altLang="en-US" sz="16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아들의 충동적 분노표출과 사회성 문제</a:t>
              </a:r>
              <a:endParaRPr lang="ko-KR" altLang="en-US" sz="16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10245" name="Text Box 56"/>
          <p:cNvSpPr txBox="1">
            <a:spLocks noChangeArrowheads="1"/>
          </p:cNvSpPr>
          <p:nvPr/>
        </p:nvSpPr>
        <p:spPr bwMode="auto">
          <a:xfrm>
            <a:off x="96838" y="116632"/>
            <a:ext cx="3113353" cy="4924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5. </a:t>
            </a:r>
            <a:r>
              <a:rPr lang="ko-KR" altLang="en-US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적용 사례와 평가</a:t>
            </a:r>
            <a:endParaRPr lang="en-US" altLang="ko-KR" sz="2600" dirty="0">
              <a:solidFill>
                <a:srgbClr val="FFCC00"/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0246" name="Line 46"/>
          <p:cNvSpPr>
            <a:spLocks noChangeShapeType="1"/>
          </p:cNvSpPr>
          <p:nvPr/>
        </p:nvSpPr>
        <p:spPr bwMode="auto">
          <a:xfrm>
            <a:off x="3175" y="620688"/>
            <a:ext cx="9144000" cy="0"/>
          </a:xfrm>
          <a:prstGeom prst="line">
            <a:avLst/>
          </a:prstGeom>
          <a:noFill/>
          <a:ln w="9525">
            <a:solidFill>
              <a:srgbClr val="C0C0C0">
                <a:alpha val="70195"/>
              </a:srgbClr>
            </a:solidFill>
            <a:round/>
            <a:headEnd/>
            <a:tailEnd/>
          </a:ln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9" name="Rectangle 76"/>
          <p:cNvSpPr>
            <a:spLocks noChangeArrowheads="1"/>
          </p:cNvSpPr>
          <p:nvPr/>
        </p:nvSpPr>
        <p:spPr bwMode="auto">
          <a:xfrm>
            <a:off x="0" y="2132856"/>
            <a:ext cx="9139237" cy="4725144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다세대 가족의 정서적 과정과 개인의 기능의 연관성 </a:t>
            </a:r>
            <a:r>
              <a:rPr lang="ko-KR" altLang="en-US" b="1" dirty="0" err="1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이해틀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제공하고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정신분석치료와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차별화된 체계적 관점 제시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치료단위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: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전체 가족 아닌 개인이나 부부로 한정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개인 임상경험에 기반하여 치료의 경험적 </a:t>
            </a:r>
            <a:r>
              <a:rPr lang="ko-KR" altLang="en-US" b="1" dirty="0" err="1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효과성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평가에 한계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가족에 적극적 관여하기 보다는 객관적이고 중립적인 자세 유지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확대가족 관계의 영향이 강한 한국가족에 적용가능성이 높다고 보이지만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개인의 자기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분화를 강조하는 점에 대해 한국문화 적용에 한계 </a:t>
            </a:r>
            <a:r>
              <a:rPr lang="en-US" altLang="ko-KR" b="1" dirty="0" err="1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vs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모든 문화에 적용가능 평가 상반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관계성과 연결성을 중시하는 문화특성을 고려한 자아분화 척도 개발이 요구됨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</p:txBody>
      </p:sp>
      <p:sp>
        <p:nvSpPr>
          <p:cNvPr id="10" name="Rectangle 54"/>
          <p:cNvSpPr>
            <a:spLocks noChangeArrowheads="1"/>
          </p:cNvSpPr>
          <p:nvPr/>
        </p:nvSpPr>
        <p:spPr bwMode="auto">
          <a:xfrm>
            <a:off x="32" y="1988840"/>
            <a:ext cx="9143968" cy="504056"/>
          </a:xfrm>
          <a:prstGeom prst="rect">
            <a:avLst/>
          </a:prstGeom>
          <a:gradFill rotWithShape="0">
            <a:gsLst>
              <a:gs pos="0">
                <a:srgbClr val="D6B19C"/>
              </a:gs>
              <a:gs pos="30000">
                <a:srgbClr val="D49E6C"/>
              </a:gs>
              <a:gs pos="70000">
                <a:srgbClr val="A65528"/>
              </a:gs>
              <a:gs pos="100000">
                <a:srgbClr val="663012"/>
              </a:gs>
            </a:gsLst>
            <a:lin ang="5400000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5. 2.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이론 평가</a:t>
            </a:r>
            <a:endParaRPr lang="en-US" altLang="ko-KR" sz="2000" dirty="0" smtClean="0">
              <a:solidFill>
                <a:srgbClr val="FFFFFF"/>
              </a:solidFill>
              <a:latin typeface="HY견고딕" pitchFamily="18" charset="-127"/>
              <a:ea typeface="HY견고딕" pitchFamily="18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>
            <a:grpSpLocks/>
          </p:cNvGrpSpPr>
          <p:nvPr/>
        </p:nvGrpSpPr>
        <p:grpSpPr bwMode="auto">
          <a:xfrm>
            <a:off x="0" y="0"/>
            <a:ext cx="9144000" cy="6669360"/>
            <a:chOff x="36512" y="466366"/>
            <a:chExt cx="9144000" cy="6417380"/>
          </a:xfrm>
        </p:grpSpPr>
        <p:sp>
          <p:nvSpPr>
            <p:cNvPr id="16" name="Rectangle 76"/>
            <p:cNvSpPr>
              <a:spLocks noChangeArrowheads="1"/>
            </p:cNvSpPr>
            <p:nvPr/>
          </p:nvSpPr>
          <p:spPr bwMode="auto">
            <a:xfrm>
              <a:off x="36512" y="1410040"/>
              <a:ext cx="9144000" cy="5473706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미국 </a:t>
              </a:r>
              <a:r>
                <a:rPr lang="ko-KR" altLang="en-US" sz="1600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테네시주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농촌지역 대가족의 장남으로 태어나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정신의학을 전공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하였으며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Menninger Clinic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에서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수련의로 활동하던 당시에 </a:t>
              </a:r>
              <a:r>
                <a:rPr lang="ko-KR" altLang="en-US" sz="1600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조현병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모자의 정서적 관계 즉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모자공생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(symbiosis)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에 관심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National Institute of Mental Health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에서는 모자뿐 아니라 아버지까지 치료범위를 확대하여 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삼각관계의 개념과 전체 가족이 정서적 유기체임을 밝혀냄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Arial" pitchFamily="34" charset="0"/>
                <a:buChar char="•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가족은 정서적 단위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(emotional unit)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이며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가족성원은 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emotional field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안에서 반응하는 존재 규정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Arial" pitchFamily="34" charset="0"/>
                <a:buChar char="•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가족치료는 다세대의 가족정서체계를 이해하고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개별 성원의 자아분화를 촉진하는데 목표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1959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년 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Georgetown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의대로 전직하여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31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년간 다세대가족치료 모델의 개발과 실천에 헌신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‘Family Therapy in Clinical Practice(1979)’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라</a:t>
              </a:r>
              <a:r>
                <a:rPr lang="ko-KR" altLang="en-US" sz="1600" b="1" dirty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는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저서에서 다세대 가족치료의 주요 개념 제시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미국가족치료학회 초대회장을 역임했으며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1990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년 사망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.</a:t>
              </a: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Michael  Kerr, Philip Guerin, Thomas Fogarty, </a:t>
              </a:r>
              <a:r>
                <a:rPr lang="en-US" altLang="ko-KR" sz="1600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McGoldrick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&amp; Carter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등이 계승 발전시킴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10254" name="Rectangle 53"/>
            <p:cNvSpPr>
              <a:spLocks noChangeArrowheads="1"/>
            </p:cNvSpPr>
            <p:nvPr/>
          </p:nvSpPr>
          <p:spPr bwMode="auto">
            <a:xfrm>
              <a:off x="7056784" y="466366"/>
              <a:ext cx="2123728" cy="2632922"/>
            </a:xfrm>
            <a:prstGeom prst="rect">
              <a:avLst/>
            </a:prstGeom>
            <a:gradFill rotWithShape="0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5400000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 algn="ctr"/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Murray Bowen</a:t>
              </a:r>
            </a:p>
            <a:p>
              <a:pPr algn="ctr"/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(1913-1990)</a:t>
              </a:r>
              <a:endParaRPr lang="ko-KR" altLang="en-US" sz="20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grpSp>
        <p:nvGrpSpPr>
          <p:cNvPr id="9" name="그룹 8"/>
          <p:cNvGrpSpPr/>
          <p:nvPr/>
        </p:nvGrpSpPr>
        <p:grpSpPr>
          <a:xfrm>
            <a:off x="3175" y="0"/>
            <a:ext cx="9144000" cy="1959910"/>
            <a:chOff x="3175" y="0"/>
            <a:chExt cx="9144000" cy="1959910"/>
          </a:xfrm>
        </p:grpSpPr>
        <p:sp>
          <p:nvSpPr>
            <p:cNvPr id="10245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2943434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발달배경과 특성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10246" name="Line 46"/>
            <p:cNvSpPr>
              <a:spLocks noChangeShapeType="1"/>
            </p:cNvSpPr>
            <p:nvPr/>
          </p:nvSpPr>
          <p:spPr bwMode="auto">
            <a:xfrm>
              <a:off x="3175" y="836738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pic>
          <p:nvPicPr>
            <p:cNvPr id="15362" name="Picture 2" descr="Dr. Murray Bowen">
              <a:hlinkClick r:id="rId2"/>
            </p:cNvPr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7055768" y="0"/>
              <a:ext cx="2088232" cy="1959910"/>
            </a:xfrm>
            <a:prstGeom prst="rect">
              <a:avLst/>
            </a:prstGeom>
            <a:noFill/>
          </p:spPr>
        </p:pic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그룹 13"/>
          <p:cNvGrpSpPr/>
          <p:nvPr/>
        </p:nvGrpSpPr>
        <p:grpSpPr>
          <a:xfrm>
            <a:off x="0" y="116632"/>
            <a:ext cx="9147175" cy="6741367"/>
            <a:chOff x="0" y="116632"/>
            <a:chExt cx="9147175" cy="6741367"/>
          </a:xfrm>
        </p:grpSpPr>
        <p:sp>
          <p:nvSpPr>
            <p:cNvPr id="10245" name="Text Box 56"/>
            <p:cNvSpPr txBox="1">
              <a:spLocks noChangeArrowheads="1"/>
            </p:cNvSpPr>
            <p:nvPr/>
          </p:nvSpPr>
          <p:spPr bwMode="auto">
            <a:xfrm>
              <a:off x="96838" y="116632"/>
              <a:ext cx="1891865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주요개념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10246" name="Line 46"/>
            <p:cNvSpPr>
              <a:spLocks noChangeShapeType="1"/>
            </p:cNvSpPr>
            <p:nvPr/>
          </p:nvSpPr>
          <p:spPr bwMode="auto">
            <a:xfrm>
              <a:off x="3175" y="692696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53"/>
            <p:cNvSpPr>
              <a:spLocks noChangeArrowheads="1"/>
            </p:cNvSpPr>
            <p:nvPr/>
          </p:nvSpPr>
          <p:spPr bwMode="auto">
            <a:xfrm>
              <a:off x="0" y="764704"/>
              <a:ext cx="9138497" cy="550397"/>
            </a:xfrm>
            <a:prstGeom prst="rect">
              <a:avLst/>
            </a:prstGeom>
            <a:gradFill rotWithShape="0">
              <a:gsLst>
                <a:gs pos="0">
                  <a:srgbClr val="63AEE7"/>
                </a:gs>
                <a:gs pos="100000">
                  <a:srgbClr val="386282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2.1.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자아분화</a:t>
              </a:r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(differentiation of self)</a:t>
              </a:r>
              <a:endParaRPr lang="ko-KR" altLang="en-US" sz="20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3" name="Rectangle 76"/>
            <p:cNvSpPr>
              <a:spLocks noChangeArrowheads="1"/>
            </p:cNvSpPr>
            <p:nvPr/>
          </p:nvSpPr>
          <p:spPr bwMode="auto">
            <a:xfrm>
              <a:off x="4763" y="1268760"/>
              <a:ext cx="9139237" cy="5589239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spcBef>
                  <a:spcPts val="500"/>
                </a:spcBef>
                <a:spcAft>
                  <a:spcPts val="500"/>
                </a:spcAft>
                <a:defRPr/>
              </a:pP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1) 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자아분화의 개념</a:t>
              </a:r>
              <a:endParaRPr lang="en-US" altLang="ko-KR" b="1" dirty="0" smtClean="0">
                <a:solidFill>
                  <a:srgbClr val="FF0000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buFont typeface="Arial" pitchFamily="34" charset="0"/>
                <a:buChar char="•"/>
                <a:defRPr/>
              </a:pP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개념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개인이 </a:t>
              </a:r>
              <a:r>
                <a:rPr lang="ko-KR" altLang="en-US" b="1" dirty="0" err="1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원가족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(family of origin)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의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정서적 융합에서 벗어나 자신만의 방식으로 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defRPr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자율적으로 기능하게 되는 과정으로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개인의 기능수준과 인간적 성숙도와 직결됨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buFont typeface="Arial" pitchFamily="34" charset="0"/>
                <a:buChar char="•"/>
                <a:defRPr/>
              </a:pPr>
              <a:r>
                <a:rPr lang="ko-KR" altLang="en-US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 자아분화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=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정신내적 측면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감정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-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사고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) +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대인관계측면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타인과 구별되는 신념과 행동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)</a:t>
              </a: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buFont typeface="Arial" pitchFamily="34" charset="0"/>
                <a:buChar char="•"/>
                <a:defRPr/>
              </a:pPr>
              <a:r>
                <a:rPr lang="en-US" altLang="ko-KR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분화된 사람</a:t>
              </a:r>
              <a:r>
                <a:rPr lang="en-US" altLang="ko-KR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사고와 감정의 균형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감정의 통제와 객관적 사고기능 보유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타인과 </a:t>
              </a:r>
              <a:r>
                <a:rPr lang="ko-KR" altLang="en-US" b="1" dirty="0" err="1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구분되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defRPr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는 자신만의 독자적 신념과 행동을 하며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타인과 친밀하게 접촉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  <a:sym typeface="Wingdings" pitchFamily="2" charset="2"/>
                </a:rPr>
                <a:t>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  <a:sym typeface="Wingdings" pitchFamily="2" charset="2"/>
                </a:rPr>
                <a:t>분화되지 않은 사람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  <a:sym typeface="Wingdings" pitchFamily="2" charset="2"/>
                </a:rPr>
                <a:t>)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buFont typeface="Arial" pitchFamily="34" charset="0"/>
                <a:buChar char="•"/>
                <a:defRPr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미분화된 가족자아군</a:t>
              </a:r>
              <a:r>
                <a:rPr lang="en-US" altLang="ko-KR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undifferentiated family ego mass):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전체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가족이 감정적으로 한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defRPr/>
              </a:pP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 덩어리가 되어 정서적으로 고착된 상태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.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즉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, over-closeness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로 상호구속 또는 배타 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buFont typeface="Arial" pitchFamily="34" charset="0"/>
                <a:buChar char="•"/>
                <a:defRPr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이런 정신분석적 개념을 </a:t>
              </a:r>
              <a:r>
                <a:rPr lang="ko-KR" altLang="en-US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융합</a:t>
              </a:r>
              <a:r>
                <a:rPr lang="en-US" altLang="ko-KR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rPr>
                <a:t>(fusion)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이라는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체계이론적 개념으로 교체 사용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buFont typeface="Arial" pitchFamily="34" charset="0"/>
                <a:buChar char="•"/>
                <a:defRPr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정서적 융합이 클수록 감정에 의한 의사결정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타인에 의존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스트레스 상황 기능 저하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buFont typeface="Arial" pitchFamily="34" charset="0"/>
                <a:buChar char="•"/>
                <a:defRPr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 Bowen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은 정신내적 측면보다 대인관계적 측면의 자아분화를 더욱 강조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buFont typeface="Arial" pitchFamily="34" charset="0"/>
                <a:buChar char="•"/>
                <a:defRPr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남성 또는 서구중심의 분리와 독립을 강조함으로써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, Feminist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와 동양권 가족치료자의 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defRPr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비판에 직면함</a:t>
              </a:r>
              <a:endParaRPr lang="en-US" altLang="ko-KR" b="1" dirty="0" smtClean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spcBef>
                  <a:spcPts val="500"/>
                </a:spcBef>
                <a:spcAft>
                  <a:spcPts val="500"/>
                </a:spcAft>
                <a:buFont typeface="Arial" pitchFamily="34" charset="0"/>
                <a:buChar char="•"/>
                <a:defRPr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후계자들은 다세대관점에 성인지적 관점</a:t>
              </a: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다문화관점 접목을 시도함</a:t>
              </a:r>
              <a:endParaRPr lang="en-US" altLang="ko-KR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0" y="260350"/>
            <a:ext cx="9147175" cy="6334017"/>
            <a:chOff x="0" y="260350"/>
            <a:chExt cx="9147175" cy="6334017"/>
          </a:xfrm>
        </p:grpSpPr>
        <p:grpSp>
          <p:nvGrpSpPr>
            <p:cNvPr id="16" name="그룹 15"/>
            <p:cNvGrpSpPr/>
            <p:nvPr/>
          </p:nvGrpSpPr>
          <p:grpSpPr>
            <a:xfrm>
              <a:off x="32" y="260350"/>
              <a:ext cx="9147143" cy="6334017"/>
              <a:chOff x="32" y="260350"/>
              <a:chExt cx="9147143" cy="5946962"/>
            </a:xfrm>
          </p:grpSpPr>
          <p:sp>
            <p:nvSpPr>
              <p:cNvPr id="7171" name="Line 46"/>
              <p:cNvSpPr>
                <a:spLocks noChangeShapeType="1"/>
              </p:cNvSpPr>
              <p:nvPr/>
            </p:nvSpPr>
            <p:spPr bwMode="auto">
              <a:xfrm>
                <a:off x="3207" y="729973"/>
                <a:ext cx="9143968" cy="0"/>
              </a:xfrm>
              <a:prstGeom prst="line">
                <a:avLst/>
              </a:prstGeom>
              <a:noFill/>
              <a:ln w="9525">
                <a:solidFill>
                  <a:srgbClr val="C0C0C0">
                    <a:alpha val="70195"/>
                  </a:srgbClr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7172" name="Text Box 56"/>
              <p:cNvSpPr txBox="1">
                <a:spLocks noChangeArrowheads="1"/>
              </p:cNvSpPr>
              <p:nvPr/>
            </p:nvSpPr>
            <p:spPr bwMode="auto">
              <a:xfrm>
                <a:off x="96870" y="260350"/>
                <a:ext cx="2023311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en-US" altLang="ko-KR" sz="28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2. </a:t>
                </a:r>
                <a:r>
                  <a:rPr lang="ko-KR" altLang="en-US" sz="28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주요개념</a:t>
                </a:r>
                <a:endPara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endParaRPr>
              </a:p>
            </p:txBody>
          </p:sp>
          <p:sp>
            <p:nvSpPr>
              <p:cNvPr id="13" name="Text Box 71"/>
              <p:cNvSpPr txBox="1">
                <a:spLocks noChangeArrowheads="1"/>
              </p:cNvSpPr>
              <p:nvPr/>
            </p:nvSpPr>
            <p:spPr bwMode="auto">
              <a:xfrm>
                <a:off x="32" y="1257270"/>
                <a:ext cx="9143968" cy="4950042"/>
              </a:xfrm>
              <a:prstGeom prst="rect">
                <a:avLst/>
              </a:prstGeom>
              <a:solidFill>
                <a:srgbClr val="FFFFFF"/>
              </a:solidFill>
              <a:ln w="12700">
                <a:solidFill>
                  <a:srgbClr val="9999FF"/>
                </a:solidFill>
                <a:miter lim="800000"/>
                <a:headEnd/>
                <a:tailEnd/>
              </a:ln>
            </p:spPr>
            <p:txBody>
              <a:bodyPr wrap="square">
                <a:spAutoFit/>
              </a:bodyPr>
              <a:lstStyle/>
              <a:p>
                <a:pPr eaLnBrk="0" latinLnBrk="0" hangingPunct="0">
                  <a:lnSpc>
                    <a:spcPct val="170000"/>
                  </a:lnSpc>
                  <a:buSzPct val="75000"/>
                </a:pPr>
                <a:r>
                  <a:rPr kumimoji="0" lang="en-US" altLang="ko-KR" b="1" dirty="0" smtClean="0">
                    <a:solidFill>
                      <a:srgbClr val="FF6600"/>
                    </a:solidFill>
                    <a:latin typeface="+mj-lt"/>
                  </a:rPr>
                  <a:t>2) </a:t>
                </a:r>
                <a:r>
                  <a:rPr kumimoji="0" lang="ko-KR" altLang="en-US" b="1" dirty="0" smtClean="0">
                    <a:solidFill>
                      <a:srgbClr val="FF6600"/>
                    </a:solidFill>
                    <a:latin typeface="+mj-lt"/>
                  </a:rPr>
                  <a:t>자아분화 수준</a:t>
                </a:r>
                <a:endParaRPr kumimoji="0"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 eaLnBrk="0" latinLnBrk="0" hangingPunct="0">
                  <a:lnSpc>
                    <a:spcPct val="170000"/>
                  </a:lnSpc>
                  <a:buSzPct val="75000"/>
                  <a:buFont typeface="Arial" pitchFamily="34" charset="0"/>
                  <a:buChar char="•"/>
                </a:pP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 개념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: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개인의 자아가 가족과의 정서적 융합에서 얼마나 분화된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정도를 알기 위한 이론적 </a:t>
                </a:r>
                <a:endParaRPr kumimoji="0"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 eaLnBrk="0" latinLnBrk="0" hangingPunct="0">
                  <a:lnSpc>
                    <a:spcPct val="170000"/>
                  </a:lnSpc>
                  <a:buSzPct val="75000"/>
                </a:pPr>
                <a:r>
                  <a:rPr kumimoji="0" lang="en-US" altLang="ko-KR" b="1" dirty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연속선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(continuum)</a:t>
                </a:r>
              </a:p>
              <a:p>
                <a:pPr eaLnBrk="0" latinLnBrk="0" hangingPunct="0">
                  <a:lnSpc>
                    <a:spcPct val="170000"/>
                  </a:lnSpc>
                  <a:buSzPct val="75000"/>
                  <a:buFont typeface="Arial" pitchFamily="34" charset="0"/>
                  <a:buChar char="•"/>
                </a:pP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개인 분화수준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=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기본분화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(</a:t>
                </a:r>
                <a:r>
                  <a:rPr kumimoji="0" lang="ko-KR" altLang="en-US" b="1" dirty="0" err="1" smtClean="0">
                    <a:solidFill>
                      <a:srgbClr val="0000CC"/>
                    </a:solidFill>
                    <a:latin typeface="+mj-lt"/>
                  </a:rPr>
                  <a:t>원가족과의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 분화 수준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)+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기능분화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(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현재 관계상황의 분화수준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)</a:t>
                </a:r>
              </a:p>
              <a:p>
                <a:pPr eaLnBrk="0" latinLnBrk="0" hangingPunct="0">
                  <a:lnSpc>
                    <a:spcPct val="170000"/>
                  </a:lnSpc>
                  <a:buSzPct val="75000"/>
                  <a:buFont typeface="Arial" pitchFamily="34" charset="0"/>
                  <a:buChar char="•"/>
                </a:pP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기본분화가 동일해도 기능분화 수준을 교환하는 과정에서 분화수준이 달라짐 </a:t>
                </a:r>
                <a:endParaRPr kumimoji="0"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 eaLnBrk="0" latinLnBrk="0" hangingPunct="0">
                  <a:lnSpc>
                    <a:spcPct val="170000"/>
                  </a:lnSpc>
                  <a:buSzPct val="75000"/>
                  <a:buFont typeface="Arial" pitchFamily="34" charset="0"/>
                  <a:buChar char="•"/>
                </a:pP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 분화 수준이 높을수록 정서통제능력 높고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타인과의 정서융합이 적고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자율적 행동</a:t>
                </a:r>
                <a:endParaRPr kumimoji="0"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 eaLnBrk="0" latinLnBrk="0" hangingPunct="0">
                  <a:lnSpc>
                    <a:spcPct val="170000"/>
                  </a:lnSpc>
                  <a:buSzPct val="75000"/>
                  <a:buFont typeface="Arial" pitchFamily="34" charset="0"/>
                  <a:buChar char="•"/>
                </a:pP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단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스트레스 상황이나 정서적 긴장이 초래되면 분화수준이 높은 사람도 문제 발생</a:t>
                </a:r>
                <a:endParaRPr kumimoji="0"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 eaLnBrk="0" latinLnBrk="0" hangingPunct="0">
                  <a:lnSpc>
                    <a:spcPct val="170000"/>
                  </a:lnSpc>
                  <a:buSzPct val="75000"/>
                  <a:buFont typeface="Wingdings" pitchFamily="2" charset="2"/>
                  <a:buChar char="§"/>
                </a:pP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감정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-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사고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자신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-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타인의 융합과 분화를 기준으로 이론적 자아분화 수준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제시</a:t>
                </a:r>
                <a:endParaRPr kumimoji="0"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 eaLnBrk="0" latinLnBrk="0" hangingPunct="0">
                  <a:lnSpc>
                    <a:spcPct val="170000"/>
                  </a:lnSpc>
                  <a:buSzPct val="75000"/>
                  <a:buFont typeface="Wingdings" pitchFamily="2" charset="2"/>
                  <a:buChar char="§"/>
                </a:pP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0-25 </a:t>
                </a:r>
                <a:r>
                  <a:rPr kumimoji="0" lang="en-US" altLang="ko-KR" b="1" dirty="0" err="1" smtClean="0">
                    <a:solidFill>
                      <a:srgbClr val="0000CC"/>
                    </a:solidFill>
                    <a:latin typeface="+mj-lt"/>
                  </a:rPr>
                  <a:t>vs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25-50 </a:t>
                </a:r>
                <a:r>
                  <a:rPr kumimoji="0" lang="en-US" altLang="ko-KR" b="1" dirty="0" err="1" smtClean="0">
                    <a:solidFill>
                      <a:srgbClr val="0000CC"/>
                    </a:solidFill>
                    <a:latin typeface="+mj-lt"/>
                  </a:rPr>
                  <a:t>vs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50-75 </a:t>
                </a:r>
                <a:r>
                  <a:rPr kumimoji="0" lang="en-US" altLang="ko-KR" b="1" dirty="0" err="1" smtClean="0">
                    <a:solidFill>
                      <a:srgbClr val="0000CC"/>
                    </a:solidFill>
                    <a:latin typeface="+mj-lt"/>
                  </a:rPr>
                  <a:t>vs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75-100(</a:t>
                </a:r>
                <a:r>
                  <a:rPr kumimoji="0" lang="ko-KR" altLang="en-US" b="1" dirty="0" smtClean="0">
                    <a:solidFill>
                      <a:srgbClr val="FF0000"/>
                    </a:solidFill>
                    <a:latin typeface="+mj-lt"/>
                  </a:rPr>
                  <a:t>교재 </a:t>
                </a:r>
                <a:r>
                  <a:rPr kumimoji="0" lang="en-US" altLang="ko-KR" b="1" dirty="0" smtClean="0">
                    <a:solidFill>
                      <a:srgbClr val="FF0000"/>
                    </a:solidFill>
                    <a:latin typeface="+mj-lt"/>
                  </a:rPr>
                  <a:t>102-103 </a:t>
                </a:r>
                <a:r>
                  <a:rPr kumimoji="0" lang="ko-KR" altLang="en-US" b="1" dirty="0" smtClean="0">
                    <a:solidFill>
                      <a:srgbClr val="FF0000"/>
                    </a:solidFill>
                    <a:latin typeface="+mj-lt"/>
                  </a:rPr>
                  <a:t>참조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)</a:t>
                </a:r>
              </a:p>
              <a:p>
                <a:pPr eaLnBrk="0" latinLnBrk="0" hangingPunct="0">
                  <a:lnSpc>
                    <a:spcPct val="170000"/>
                  </a:lnSpc>
                  <a:buSzPct val="75000"/>
                  <a:buFont typeface="Wingdings" pitchFamily="2" charset="2"/>
                  <a:buChar char="§"/>
                </a:pPr>
                <a:r>
                  <a:rPr kumimoji="0" lang="en-US" altLang="ko-KR" b="1" dirty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kumimoji="0" lang="ko-KR" altLang="en-US" b="1" dirty="0" err="1" smtClean="0">
                    <a:solidFill>
                      <a:srgbClr val="0000CC"/>
                    </a:solidFill>
                    <a:latin typeface="+mj-lt"/>
                  </a:rPr>
                  <a:t>자아분화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 척도 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link page(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한국부모교육센터 </a:t>
                </a:r>
                <a:r>
                  <a:rPr kumimoji="0" lang="ko-KR" altLang="en-US" b="1" dirty="0" err="1" smtClean="0">
                    <a:solidFill>
                      <a:srgbClr val="0000CC"/>
                    </a:solidFill>
                    <a:latin typeface="+mj-lt"/>
                  </a:rPr>
                  <a:t>교육자료실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) </a:t>
                </a:r>
                <a:r>
                  <a:rPr kumimoji="0" lang="en-US" altLang="ko-KR" b="1" dirty="0" smtClean="0">
                    <a:solidFill>
                      <a:srgbClr val="FF0000"/>
                    </a:solidFill>
                    <a:latin typeface="+mj-lt"/>
                  </a:rPr>
                  <a:t>http</a:t>
                </a:r>
                <a:r>
                  <a:rPr kumimoji="0" lang="en-US" altLang="ko-KR" b="1" dirty="0">
                    <a:solidFill>
                      <a:srgbClr val="FF0000"/>
                    </a:solidFill>
                    <a:latin typeface="+mj-lt"/>
                  </a:rPr>
                  <a:t>://koreabumo.com/bbs/bbs/board.php?bo_table=board5&amp;wr_id=86</a:t>
                </a:r>
                <a:endParaRPr kumimoji="0" lang="en-US" altLang="ko-KR" b="1" dirty="0">
                  <a:solidFill>
                    <a:srgbClr val="FF0000"/>
                  </a:solidFill>
                  <a:latin typeface="+mj-lt"/>
                </a:endParaRPr>
              </a:p>
            </p:txBody>
          </p:sp>
        </p:grpSp>
        <p:sp>
          <p:nvSpPr>
            <p:cNvPr id="10" name="Rectangle 53"/>
            <p:cNvSpPr>
              <a:spLocks noChangeArrowheads="1"/>
            </p:cNvSpPr>
            <p:nvPr/>
          </p:nvSpPr>
          <p:spPr bwMode="auto">
            <a:xfrm>
              <a:off x="0" y="764704"/>
              <a:ext cx="9138497" cy="550397"/>
            </a:xfrm>
            <a:prstGeom prst="rect">
              <a:avLst/>
            </a:prstGeom>
            <a:gradFill rotWithShape="0">
              <a:gsLst>
                <a:gs pos="0">
                  <a:srgbClr val="63AEE7"/>
                </a:gs>
                <a:gs pos="100000">
                  <a:srgbClr val="386282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2.1.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자아분화</a:t>
              </a:r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(differentiation of self)</a:t>
              </a:r>
              <a:endParaRPr lang="ko-KR" altLang="en-US" sz="20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481018"/>
            <a:chOff x="0" y="260350"/>
            <a:chExt cx="9147175" cy="6481018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2023311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주요개념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764704"/>
              <a:ext cx="9144000" cy="5976664"/>
              <a:chOff x="0" y="1984259"/>
              <a:chExt cx="9144000" cy="6338886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984259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2. 2.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삼각관계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(triangles)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65400"/>
                <a:ext cx="9144000" cy="575774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두 사람 사이의 불안과 긴장을 해소하기 위해 제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3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의 사람이나 대상을 관계에 끌어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들이는 정서적 역동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두 사람은 아주 가까워지거나 소원해지는 불안상황을 막기 위해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불안을 느끼는 사람이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다른 사람이나 사물을 끌어들여 삼각관계 형성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(104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쪽 그림 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5-2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참조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삼각관계에서 불안이 감소하면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2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인군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+outsider 1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인으로 관계 변화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삼각관계에서 불안이 증가하면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TV,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반려동물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취미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친구 등과의 삼각관계로 확산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가족의 정서적 융합이 높을수록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낮은 자아분화수준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삼각관계 형성 노력이 강함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삼각관계의 강도는 가족에 따라 다르고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시간과 상황에 따라서 다름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일시적 삼각관계는 불안이나 긴장 감소에 도움이 되지만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가족문제를 악화시키고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끼어든 제 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3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자의 자아분화 수준은 더욱 낮아짐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116632"/>
            <a:ext cx="9147175" cy="6741368"/>
            <a:chOff x="0" y="116632"/>
            <a:chExt cx="9147175" cy="6741368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116632"/>
              <a:ext cx="214353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 개념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8" name="Rectangle 76"/>
            <p:cNvSpPr>
              <a:spLocks noChangeArrowheads="1"/>
            </p:cNvSpPr>
            <p:nvPr/>
          </p:nvSpPr>
          <p:spPr bwMode="auto">
            <a:xfrm>
              <a:off x="0" y="908720"/>
              <a:ext cx="9144000" cy="5949280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30000"/>
                </a:lnSpc>
                <a:defRPr/>
              </a:pPr>
              <a:endParaRPr lang="en-US" altLang="ko-KR" sz="1100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ko-KR" altLang="en-US" b="1" dirty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개념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가족의 감정적 연결 정도를 의미하는 것으로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원가족에서부터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형성되어 배우자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선택과 결혼생활을 통해 다세대에 걸쳐 반복되고 전수되는 과정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사람들은 무의식적으로 자신과 비슷한 수준의 자아분화 수준을 가진 사람에게 친밀감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을 느끼고 배우자로 선택함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핵가족의 정서체계는 </a:t>
              </a:r>
              <a:r>
                <a:rPr lang="ko-KR" altLang="en-US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원가족에서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형성된 부부 각자의 자아분화 수준에 의해 결정되며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</a:t>
              </a: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다른 가족성원에게도 영향을 미치며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자녀의 분화수준은 더 낮을 가능성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원가족과의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정서융합으로 인해 자아분화수준이 낮은 사람은 비슷한 수준의 상대와 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결혼하므로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부부간 정서적 융합이 강해지고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감정적 의존하며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불만과 불안이 고조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되기 쉽고 갈등과 정서적 거리감이 커지고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가족의 불안수준이 높아져 가족문제 발생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핵가족의 정서적 융합으로 한 배우자의 신체 또는 정서적 역기능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만성적 부부갈등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</a:t>
              </a: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자녀의 역기능과 문제증상의 발생 위험이 높아짐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특히 내외적 스트레스 상황에서 가족불안이 급증하고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역기능적 증상과 문제발생의 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100"/>
                </a:spcBef>
                <a:spcAft>
                  <a:spcPts val="100"/>
                </a:spcAft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가능성이 높아짐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7" name="Text Box 71"/>
            <p:cNvSpPr txBox="1">
              <a:spLocks noChangeArrowheads="1"/>
            </p:cNvSpPr>
            <p:nvPr/>
          </p:nvSpPr>
          <p:spPr bwMode="auto">
            <a:xfrm>
              <a:off x="0" y="692696"/>
              <a:ext cx="9144000" cy="400110"/>
            </a:xfrm>
            <a:prstGeom prst="rect">
              <a:avLst/>
            </a:prstGeom>
            <a:gradFill rotWithShape="0">
              <a:gsLst>
                <a:gs pos="0">
                  <a:srgbClr val="8488C4"/>
                </a:gs>
                <a:gs pos="53000">
                  <a:srgbClr val="D4DEFF"/>
                </a:gs>
                <a:gs pos="83000">
                  <a:srgbClr val="D4DEFF"/>
                </a:gs>
                <a:gs pos="100000">
                  <a:srgbClr val="96AB94"/>
                </a:gs>
              </a:gsLst>
              <a:lin ang="5400000"/>
            </a:gra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eaLnBrk="0" latinLnBrk="0" hangingPunct="0">
                <a:buSzPct val="75000"/>
                <a:buFont typeface="Wingdings" pitchFamily="2" charset="2"/>
                <a:buNone/>
              </a:pPr>
              <a:r>
                <a:rPr kumimoji="0" lang="en-US" altLang="ko-KR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2.3. </a:t>
              </a:r>
              <a:r>
                <a:rPr kumimoji="0" lang="ko-KR" altLang="en-US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핵가족 정서체계</a:t>
              </a:r>
              <a:r>
                <a:rPr kumimoji="0" lang="en-US" altLang="ko-KR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(nuclear family emotional system)</a:t>
              </a:r>
              <a:endParaRPr kumimoji="0" lang="en-US" altLang="ko-KR" sz="2000" dirty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그룹 13"/>
          <p:cNvGrpSpPr/>
          <p:nvPr/>
        </p:nvGrpSpPr>
        <p:grpSpPr>
          <a:xfrm>
            <a:off x="0" y="116632"/>
            <a:ext cx="9147175" cy="6624736"/>
            <a:chOff x="0" y="116632"/>
            <a:chExt cx="9147175" cy="6624736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116632"/>
              <a:ext cx="214353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 개념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13" name="그룹 12"/>
            <p:cNvGrpSpPr/>
            <p:nvPr/>
          </p:nvGrpSpPr>
          <p:grpSpPr>
            <a:xfrm>
              <a:off x="0" y="692697"/>
              <a:ext cx="9143968" cy="2880320"/>
              <a:chOff x="32" y="4959874"/>
              <a:chExt cx="9143968" cy="1602872"/>
            </a:xfrm>
          </p:grpSpPr>
          <p:sp>
            <p:nvSpPr>
              <p:cNvPr id="15" name="Rectangle 54"/>
              <p:cNvSpPr>
                <a:spLocks noChangeArrowheads="1"/>
              </p:cNvSpPr>
              <p:nvPr/>
            </p:nvSpPr>
            <p:spPr bwMode="auto">
              <a:xfrm>
                <a:off x="32" y="4959874"/>
                <a:ext cx="9143968" cy="338789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2.4.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가족투사과정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(family projection process)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6" name="Rectangle 76"/>
              <p:cNvSpPr>
                <a:spLocks noChangeArrowheads="1"/>
              </p:cNvSpPr>
              <p:nvPr/>
            </p:nvSpPr>
            <p:spPr bwMode="auto">
              <a:xfrm>
                <a:off x="4763" y="5242197"/>
                <a:ext cx="9139237" cy="1320549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개념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미성숙한 부모가 미분화와 불안을 해결하고 부부관계를 안정시키기 위해 가장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취약하고 미분화된 자녀에게 정서적 에너지를 집중하는 방어기제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부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-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모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-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자녀의 삼각관계에서 가족투사과정 작동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en-US" altLang="ko-KR" b="1" dirty="0" smtClean="0">
                    <a:solidFill>
                      <a:srgbClr val="00B0F0"/>
                    </a:solidFill>
                    <a:latin typeface="굴림" pitchFamily="50" charset="-127"/>
                    <a:ea typeface="굴림" pitchFamily="50" charset="-127"/>
                  </a:rPr>
                  <a:t>106</a:t>
                </a:r>
                <a:r>
                  <a:rPr lang="ko-KR" altLang="en-US" b="1" dirty="0" smtClean="0">
                    <a:solidFill>
                      <a:srgbClr val="00B0F0"/>
                    </a:solidFill>
                    <a:latin typeface="굴림" pitchFamily="50" charset="-127"/>
                    <a:ea typeface="굴림" pitchFamily="50" charset="-127"/>
                  </a:rPr>
                  <a:t>쪽 예 참조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가족융합이 강할수록 투사과정에 집중하여</a:t>
                </a: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자녀 역시 자아분화 수준에 문제가 생기는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defRPr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등 다음 세대를 희생시키면서 부모의 미분화에서 오는 불안을 경감하려는 가족관계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defRPr/>
                </a:pP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 유형이 고착됨</a:t>
                </a:r>
                <a:endParaRPr lang="en-US" altLang="ko-KR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17" name="그룹 11"/>
            <p:cNvGrpSpPr/>
            <p:nvPr/>
          </p:nvGrpSpPr>
          <p:grpSpPr>
            <a:xfrm>
              <a:off x="0" y="3645024"/>
              <a:ext cx="9144000" cy="3096344"/>
              <a:chOff x="0" y="2060631"/>
              <a:chExt cx="9144000" cy="3284003"/>
            </a:xfrm>
          </p:grpSpPr>
          <p:sp>
            <p:nvSpPr>
              <p:cNvPr id="22" name="Rectangle 77"/>
              <p:cNvSpPr>
                <a:spLocks noChangeArrowheads="1"/>
              </p:cNvSpPr>
              <p:nvPr/>
            </p:nvSpPr>
            <p:spPr bwMode="auto">
              <a:xfrm>
                <a:off x="0" y="2518864"/>
                <a:ext cx="9144000" cy="282577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가족의 정서적 과정이 여러 세대에 걸쳐 전수되는 과정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부모의 미분화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-&gt;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투사나 삼각관계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-&gt;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다시 미분화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-&gt;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투사 등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-&gt;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자아분화 더 낮아짐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3-4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세대 또는 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8-9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세대에 걸쳐 미분화가 전수되면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조현병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우울증 등 발병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그러므로 개인의 증상은 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‘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환자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’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의 문제라기 보다는 가족의 정서적 과정의 누적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전수된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500"/>
                  </a:spcBef>
                  <a:spcAft>
                    <a:spcPts val="5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결과임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가족내부 또는 외부의 스트레스 수준에 따라 다세대 전수과정의 유형과 강도 달라짐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21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2.5.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다세대 전수과정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(multigenerational transmission process)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그룹 11"/>
          <p:cNvGrpSpPr/>
          <p:nvPr/>
        </p:nvGrpSpPr>
        <p:grpSpPr>
          <a:xfrm>
            <a:off x="3207" y="116632"/>
            <a:ext cx="9143968" cy="523220"/>
            <a:chOff x="3207" y="116632"/>
            <a:chExt cx="9143968" cy="52322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548680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116632"/>
              <a:ext cx="214353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</a:t>
              </a:r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개념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</p:grpSp>
      <p:grpSp>
        <p:nvGrpSpPr>
          <p:cNvPr id="8" name="그룹 7"/>
          <p:cNvGrpSpPr/>
          <p:nvPr/>
        </p:nvGrpSpPr>
        <p:grpSpPr>
          <a:xfrm>
            <a:off x="32" y="620688"/>
            <a:ext cx="9143968" cy="3672408"/>
            <a:chOff x="64" y="1773960"/>
            <a:chExt cx="9143968" cy="2603454"/>
          </a:xfrm>
        </p:grpSpPr>
        <p:sp>
          <p:nvSpPr>
            <p:cNvPr id="10" name="Rectangle 76"/>
            <p:cNvSpPr>
              <a:spLocks noChangeArrowheads="1"/>
            </p:cNvSpPr>
            <p:nvPr/>
          </p:nvSpPr>
          <p:spPr bwMode="auto">
            <a:xfrm>
              <a:off x="4763" y="1991133"/>
              <a:ext cx="9139237" cy="2386281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50000"/>
                </a:lnSpc>
                <a:buFontTx/>
                <a:buChar char="•"/>
                <a:defRPr/>
              </a:pPr>
              <a:r>
                <a:rPr lang="ko-KR" altLang="en-US" b="1" dirty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개념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관계를 유지해야 할 사람들끼리 정서적 접촉을 끊고 지내는 현상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.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즉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err="1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원가족과의</a:t>
              </a:r>
              <a:endParaRPr lang="en-US" altLang="ko-KR" b="1" dirty="0" smtClean="0">
                <a:solidFill>
                  <a:srgbClr val="339933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defRPr/>
              </a:pP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 접촉으로 생기는 불안을 줄이기 위해 멀리 떠나거나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대화를 않거나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거부하는 현상</a:t>
              </a:r>
              <a:endParaRPr lang="en-US" altLang="ko-KR" b="1" dirty="0" smtClean="0">
                <a:solidFill>
                  <a:srgbClr val="339933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buFontTx/>
                <a:buChar char="•"/>
                <a:defRPr/>
              </a:pP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특히 </a:t>
              </a:r>
              <a:r>
                <a:rPr lang="ko-KR" altLang="en-US" b="1" dirty="0" err="1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원가족의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정서적 융합이 강하고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투사과정에 개입된 자녀에게서 강하게 나타남</a:t>
              </a:r>
              <a:endParaRPr lang="en-US" altLang="ko-KR" b="1" dirty="0" smtClean="0">
                <a:solidFill>
                  <a:srgbClr val="339933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buFontTx/>
                <a:buChar char="•"/>
                <a:defRPr/>
              </a:pP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정서적 단절을 통해 부모로부터 해방되었다고 느끼지만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실제로는 미해결된 융합을 </a:t>
              </a:r>
              <a:endParaRPr lang="en-US" altLang="ko-KR" b="1" dirty="0" smtClean="0">
                <a:solidFill>
                  <a:srgbClr val="339933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defRPr/>
              </a:pP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과장되게 표현한 것에 불과함</a:t>
              </a:r>
              <a:endParaRPr lang="en-US" altLang="ko-KR" b="1" dirty="0" smtClean="0">
                <a:solidFill>
                  <a:srgbClr val="339933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buFontTx/>
                <a:buChar char="•"/>
                <a:defRPr/>
              </a:pP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부모와의 정서적 단절이 심할수록 가족문제를 과장하고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자신의 문제를 부모에게 투사</a:t>
              </a:r>
              <a:endParaRPr lang="en-US" altLang="ko-KR" b="1" dirty="0" smtClean="0">
                <a:solidFill>
                  <a:srgbClr val="339933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buFontTx/>
                <a:buChar char="•"/>
                <a:defRPr/>
              </a:pP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정서적 단절된 사람은 이성 친구에게 애착과 의존하며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결혼 후 다시 정서적 단절 반복</a:t>
              </a: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,</a:t>
              </a:r>
            </a:p>
            <a:p>
              <a:pPr marL="180975">
                <a:lnSpc>
                  <a:spcPct val="150000"/>
                </a:lnSpc>
                <a:defRPr/>
              </a:pPr>
              <a:r>
                <a:rPr lang="en-US" altLang="ko-KR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err="1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원가족과</a:t>
              </a:r>
              <a:r>
                <a:rPr lang="ko-KR" altLang="en-US" b="1" dirty="0" smtClean="0">
                  <a:solidFill>
                    <a:srgbClr val="339933"/>
                  </a:solidFill>
                  <a:latin typeface="굴림" pitchFamily="50" charset="-127"/>
                  <a:ea typeface="굴림" pitchFamily="50" charset="-127"/>
                </a:rPr>
                <a:t> 융합되어 있는 한 개인적 성장은 정지됨</a:t>
              </a:r>
              <a:endParaRPr lang="en-US" altLang="ko-KR" b="1" dirty="0" smtClean="0">
                <a:solidFill>
                  <a:srgbClr val="339933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9" name="Rectangle 54"/>
            <p:cNvSpPr>
              <a:spLocks noChangeArrowheads="1"/>
            </p:cNvSpPr>
            <p:nvPr/>
          </p:nvSpPr>
          <p:spPr bwMode="auto">
            <a:xfrm>
              <a:off x="64" y="1773960"/>
              <a:ext cx="9143968" cy="284496"/>
            </a:xfrm>
            <a:prstGeom prst="rect">
              <a:avLst/>
            </a:prstGeom>
            <a:gradFill rotWithShape="0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5400000" scaled="0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2. 6.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정서적 단절</a:t>
              </a:r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(emotional cutoff)</a:t>
              </a:r>
              <a:endParaRPr lang="ko-KR" altLang="en-US" sz="20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15" name="Rectangle 77"/>
          <p:cNvSpPr>
            <a:spLocks noChangeArrowheads="1"/>
          </p:cNvSpPr>
          <p:nvPr/>
        </p:nvSpPr>
        <p:spPr bwMode="auto">
          <a:xfrm>
            <a:off x="0" y="4653136"/>
            <a:ext cx="9144000" cy="2016224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 marL="180975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Tx/>
              <a:buChar char="•"/>
              <a:defRPr/>
            </a:pPr>
            <a:r>
              <a:rPr lang="en-US" altLang="ko-KR" b="1" dirty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개념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출생순위에 따라 가족정서체계의 역할과 기능 다르며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err="1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결혼후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상호작용에도 영향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Tx/>
              <a:buChar char="•"/>
              <a:defRPr/>
            </a:pP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장남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-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장녀결혼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주도권 경쟁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장남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-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막내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장남 책임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-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막내의존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막내끼리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상호의존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Tx/>
              <a:buChar char="•"/>
              <a:defRPr/>
            </a:pP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부모와의 정서적 융합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삼각관계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투사과정에 관여한 정도에 따라 독립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-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의존 성향 차이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Tx/>
              <a:buChar char="•"/>
              <a:defRPr/>
            </a:pP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생물학적 출생순위보다 기능적 출생순위 중요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한국은 출생순위보다 성이 더 중요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</p:txBody>
      </p:sp>
      <p:sp>
        <p:nvSpPr>
          <p:cNvPr id="11" name="Rectangle 54"/>
          <p:cNvSpPr>
            <a:spLocks noChangeArrowheads="1"/>
          </p:cNvSpPr>
          <p:nvPr/>
        </p:nvSpPr>
        <p:spPr bwMode="auto">
          <a:xfrm>
            <a:off x="0" y="4365104"/>
            <a:ext cx="9144000" cy="360040"/>
          </a:xfrm>
          <a:prstGeom prst="rect">
            <a:avLst/>
          </a:prstGeom>
          <a:gradFill rotWithShape="0">
            <a:gsLst>
              <a:gs pos="0">
                <a:srgbClr val="CC3300"/>
              </a:gs>
              <a:gs pos="100000">
                <a:srgbClr val="721D00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2.7.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형제위치</a:t>
            </a:r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(sibling position)</a:t>
            </a:r>
            <a:endParaRPr lang="en-US" altLang="ko-KR" sz="2000" dirty="0">
              <a:solidFill>
                <a:srgbClr val="FFFFFF"/>
              </a:solidFill>
              <a:latin typeface="HY견고딕" pitchFamily="18" charset="-127"/>
              <a:ea typeface="HY견고딕" pitchFamily="18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19"/>
          <p:cNvGrpSpPr>
            <a:grpSpLocks/>
          </p:cNvGrpSpPr>
          <p:nvPr/>
        </p:nvGrpSpPr>
        <p:grpSpPr bwMode="auto">
          <a:xfrm>
            <a:off x="0" y="692696"/>
            <a:ext cx="9144000" cy="2880320"/>
            <a:chOff x="0" y="688214"/>
            <a:chExt cx="9144000" cy="1980127"/>
          </a:xfrm>
        </p:grpSpPr>
        <p:sp>
          <p:nvSpPr>
            <p:cNvPr id="16" name="Rectangle 76"/>
            <p:cNvSpPr>
              <a:spLocks noChangeArrowheads="1"/>
            </p:cNvSpPr>
            <p:nvPr/>
          </p:nvSpPr>
          <p:spPr bwMode="auto">
            <a:xfrm>
              <a:off x="0" y="1084239"/>
              <a:ext cx="9144000" cy="1584102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30000"/>
                </a:lnSpc>
                <a:defRPr/>
              </a:pPr>
              <a:endParaRPr lang="en-US" altLang="ko-KR" sz="1100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buFont typeface="Wingdings" pitchFamily="2" charset="2"/>
                <a:buChar char="§"/>
                <a:defRPr/>
              </a:pP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개념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사회의 불안이 증가하면 결속에 대한 압력이 증가하여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개별성과 분화수준은 감소하고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</a:p>
            <a:p>
              <a:pPr marL="180975">
                <a:lnSpc>
                  <a:spcPct val="15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역기능적 삼각관계가 발생하여 갈등과 투사가 일어나 사회문제가 확산되는 현상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buFont typeface="Wingdings" pitchFamily="2" charset="2"/>
                <a:buChar char="§"/>
                <a:defRPr/>
              </a:pP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즉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사회 불안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실업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금융위기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세계화 등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)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이 커질때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하위집단의 분화수준이 낮으면 이기심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</a:p>
            <a:p>
              <a:pPr marL="180975">
                <a:lnSpc>
                  <a:spcPct val="15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공격성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회피성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획일성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융합 강요 등이 강화되어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다른 하위집단과 갈등 초래되고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갈등 확산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집단이기주의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따돌림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학교 및 성폭력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성차별주의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계층이나 인종차별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전쟁 등이 사회적 정서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과정의 상징적 표현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defRPr/>
              </a:pPr>
              <a:endParaRPr lang="en-US" altLang="ko-KR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10254" name="Rectangle 53"/>
            <p:cNvSpPr>
              <a:spLocks noChangeArrowheads="1"/>
            </p:cNvSpPr>
            <p:nvPr/>
          </p:nvSpPr>
          <p:spPr bwMode="auto">
            <a:xfrm>
              <a:off x="0" y="688214"/>
              <a:ext cx="9144000" cy="396025"/>
            </a:xfrm>
            <a:prstGeom prst="rect">
              <a:avLst/>
            </a:prstGeom>
            <a:gradFill rotWithShape="0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5400000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2.8.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사회적 정서과정</a:t>
              </a:r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(social emotional process)</a:t>
              </a:r>
              <a:endParaRPr lang="ko-KR" altLang="en-US" sz="20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10245" name="Text Box 56"/>
          <p:cNvSpPr txBox="1">
            <a:spLocks noChangeArrowheads="1"/>
          </p:cNvSpPr>
          <p:nvPr/>
        </p:nvSpPr>
        <p:spPr bwMode="auto">
          <a:xfrm>
            <a:off x="96838" y="116632"/>
            <a:ext cx="2002471" cy="4924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2. </a:t>
            </a:r>
            <a:r>
              <a:rPr lang="ko-KR" altLang="en-US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주요 개념</a:t>
            </a:r>
            <a:endParaRPr lang="en-US" altLang="ko-KR" sz="2600" dirty="0">
              <a:solidFill>
                <a:srgbClr val="FFCC00"/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0246" name="Line 46"/>
          <p:cNvSpPr>
            <a:spLocks noChangeShapeType="1"/>
          </p:cNvSpPr>
          <p:nvPr/>
        </p:nvSpPr>
        <p:spPr bwMode="auto">
          <a:xfrm>
            <a:off x="3175" y="620688"/>
            <a:ext cx="9144000" cy="0"/>
          </a:xfrm>
          <a:prstGeom prst="line">
            <a:avLst/>
          </a:prstGeom>
          <a:noFill/>
          <a:ln w="9525">
            <a:solidFill>
              <a:srgbClr val="C0C0C0">
                <a:alpha val="70195"/>
              </a:srgbClr>
            </a:solidFill>
            <a:round/>
            <a:headEnd/>
            <a:tailEnd/>
          </a:ln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7" name="Line 46"/>
          <p:cNvSpPr>
            <a:spLocks noChangeShapeType="1"/>
          </p:cNvSpPr>
          <p:nvPr/>
        </p:nvSpPr>
        <p:spPr bwMode="auto">
          <a:xfrm>
            <a:off x="0" y="4437112"/>
            <a:ext cx="9144000" cy="0"/>
          </a:xfrm>
          <a:prstGeom prst="line">
            <a:avLst/>
          </a:prstGeom>
          <a:noFill/>
          <a:ln w="9525">
            <a:solidFill>
              <a:srgbClr val="C0C0C0">
                <a:alpha val="70195"/>
              </a:srgbClr>
            </a:solidFill>
            <a:round/>
            <a:headEnd/>
            <a:tailEnd/>
          </a:ln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8" name="Text Box 56"/>
          <p:cNvSpPr txBox="1">
            <a:spLocks noChangeArrowheads="1"/>
          </p:cNvSpPr>
          <p:nvPr/>
        </p:nvSpPr>
        <p:spPr bwMode="auto">
          <a:xfrm>
            <a:off x="0" y="3944669"/>
            <a:ext cx="3002745" cy="4924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3. </a:t>
            </a:r>
            <a:r>
              <a:rPr lang="ko-KR" altLang="en-US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치료목표와 과정</a:t>
            </a:r>
            <a:endParaRPr lang="en-US" altLang="ko-KR" sz="2600" dirty="0">
              <a:solidFill>
                <a:srgbClr val="FFCC00"/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9" name="Rectangle 76"/>
          <p:cNvSpPr>
            <a:spLocks noChangeArrowheads="1"/>
          </p:cNvSpPr>
          <p:nvPr/>
        </p:nvSpPr>
        <p:spPr bwMode="auto">
          <a:xfrm>
            <a:off x="0" y="4941168"/>
            <a:ext cx="9139237" cy="1916832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 marL="180975">
              <a:lnSpc>
                <a:spcPct val="150000"/>
              </a:lnSpc>
              <a:buFontTx/>
              <a:buChar char="•"/>
              <a:defRPr/>
            </a:pP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치료적 초점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개인의 증상이 아닌 가족의 정서체계의 변화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150000"/>
              </a:lnSpc>
              <a:buFontTx/>
              <a:buChar char="•"/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치료목표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세대에 걸쳐 누적된 불안 감소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자아분화수준 향상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삼각관계 해결하여 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</a:t>
            </a:r>
          </a:p>
          <a:p>
            <a:pPr marL="180975">
              <a:lnSpc>
                <a:spcPct val="150000"/>
              </a:lnSpc>
              <a:defRPr/>
            </a:pP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개인의 자율성과 성장을 촉진하고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다세대 전수과정을 방지함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150000"/>
              </a:lnSpc>
              <a:buFontTx/>
              <a:buChar char="•"/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다세대 관점이지만 가족 주요인물 개인이나 부부의 불안감소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자아분화 촉진 목표함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</p:txBody>
      </p:sp>
      <p:sp>
        <p:nvSpPr>
          <p:cNvPr id="10" name="Rectangle 54"/>
          <p:cNvSpPr>
            <a:spLocks noChangeArrowheads="1"/>
          </p:cNvSpPr>
          <p:nvPr/>
        </p:nvSpPr>
        <p:spPr bwMode="auto">
          <a:xfrm>
            <a:off x="0" y="4563846"/>
            <a:ext cx="9143968" cy="449330"/>
          </a:xfrm>
          <a:prstGeom prst="rect">
            <a:avLst/>
          </a:prstGeom>
          <a:gradFill rotWithShape="0">
            <a:gsLst>
              <a:gs pos="0">
                <a:srgbClr val="D6B19C"/>
              </a:gs>
              <a:gs pos="30000">
                <a:srgbClr val="D49E6C"/>
              </a:gs>
              <a:gs pos="70000">
                <a:srgbClr val="A65528"/>
              </a:gs>
              <a:gs pos="100000">
                <a:srgbClr val="663012"/>
              </a:gs>
            </a:gsLst>
            <a:lin ang="5400000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3. 1.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치료목표</a:t>
            </a:r>
            <a:endParaRPr lang="ko-KR" altLang="en-US" sz="2000" dirty="0">
              <a:solidFill>
                <a:srgbClr val="FFFFFF"/>
              </a:solidFill>
              <a:latin typeface="HY견고딕" pitchFamily="18" charset="-127"/>
              <a:ea typeface="HY견고딕" pitchFamily="18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1543</TotalTime>
  <Words>2218</Words>
  <Application>Microsoft Office PowerPoint</Application>
  <PresentationFormat>화면 슬라이드 쇼(4:3)</PresentationFormat>
  <Paragraphs>218</Paragraphs>
  <Slides>16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16</vt:i4>
      </vt:variant>
    </vt:vector>
  </HeadingPairs>
  <TitlesOfParts>
    <vt:vector size="22" baseType="lpstr">
      <vt:lpstr>HY강B</vt:lpstr>
      <vt:lpstr>HY견고딕</vt:lpstr>
      <vt:lpstr>굴림</vt:lpstr>
      <vt:lpstr>Arial</vt:lpstr>
      <vt:lpstr>Wingdings</vt:lpstr>
      <vt:lpstr>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USER</cp:lastModifiedBy>
  <cp:revision>169</cp:revision>
  <dcterms:created xsi:type="dcterms:W3CDTF">2004-08-18T05:19:37Z</dcterms:created>
  <dcterms:modified xsi:type="dcterms:W3CDTF">2021-03-24T00:21:13Z</dcterms:modified>
</cp:coreProperties>
</file>

<file path=docProps/thumbnail.jpeg>
</file>