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23"/>
  </p:handoutMasterIdLst>
  <p:sldIdLst>
    <p:sldId id="259" r:id="rId2"/>
    <p:sldId id="283" r:id="rId3"/>
    <p:sldId id="270" r:id="rId4"/>
    <p:sldId id="276" r:id="rId5"/>
    <p:sldId id="278" r:id="rId6"/>
    <p:sldId id="293" r:id="rId7"/>
    <p:sldId id="294" r:id="rId8"/>
    <p:sldId id="285" r:id="rId9"/>
    <p:sldId id="298" r:id="rId10"/>
    <p:sldId id="282" r:id="rId11"/>
    <p:sldId id="287" r:id="rId12"/>
    <p:sldId id="267" r:id="rId13"/>
    <p:sldId id="289" r:id="rId14"/>
    <p:sldId id="290" r:id="rId15"/>
    <p:sldId id="299" r:id="rId16"/>
    <p:sldId id="291" r:id="rId17"/>
    <p:sldId id="295" r:id="rId18"/>
    <p:sldId id="296" r:id="rId19"/>
    <p:sldId id="297" r:id="rId20"/>
    <p:sldId id="300" r:id="rId21"/>
    <p:sldId id="292" r:id="rId22"/>
  </p:sldIdLst>
  <p:sldSz cx="9144000" cy="6858000" type="screen4x3"/>
  <p:notesSz cx="6761163" cy="9942513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0033"/>
    <a:srgbClr val="800000"/>
    <a:srgbClr val="990000"/>
    <a:srgbClr val="A50021"/>
    <a:srgbClr val="CC6600"/>
    <a:srgbClr val="008000"/>
    <a:srgbClr val="00FF00"/>
    <a:srgbClr val="0000CC"/>
    <a:srgbClr val="339933"/>
    <a:srgbClr val="99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15" d="100"/>
          <a:sy n="115" d="100"/>
        </p:scale>
        <p:origin x="2208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38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9837" cy="4988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29761" y="0"/>
            <a:ext cx="2929837" cy="49885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542922B-D9C6-46B8-AA69-1FF9CDF62B17}" type="datetimeFigureOut">
              <a:rPr lang="ko-KR" altLang="en-US" smtClean="0"/>
              <a:t>2021-04-14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43662"/>
            <a:ext cx="2929837" cy="49885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29761" y="9443662"/>
            <a:ext cx="2929837" cy="49885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DC0E6E7-4D14-4D16-96EF-1FCCE68EAD0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8799437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7D86AE-20B1-4CFE-927D-4320954A003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076AF5-B9E0-4EAE-8721-AA41054B53A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A465EF-4AE9-47CD-B837-6C1C666FCC4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7C7AB1-A7BB-4B7A-82B9-2CD309248D5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4947D2-BE6D-4F82-860C-A2AAACE0A46D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489C19-0708-4D49-B9BB-23D39C68127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DDE2D1-313E-463F-92A1-B21FF230768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4B263E-5A05-4814-9CA2-D1241D5E437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850C4FE-6862-4F1E-8315-CF3FE11DBC8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24ECA9-CA4C-41AC-9C7D-E0D0CE15025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81396D-09E8-4421-9996-947119F7A85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9BC35110-2120-4042-BE34-AEDA5E16C6C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rgbClr val="000066"/>
              </a:gs>
              <a:gs pos="100000">
                <a:srgbClr val="000066">
                  <a:gamma/>
                  <a:shade val="46275"/>
                  <a:invGamma/>
                </a:srgbClr>
              </a:gs>
            </a:gsLst>
            <a:lin ang="54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ko-KR" altLang="en-US">
              <a:latin typeface="굴림" pitchFamily="50" charset="-127"/>
              <a:ea typeface="굴림" pitchFamily="50" charset="-127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그룹 7"/>
          <p:cNvGrpSpPr/>
          <p:nvPr/>
        </p:nvGrpSpPr>
        <p:grpSpPr>
          <a:xfrm>
            <a:off x="0" y="260648"/>
            <a:ext cx="9147207" cy="6264696"/>
            <a:chOff x="0" y="260648"/>
            <a:chExt cx="9147207" cy="6264696"/>
          </a:xfrm>
        </p:grpSpPr>
        <p:sp>
          <p:nvSpPr>
            <p:cNvPr id="2051" name="Line 46"/>
            <p:cNvSpPr>
              <a:spLocks noChangeShapeType="1"/>
            </p:cNvSpPr>
            <p:nvPr/>
          </p:nvSpPr>
          <p:spPr bwMode="auto">
            <a:xfrm>
              <a:off x="3207" y="667886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2052" name="Text Box 56"/>
            <p:cNvSpPr txBox="1">
              <a:spLocks noChangeArrowheads="1"/>
            </p:cNvSpPr>
            <p:nvPr/>
          </p:nvSpPr>
          <p:spPr bwMode="auto">
            <a:xfrm>
              <a:off x="96870" y="260648"/>
              <a:ext cx="3057247" cy="4616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ko-KR" altLang="en-US" sz="240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가족상담과 가족치료</a:t>
              </a:r>
              <a:endParaRPr lang="en-US" altLang="ko-KR" sz="24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2053" name="Rectangle 61"/>
            <p:cNvSpPr>
              <a:spLocks noChangeArrowheads="1"/>
            </p:cNvSpPr>
            <p:nvPr/>
          </p:nvSpPr>
          <p:spPr bwMode="auto">
            <a:xfrm>
              <a:off x="32" y="2306968"/>
              <a:ext cx="9144000" cy="58477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en-US" altLang="ko-KR" sz="3200" dirty="0" smtClean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6. </a:t>
              </a:r>
              <a:r>
                <a:rPr lang="en-US" altLang="ko-KR" sz="3200" dirty="0" err="1" smtClean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Minuchin</a:t>
              </a:r>
              <a:r>
                <a:rPr lang="ko-KR" altLang="en-US" sz="3200" dirty="0" smtClean="0">
                  <a:solidFill>
                    <a:srgbClr val="FF6600"/>
                  </a:solidFill>
                  <a:latin typeface="HY견고딕" pitchFamily="18" charset="-127"/>
                  <a:ea typeface="HY견고딕" pitchFamily="18" charset="-127"/>
                </a:rPr>
                <a:t>의 구조적 가족치료</a:t>
              </a:r>
              <a:endParaRPr lang="en-US" altLang="ko-KR" sz="3200" dirty="0">
                <a:solidFill>
                  <a:srgbClr val="FF6600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2054" name="Rectangle 327"/>
            <p:cNvSpPr>
              <a:spLocks noChangeArrowheads="1"/>
            </p:cNvSpPr>
            <p:nvPr/>
          </p:nvSpPr>
          <p:spPr bwMode="auto">
            <a:xfrm>
              <a:off x="0" y="1916832"/>
              <a:ext cx="9144032" cy="1343504"/>
            </a:xfrm>
            <a:prstGeom prst="rect">
              <a:avLst/>
            </a:prstGeom>
            <a:gradFill rotWithShape="1">
              <a:gsLst>
                <a:gs pos="0">
                  <a:srgbClr val="185E76">
                    <a:alpha val="0"/>
                  </a:srgbClr>
                </a:gs>
                <a:gs pos="100000">
                  <a:srgbClr val="33CCFF">
                    <a:alpha val="29999"/>
                  </a:srgbClr>
                </a:gs>
              </a:gsLst>
              <a:lin ang="2700000" scaled="1"/>
            </a:gradFill>
            <a:ln w="28575">
              <a:solidFill>
                <a:srgbClr val="B89500"/>
              </a:solidFill>
              <a:miter lim="800000"/>
              <a:headEnd/>
              <a:tailEnd/>
            </a:ln>
          </p:spPr>
          <p:txBody>
            <a:bodyPr/>
            <a:lstStyle/>
            <a:p>
              <a:endParaRPr lang="ko-KR" altLang="en-US"/>
            </a:p>
          </p:txBody>
        </p:sp>
        <p:sp>
          <p:nvSpPr>
            <p:cNvPr id="2055" name="AutoShape 87"/>
            <p:cNvSpPr>
              <a:spLocks noChangeArrowheads="1"/>
            </p:cNvSpPr>
            <p:nvPr/>
          </p:nvSpPr>
          <p:spPr bwMode="auto">
            <a:xfrm>
              <a:off x="1835696" y="5779547"/>
              <a:ext cx="5452088" cy="745797"/>
            </a:xfrm>
            <a:prstGeom prst="roundRect">
              <a:avLst>
                <a:gd name="adj" fmla="val 16667"/>
              </a:avLst>
            </a:prstGeom>
            <a:noFill/>
            <a:ln w="28575">
              <a:solidFill>
                <a:srgbClr val="B2B2B2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pPr algn="ctr"/>
              <a:r>
                <a:rPr lang="ko-KR" altLang="en-US" sz="2400" b="1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목원대학교 </a:t>
              </a:r>
              <a:r>
                <a:rPr lang="ko-KR" altLang="en-US" sz="2400" b="1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사회복지학과 </a:t>
              </a:r>
              <a:r>
                <a:rPr lang="ko-KR" altLang="en-US" sz="2400" b="1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권  중  돈</a:t>
              </a:r>
              <a:endParaRPr lang="en-US" altLang="ko-KR" sz="2400" b="1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Line 46"/>
          <p:cNvSpPr>
            <a:spLocks noChangeShapeType="1"/>
          </p:cNvSpPr>
          <p:nvPr/>
        </p:nvSpPr>
        <p:spPr bwMode="auto">
          <a:xfrm>
            <a:off x="0" y="620688"/>
            <a:ext cx="9144000" cy="0"/>
          </a:xfrm>
          <a:prstGeom prst="line">
            <a:avLst/>
          </a:prstGeom>
          <a:noFill/>
          <a:ln w="9525">
            <a:solidFill>
              <a:srgbClr val="C0C0C0">
                <a:alpha val="70195"/>
              </a:srgbClr>
            </a:solidFill>
            <a:round/>
            <a:headEnd/>
            <a:tailEnd/>
          </a:ln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8" name="Text Box 56"/>
          <p:cNvSpPr txBox="1">
            <a:spLocks noChangeArrowheads="1"/>
          </p:cNvSpPr>
          <p:nvPr/>
        </p:nvSpPr>
        <p:spPr bwMode="auto">
          <a:xfrm>
            <a:off x="0" y="188640"/>
            <a:ext cx="3002745" cy="4924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3. </a:t>
            </a:r>
            <a:r>
              <a:rPr lang="ko-KR" altLang="en-US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치료목표와 과정</a:t>
            </a:r>
            <a:endParaRPr lang="en-US" altLang="ko-KR" sz="2600" dirty="0">
              <a:solidFill>
                <a:srgbClr val="FFCC00"/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9" name="Rectangle 76"/>
          <p:cNvSpPr>
            <a:spLocks noChangeArrowheads="1"/>
          </p:cNvSpPr>
          <p:nvPr/>
        </p:nvSpPr>
        <p:spPr bwMode="auto">
          <a:xfrm>
            <a:off x="4763" y="1124744"/>
            <a:ext cx="9139237" cy="2160240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 marL="180975">
              <a:lnSpc>
                <a:spcPct val="150000"/>
              </a:lnSpc>
              <a:buFont typeface="Arial" pitchFamily="34" charset="0"/>
              <a:buChar char="•"/>
              <a:defRPr/>
            </a:pP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가족문제는 역기능적 가족구조에서 발생한다고 전제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150000"/>
              </a:lnSpc>
              <a:buFont typeface="Arial" pitchFamily="34" charset="0"/>
              <a:buChar char="•"/>
              <a:defRPr/>
            </a:pP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치료목표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현재의 역기능적 가족구조의 변화를 통한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증상 제거와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문제해결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150000"/>
              </a:lnSpc>
              <a:buFont typeface="Arial" pitchFamily="34" charset="0"/>
              <a:buChar char="•"/>
              <a:defRPr/>
            </a:pP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즉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명확한 경계선 확립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하위체계의 기능 강화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위계구조의 재확립을 통한 재구조화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</a:p>
          <a:p>
            <a:pPr marL="180975">
              <a:lnSpc>
                <a:spcPct val="150000"/>
              </a:lnSpc>
              <a:buFont typeface="Arial" pitchFamily="34" charset="0"/>
              <a:buChar char="•"/>
              <a:defRPr/>
            </a:pP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세부목표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가족 위계구조의 확립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세대간 명확한 경계 설정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(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밀착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분리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유리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err="1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교류촉진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)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150000"/>
              </a:lnSpc>
              <a:defRPr/>
            </a:pP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기능적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의사소통과 교류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부모의 협력관계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(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연합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)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형성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성원의 적절한 역할 수행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</p:txBody>
      </p:sp>
      <p:sp>
        <p:nvSpPr>
          <p:cNvPr id="10" name="Rectangle 54"/>
          <p:cNvSpPr>
            <a:spLocks noChangeArrowheads="1"/>
          </p:cNvSpPr>
          <p:nvPr/>
        </p:nvSpPr>
        <p:spPr bwMode="auto">
          <a:xfrm>
            <a:off x="0" y="692696"/>
            <a:ext cx="9143968" cy="449330"/>
          </a:xfrm>
          <a:prstGeom prst="rect">
            <a:avLst/>
          </a:prstGeom>
          <a:gradFill rotWithShape="0">
            <a:gsLst>
              <a:gs pos="0">
                <a:srgbClr val="D6B19C"/>
              </a:gs>
              <a:gs pos="30000">
                <a:srgbClr val="D49E6C"/>
              </a:gs>
              <a:gs pos="70000">
                <a:srgbClr val="A65528"/>
              </a:gs>
              <a:gs pos="100000">
                <a:srgbClr val="663012"/>
              </a:gs>
            </a:gsLst>
            <a:lin ang="5400000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3. 1.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치료목표</a:t>
            </a:r>
            <a:endParaRPr lang="ko-KR" altLang="en-US" sz="2000" dirty="0">
              <a:solidFill>
                <a:srgbClr val="FFFFFF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2" name="Rectangle 77"/>
          <p:cNvSpPr>
            <a:spLocks noChangeArrowheads="1"/>
          </p:cNvSpPr>
          <p:nvPr/>
        </p:nvSpPr>
        <p:spPr bwMode="auto">
          <a:xfrm>
            <a:off x="0" y="3717032"/>
            <a:ext cx="9144000" cy="3140968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Tx/>
              <a:buChar char="•"/>
              <a:defRPr/>
            </a:pPr>
            <a:r>
              <a:rPr lang="en-US" altLang="ko-KR" b="1" dirty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문제정의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-&gt;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문제 정보수집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-&gt;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가족구조 사정과 가설설정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-&gt;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치료목표 설정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-&gt;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치료개입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-&gt;</a:t>
            </a:r>
          </a:p>
          <a:p>
            <a:pPr marL="180975">
              <a:spcBef>
                <a:spcPts val="300"/>
              </a:spcBef>
              <a:spcAft>
                <a:spcPts val="300"/>
              </a:spcAft>
              <a:defRPr/>
            </a:pP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평가와 피드백으로 구성되나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일반적으로 합류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가족구조 사정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재구조화의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세 단계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>
              <a:spcBef>
                <a:spcPts val="600"/>
              </a:spcBef>
              <a:spcAft>
                <a:spcPts val="300"/>
              </a:spcAft>
              <a:buAutoNum type="arabicParenR"/>
              <a:defRPr/>
            </a:pPr>
            <a:r>
              <a:rPr lang="ko-KR" altLang="en-US" b="1" dirty="0" smtClean="0">
                <a:solidFill>
                  <a:schemeClr val="accent2"/>
                </a:solidFill>
                <a:latin typeface="굴림" pitchFamily="50" charset="-127"/>
                <a:ea typeface="굴림" pitchFamily="50" charset="-127"/>
              </a:rPr>
              <a:t>합류</a:t>
            </a:r>
            <a:r>
              <a:rPr lang="en-US" altLang="ko-KR" b="1" dirty="0" smtClean="0">
                <a:solidFill>
                  <a:schemeClr val="accent2"/>
                </a:solidFill>
                <a:latin typeface="굴림" pitchFamily="50" charset="-127"/>
                <a:ea typeface="굴림" pitchFamily="50" charset="-127"/>
              </a:rPr>
              <a:t>(Joining)</a:t>
            </a:r>
          </a:p>
          <a:p>
            <a:pPr algn="dist">
              <a:spcBef>
                <a:spcPts val="300"/>
              </a:spcBef>
              <a:spcAft>
                <a:spcPts val="300"/>
              </a:spcAft>
              <a:buFont typeface="Arial" pitchFamily="34" charset="0"/>
              <a:buChar char="•"/>
              <a:defRPr/>
            </a:pP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개념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치료자가 가족의 조직과 상호작용 유형을 </a:t>
            </a:r>
            <a:r>
              <a:rPr lang="ko-KR" altLang="en-US" b="1" dirty="0" err="1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있는그대로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수용하고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가족의 장점을 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>
              <a:spcBef>
                <a:spcPts val="300"/>
              </a:spcBef>
              <a:spcAft>
                <a:spcPts val="300"/>
              </a:spcAft>
              <a:defRPr/>
            </a:pP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직접 경험함으로써 가족체계와 치료적 관계를 맺는 과정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(</a:t>
            </a:r>
            <a:r>
              <a:rPr lang="en-US" altLang="ko-KR" b="1" dirty="0" err="1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cf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 rapport, engagement) </a:t>
            </a:r>
          </a:p>
          <a:p>
            <a:pPr>
              <a:spcBef>
                <a:spcPts val="300"/>
              </a:spcBef>
              <a:spcAft>
                <a:spcPts val="300"/>
              </a:spcAft>
              <a:buFont typeface="Arial" pitchFamily="34" charset="0"/>
              <a:buChar char="•"/>
              <a:defRPr/>
            </a:pP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즉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가족 외부인이 아니라 가족의 일원으로 가족의 상호작용과 정서체계에 적응하는 과정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>
              <a:spcBef>
                <a:spcPts val="300"/>
              </a:spcBef>
              <a:spcAft>
                <a:spcPts val="300"/>
              </a:spcAft>
              <a:buFont typeface="Arial" pitchFamily="34" charset="0"/>
              <a:buChar char="•"/>
              <a:defRPr/>
            </a:pP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합류해야 하는 이유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: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가족이 </a:t>
            </a:r>
            <a:r>
              <a:rPr lang="ko-KR" altLang="en-US" b="1" dirty="0" err="1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치료자나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다른 성원의 비난에 대한 두려움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익숙한 가족구조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>
              <a:spcBef>
                <a:spcPts val="300"/>
              </a:spcBef>
              <a:spcAft>
                <a:spcPts val="300"/>
              </a:spcAft>
              <a:defRPr/>
            </a:pP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 의 변화에 대한 두려움과 저항이 있기 때문임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</p:txBody>
      </p:sp>
      <p:sp>
        <p:nvSpPr>
          <p:cNvPr id="11" name="Rectangle 54"/>
          <p:cNvSpPr>
            <a:spLocks noChangeArrowheads="1"/>
          </p:cNvSpPr>
          <p:nvPr/>
        </p:nvSpPr>
        <p:spPr bwMode="auto">
          <a:xfrm>
            <a:off x="0" y="3356992"/>
            <a:ext cx="9144000" cy="432048"/>
          </a:xfrm>
          <a:prstGeom prst="rect">
            <a:avLst/>
          </a:prstGeom>
          <a:gradFill rotWithShape="0">
            <a:gsLst>
              <a:gs pos="0">
                <a:srgbClr val="CC3300"/>
              </a:gs>
              <a:gs pos="100000">
                <a:srgbClr val="721D00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3.2. 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치료과정</a:t>
            </a:r>
            <a:endParaRPr lang="en-US" altLang="ko-KR" sz="2000" dirty="0">
              <a:solidFill>
                <a:srgbClr val="FFFFFF"/>
              </a:solidFill>
              <a:latin typeface="HY견고딕" pitchFamily="18" charset="-127"/>
              <a:ea typeface="HY견고딕" pitchFamily="18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그룹 15"/>
          <p:cNvGrpSpPr/>
          <p:nvPr/>
        </p:nvGrpSpPr>
        <p:grpSpPr>
          <a:xfrm>
            <a:off x="0" y="188640"/>
            <a:ext cx="9144000" cy="6552728"/>
            <a:chOff x="0" y="188640"/>
            <a:chExt cx="9147175" cy="6552728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3002745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3.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치료목표와 과정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2" name="그룹 13"/>
            <p:cNvGrpSpPr/>
            <p:nvPr/>
          </p:nvGrpSpPr>
          <p:grpSpPr>
            <a:xfrm>
              <a:off x="0" y="692697"/>
              <a:ext cx="9144000" cy="6048671"/>
              <a:chOff x="0" y="1019548"/>
              <a:chExt cx="9144000" cy="6957178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8"/>
                <a:ext cx="9144000" cy="400315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3.2. 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치료과정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419861"/>
                <a:ext cx="9144000" cy="655686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tabLst>
                    <a:tab pos="0" algn="l"/>
                  </a:tabLst>
                  <a:defRPr/>
                </a:pPr>
                <a:r>
                  <a:rPr lang="en-US" altLang="ko-KR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따라서</a:t>
                </a:r>
                <a:r>
                  <a:rPr lang="en-US" altLang="ko-KR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합류는 치료자의 개입을 수용하고</a:t>
                </a:r>
                <a:r>
                  <a:rPr lang="en-US" altLang="ko-KR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변화에 대한 의지를 갖게 되는 선결조건</a:t>
                </a:r>
                <a:endParaRPr lang="en-US" altLang="ko-KR" b="1" dirty="0" smtClean="0">
                  <a:solidFill>
                    <a:srgbClr val="990033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algn="dist" defTabSz="0"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tabLst>
                    <a:tab pos="0" algn="l"/>
                  </a:tabLst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합류방법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개별 성원에 대한 관심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부드러운 인사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평등한 의사소통 기회 부여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지지와 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algn="dist" defTabSz="0">
                  <a:spcBef>
                    <a:spcPts val="300"/>
                  </a:spcBef>
                  <a:spcAft>
                    <a:spcPts val="300"/>
                  </a:spcAft>
                  <a:tabLst>
                    <a:tab pos="0" algn="l"/>
                  </a:tabLs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수용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개별성원의 존중과 경청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강점 부각하기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공통 주제 다루기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긍정적 분위기 조성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tabLst>
                    <a:tab pos="0" algn="l"/>
                  </a:tabLs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가족에게 익숙한 언어사용과 행동방식 따르기 등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그러나 가족구조에 적응만 할 것이 아니라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가족의 항상성 유지 노력에 도전할 수 있어야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0"/>
                  </a:spcBef>
                  <a:spcAft>
                    <a:spcPts val="0"/>
                  </a:spcAft>
                  <a:tabLst>
                    <a:tab pos="0" algn="l"/>
                  </a:tabLst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하므로 적응과 동시에 분리되어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자유롭게 개입할 수 있어야 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0"/>
                  </a:spcBef>
                  <a:spcAft>
                    <a:spcPts val="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endParaRPr lang="en-US" altLang="ko-KR" sz="800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0"/>
                  </a:spcBef>
                  <a:spcAft>
                    <a:spcPts val="0"/>
                  </a:spcAft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2) </a:t>
                </a:r>
                <a:r>
                  <a:rPr lang="ko-KR" altLang="en-US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가족구조 사정</a:t>
                </a: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작업가설</a:t>
                </a: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-working</a:t>
                </a:r>
                <a:r>
                  <a:rPr lang="ko-KR" altLang="en-US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en-US" altLang="ko-KR" b="1" dirty="0" err="1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hyphothesis</a:t>
                </a:r>
                <a:r>
                  <a:rPr lang="ko-KR" altLang="en-US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설정단계</a:t>
                </a: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가족에 관한 기초정보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성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연령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직업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생활주기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사회적 지위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스트레스 및 발달상황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현재 문제 등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에 대한 질문을 통해 자료수집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가족의 행동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의사소통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상호작용유형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앉는 위치와 물리적 거리 등을 관찰하여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하위체계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</a:t>
                </a: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경계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위계구조 등을 파악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예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사정의 실마리 </a:t>
                </a:r>
                <a:r>
                  <a:rPr lang="en-US" altLang="ko-KR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교재 </a:t>
                </a:r>
                <a:r>
                  <a:rPr lang="en-US" altLang="ko-KR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163</a:t>
                </a:r>
                <a:r>
                  <a:rPr lang="ko-KR" altLang="en-US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쪽</a:t>
                </a:r>
                <a:r>
                  <a:rPr lang="en-US" altLang="ko-KR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참조</a:t>
                </a:r>
                <a:r>
                  <a:rPr lang="en-US" altLang="ko-KR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  <a:r>
                  <a:rPr lang="en-US" altLang="ko-KR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)</a:t>
                </a: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tabLst>
                    <a:tab pos="0" algn="l"/>
                  </a:tabLst>
                </a:pPr>
                <a:endParaRPr lang="en-US" altLang="ko-KR" sz="800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3) </a:t>
                </a:r>
                <a:r>
                  <a:rPr lang="ko-KR" altLang="en-US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가족 재구조화</a:t>
                </a:r>
                <a:endParaRPr lang="en-US" altLang="ko-KR" b="1" dirty="0" smtClean="0">
                  <a:solidFill>
                    <a:schemeClr val="accent2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경계 조정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하위체계 기능 강화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위계구조 확립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가족스트레스 상황 적응력 제고 등 실시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</a:t>
                </a: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가족구조의 사정과 재구조화가 동시에 이루어지기도 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필요에 따라 개별상담 등도 실시함</a:t>
                </a:r>
                <a:endPara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76"/>
          <p:cNvSpPr>
            <a:spLocks noChangeArrowheads="1"/>
          </p:cNvSpPr>
          <p:nvPr/>
        </p:nvSpPr>
        <p:spPr bwMode="auto">
          <a:xfrm>
            <a:off x="0" y="3861048"/>
            <a:ext cx="9144000" cy="2880320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 marL="342900" indent="-342900">
              <a:lnSpc>
                <a:spcPct val="150000"/>
              </a:lnSpc>
              <a:buAutoNum type="arabicParenR"/>
            </a:pPr>
            <a:r>
              <a:rPr lang="ko-KR" altLang="en-US" b="1" dirty="0" smtClean="0">
                <a:solidFill>
                  <a:srgbClr val="FF0000"/>
                </a:solidFill>
              </a:rPr>
              <a:t>현상유지</a:t>
            </a:r>
            <a:r>
              <a:rPr lang="en-US" altLang="ko-KR" b="1" dirty="0" smtClean="0">
                <a:solidFill>
                  <a:srgbClr val="FF0000"/>
                </a:solidFill>
              </a:rPr>
              <a:t>(maintenance): </a:t>
            </a:r>
            <a:r>
              <a:rPr lang="ko-KR" altLang="en-US" b="1" dirty="0" smtClean="0">
                <a:solidFill>
                  <a:schemeClr val="accent2"/>
                </a:solidFill>
              </a:rPr>
              <a:t>기존의 가족구조를 의도적으로 지지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b="1" dirty="0" smtClean="0">
                <a:solidFill>
                  <a:schemeClr val="accent2"/>
                </a:solidFill>
              </a:rPr>
              <a:t> 하위체계에 대한 승인과 지지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b="1" dirty="0" smtClean="0">
                <a:solidFill>
                  <a:schemeClr val="accent2"/>
                </a:solidFill>
              </a:rPr>
              <a:t> 개인의 장점과 가능성을 인정하고 가족내의 위치를 지지하는 것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b="1" dirty="0" smtClean="0">
                <a:solidFill>
                  <a:schemeClr val="accent2"/>
                </a:solidFill>
              </a:rPr>
              <a:t> 재구조화의 기능도 함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b="1" dirty="0" smtClean="0">
                <a:solidFill>
                  <a:schemeClr val="accent2"/>
                </a:solidFill>
              </a:rPr>
              <a:t> 예</a:t>
            </a:r>
            <a:r>
              <a:rPr lang="en-US" altLang="ko-KR" b="1" dirty="0" smtClean="0">
                <a:solidFill>
                  <a:schemeClr val="accent2"/>
                </a:solidFill>
              </a:rPr>
              <a:t>: </a:t>
            </a:r>
            <a:r>
              <a:rPr lang="ko-KR" altLang="en-US" b="1" dirty="0" smtClean="0">
                <a:solidFill>
                  <a:schemeClr val="accent2"/>
                </a:solidFill>
              </a:rPr>
              <a:t>어머니가 중앙교환대의 역할 </a:t>
            </a:r>
            <a:r>
              <a:rPr lang="en-US" altLang="ko-KR" b="1" dirty="0" smtClean="0">
                <a:solidFill>
                  <a:schemeClr val="accent2"/>
                </a:solidFill>
              </a:rPr>
              <a:t>--&gt; </a:t>
            </a:r>
            <a:r>
              <a:rPr lang="ko-KR" altLang="en-US" b="1" dirty="0" err="1" smtClean="0">
                <a:solidFill>
                  <a:schemeClr val="accent2"/>
                </a:solidFill>
              </a:rPr>
              <a:t>치료자는</a:t>
            </a:r>
            <a:r>
              <a:rPr lang="ko-KR" altLang="en-US" b="1" dirty="0" smtClean="0">
                <a:solidFill>
                  <a:schemeClr val="accent2"/>
                </a:solidFill>
              </a:rPr>
              <a:t> 어머니를 통해 접촉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b="1" dirty="0" smtClean="0">
                <a:solidFill>
                  <a:schemeClr val="accent2"/>
                </a:solidFill>
              </a:rPr>
              <a:t> 예</a:t>
            </a:r>
            <a:r>
              <a:rPr lang="en-US" altLang="ko-KR" b="1" dirty="0" smtClean="0">
                <a:solidFill>
                  <a:schemeClr val="accent2"/>
                </a:solidFill>
              </a:rPr>
              <a:t>: </a:t>
            </a:r>
            <a:r>
              <a:rPr lang="ko-KR" altLang="en-US" b="1" dirty="0" smtClean="0">
                <a:solidFill>
                  <a:schemeClr val="accent2"/>
                </a:solidFill>
              </a:rPr>
              <a:t>어린아이의 상황 설명에 대한 칭찬</a:t>
            </a:r>
            <a:r>
              <a:rPr lang="en-US" altLang="ko-KR" b="1" dirty="0" smtClean="0">
                <a:solidFill>
                  <a:schemeClr val="accent2"/>
                </a:solidFill>
              </a:rPr>
              <a:t>, </a:t>
            </a:r>
            <a:r>
              <a:rPr lang="ko-KR" altLang="en-US" b="1" dirty="0" smtClean="0">
                <a:solidFill>
                  <a:schemeClr val="accent2"/>
                </a:solidFill>
              </a:rPr>
              <a:t>용모변화에 관심</a:t>
            </a:r>
          </a:p>
        </p:txBody>
      </p:sp>
      <p:grpSp>
        <p:nvGrpSpPr>
          <p:cNvPr id="16" name="그룹 15"/>
          <p:cNvGrpSpPr/>
          <p:nvPr/>
        </p:nvGrpSpPr>
        <p:grpSpPr>
          <a:xfrm>
            <a:off x="0" y="188640"/>
            <a:ext cx="9147175" cy="3240360"/>
            <a:chOff x="0" y="188640"/>
            <a:chExt cx="9147175" cy="3240360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14" name="그룹 13"/>
            <p:cNvGrpSpPr/>
            <p:nvPr/>
          </p:nvGrpSpPr>
          <p:grpSpPr>
            <a:xfrm>
              <a:off x="0" y="836711"/>
              <a:ext cx="9144000" cy="2592289"/>
              <a:chOff x="0" y="1019547"/>
              <a:chExt cx="9144000" cy="2882262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7"/>
                <a:ext cx="9144000" cy="560438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4.1.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치료자 역할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499925"/>
                <a:ext cx="9144000" cy="2401884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defTabSz="0">
                  <a:lnSpc>
                    <a:spcPct val="150000"/>
                  </a:lnSpc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적응과 동시에 자유롭게 치료적 개입을 할 수 있는 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one-up position</a:t>
                </a:r>
              </a:p>
              <a:p>
                <a:pPr defTabSz="0">
                  <a:lnSpc>
                    <a:spcPct val="150000"/>
                  </a:lnSpc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역할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boundary maker,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관찰자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지지자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조언자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지시자 등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가족구조를 관찰하고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합류하여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가족구조에 대한 작업가설을 설정하며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가족의 구조를 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변화시키기 위한 대안적 시도를 하도록 가족을 지지하는 역할을 수행하지만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지도자로서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가족체계에 개입하여 가족의 상호작용 유형을 변화시키는데 주도적 역할 담담 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</p:grpSp>
      <p:sp>
        <p:nvSpPr>
          <p:cNvPr id="8" name="Text Box 71"/>
          <p:cNvSpPr txBox="1">
            <a:spLocks noChangeArrowheads="1"/>
          </p:cNvSpPr>
          <p:nvPr/>
        </p:nvSpPr>
        <p:spPr bwMode="auto">
          <a:xfrm>
            <a:off x="0" y="3501008"/>
            <a:ext cx="9144000" cy="400110"/>
          </a:xfrm>
          <a:prstGeom prst="rect">
            <a:avLst/>
          </a:prstGeom>
          <a:gradFill rotWithShape="0">
            <a:gsLst>
              <a:gs pos="0">
                <a:srgbClr val="8488C4"/>
              </a:gs>
              <a:gs pos="53000">
                <a:srgbClr val="D4DEFF"/>
              </a:gs>
              <a:gs pos="83000">
                <a:srgbClr val="D4DEFF"/>
              </a:gs>
              <a:gs pos="100000">
                <a:srgbClr val="96AB94"/>
              </a:gs>
            </a:gsLst>
            <a:lin ang="5400000"/>
          </a:gradFill>
          <a:ln w="12700">
            <a:solidFill>
              <a:srgbClr val="9999FF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eaLnBrk="0" latinLnBrk="0" hangingPunct="0">
              <a:buSzPct val="75000"/>
              <a:buFont typeface="Wingdings" pitchFamily="2" charset="2"/>
              <a:buNone/>
            </a:pPr>
            <a:r>
              <a:rPr kumimoji="0" lang="en-US" altLang="ko-KR" sz="2000" dirty="0" smtClean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rPr>
              <a:t>4.2.1.  </a:t>
            </a:r>
            <a:r>
              <a:rPr kumimoji="0" lang="ko-KR" altLang="en-US" sz="2000" dirty="0" smtClean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rPr>
              <a:t>합류기법</a:t>
            </a:r>
            <a:r>
              <a:rPr kumimoji="0" lang="en-US" altLang="ko-KR" sz="2000" dirty="0" smtClean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rPr>
              <a:t>(joining): </a:t>
            </a:r>
            <a:r>
              <a:rPr kumimoji="0" lang="ko-KR" altLang="en-US" sz="2000" dirty="0" smtClean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rPr>
              <a:t>현상유지</a:t>
            </a:r>
            <a:r>
              <a:rPr kumimoji="0" lang="en-US" altLang="ko-KR" sz="2000" dirty="0" smtClean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kumimoji="0" lang="ko-KR" altLang="en-US" sz="2000" dirty="0" smtClean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rPr>
              <a:t>추적</a:t>
            </a:r>
            <a:r>
              <a:rPr kumimoji="0" lang="en-US" altLang="ko-KR" sz="2000" dirty="0" smtClean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kumimoji="0" lang="ko-KR" altLang="en-US" sz="2000" dirty="0" smtClean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rPr>
              <a:t>모방</a:t>
            </a:r>
            <a:endParaRPr kumimoji="0" lang="en-US" altLang="ko-KR" sz="2000" dirty="0">
              <a:solidFill>
                <a:schemeClr val="accent2"/>
              </a:solidFill>
              <a:latin typeface="HY견고딕" pitchFamily="18" charset="-127"/>
              <a:ea typeface="HY견고딕" pitchFamily="18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0" y="116632"/>
            <a:ext cx="9147175" cy="6624736"/>
            <a:chOff x="0" y="116632"/>
            <a:chExt cx="9147175" cy="6624736"/>
          </a:xfrm>
        </p:grpSpPr>
        <p:sp>
          <p:nvSpPr>
            <p:cNvPr id="8" name="Rectangle 76"/>
            <p:cNvSpPr>
              <a:spLocks noChangeArrowheads="1"/>
            </p:cNvSpPr>
            <p:nvPr/>
          </p:nvSpPr>
          <p:spPr bwMode="auto">
            <a:xfrm>
              <a:off x="0" y="908720"/>
              <a:ext cx="9144000" cy="5832648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30000"/>
                </a:lnSpc>
                <a:defRPr/>
              </a:pPr>
              <a:endParaRPr lang="en-US" altLang="ko-KR" sz="1100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>
                <a:lnSpc>
                  <a:spcPct val="200000"/>
                </a:lnSpc>
              </a:pPr>
              <a:r>
                <a:rPr lang="ko-KR" altLang="en-US" b="1" dirty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2) </a:t>
              </a:r>
              <a:r>
                <a:rPr lang="ko-KR" altLang="en-US" b="1" dirty="0" smtClean="0">
                  <a:solidFill>
                    <a:srgbClr val="FF0000"/>
                  </a:solidFill>
                </a:rPr>
                <a:t>추적</a:t>
              </a:r>
              <a:r>
                <a:rPr lang="en-US" altLang="ko-KR" b="1" dirty="0" smtClean="0">
                  <a:solidFill>
                    <a:srgbClr val="FF0000"/>
                  </a:solidFill>
                </a:rPr>
                <a:t>(tracking)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en-US" altLang="ko-KR" b="1" dirty="0" smtClean="0">
                  <a:solidFill>
                    <a:schemeClr val="accent2"/>
                  </a:solidFill>
                </a:rPr>
                <a:t>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의사소통 또는 상호작용의 내용을 명확화하기 위해 질문</a:t>
              </a:r>
              <a:r>
                <a:rPr lang="en-US" altLang="ko-KR" b="1" dirty="0" smtClean="0">
                  <a:solidFill>
                    <a:schemeClr val="accent2"/>
                  </a:solidFill>
                </a:rPr>
                <a:t>,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찬성의견 표시</a:t>
              </a:r>
              <a:r>
                <a:rPr lang="en-US" altLang="ko-KR" b="1" dirty="0" smtClean="0">
                  <a:solidFill>
                    <a:schemeClr val="accent2"/>
                  </a:solidFill>
                </a:rPr>
                <a:t>,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가족이 말한</a:t>
              </a:r>
              <a:endParaRPr lang="en-US" altLang="ko-KR" b="1" dirty="0" smtClean="0">
                <a:solidFill>
                  <a:schemeClr val="accent2"/>
                </a:solidFill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b="1" dirty="0" smtClean="0">
                  <a:solidFill>
                    <a:schemeClr val="accent2"/>
                  </a:solidFill>
                </a:rPr>
                <a:t> 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내용을 확대시켜 문제의 핵심을 유도해 내는 기법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b="1" dirty="0" smtClean="0">
                  <a:solidFill>
                    <a:schemeClr val="accent2"/>
                  </a:solidFill>
                </a:rPr>
                <a:t> “음</a:t>
              </a:r>
              <a:r>
                <a:rPr lang="en-US" altLang="ko-KR" b="1" dirty="0" smtClean="0">
                  <a:solidFill>
                    <a:schemeClr val="accent2"/>
                  </a:solidFill>
                </a:rPr>
                <a:t>~”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하는 소리를 내거나</a:t>
              </a:r>
              <a:r>
                <a:rPr lang="en-US" altLang="ko-KR" b="1" dirty="0" smtClean="0">
                  <a:solidFill>
                    <a:schemeClr val="accent2"/>
                  </a:solidFill>
                </a:rPr>
                <a:t>,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동일 단어 반복</a:t>
              </a:r>
              <a:r>
                <a:rPr lang="en-US" altLang="ko-KR" b="1" dirty="0" smtClean="0">
                  <a:solidFill>
                    <a:schemeClr val="accent2"/>
                  </a:solidFill>
                </a:rPr>
                <a:t>,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흥미를 보인데 대해 칭찬</a:t>
              </a:r>
              <a:r>
                <a:rPr lang="en-US" altLang="ko-KR" b="1" dirty="0" smtClean="0">
                  <a:solidFill>
                    <a:schemeClr val="accent2"/>
                  </a:solidFill>
                </a:rPr>
                <a:t>,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인정</a:t>
              </a:r>
              <a:r>
                <a:rPr lang="en-US" altLang="ko-KR" b="1" dirty="0" smtClean="0">
                  <a:solidFill>
                    <a:schemeClr val="accent2"/>
                  </a:solidFill>
                </a:rPr>
                <a:t>,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질문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b="1" dirty="0" smtClean="0">
                  <a:solidFill>
                    <a:schemeClr val="accent2"/>
                  </a:solidFill>
                </a:rPr>
                <a:t> 치료시간 중에 과제를 부과하여 관찰하는 것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b="1" dirty="0" smtClean="0">
                  <a:solidFill>
                    <a:schemeClr val="accent2"/>
                  </a:solidFill>
                </a:rPr>
                <a:t> 치료시간 중에 특정 의사소통 내용에 초점을 두고 진행하는 것</a:t>
              </a:r>
            </a:p>
            <a:p>
              <a:pPr>
                <a:lnSpc>
                  <a:spcPct val="200000"/>
                </a:lnSpc>
              </a:pPr>
              <a:r>
                <a:rPr lang="en-US" altLang="ko-KR" b="1" dirty="0" smtClean="0">
                  <a:solidFill>
                    <a:srgbClr val="FF0000"/>
                  </a:solidFill>
                </a:rPr>
                <a:t>3) </a:t>
              </a:r>
              <a:r>
                <a:rPr lang="ko-KR" altLang="en-US" b="1" dirty="0" smtClean="0">
                  <a:solidFill>
                    <a:srgbClr val="FF0000"/>
                  </a:solidFill>
                </a:rPr>
                <a:t>모방</a:t>
              </a:r>
              <a:r>
                <a:rPr lang="en-US" altLang="ko-KR" b="1" dirty="0" smtClean="0">
                  <a:solidFill>
                    <a:srgbClr val="FF0000"/>
                  </a:solidFill>
                </a:rPr>
                <a:t>(mimesis)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en-US" altLang="ko-KR" b="1" dirty="0" smtClean="0">
                  <a:solidFill>
                    <a:schemeClr val="accent2"/>
                  </a:solidFill>
                </a:rPr>
                <a:t>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가족의 상호작용이나 행동을 따라 함</a:t>
              </a:r>
              <a:r>
                <a:rPr lang="en-US" altLang="ko-KR" b="1" dirty="0" smtClean="0">
                  <a:solidFill>
                    <a:schemeClr val="accent2"/>
                  </a:solidFill>
                </a:rPr>
                <a:t>--&gt;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친근감</a:t>
              </a:r>
              <a:r>
                <a:rPr lang="en-US" altLang="ko-KR" b="1" dirty="0" smtClean="0">
                  <a:solidFill>
                    <a:schemeClr val="accent2"/>
                  </a:solidFill>
                </a:rPr>
                <a:t>,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유사성 증가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b="1" dirty="0" smtClean="0">
                  <a:solidFill>
                    <a:schemeClr val="accent2"/>
                  </a:solidFill>
                </a:rPr>
                <a:t> 동일한 의사소통유형을 취할 수 </a:t>
              </a:r>
              <a:r>
                <a:rPr lang="ko-KR" altLang="en-US" b="1" dirty="0" smtClean="0">
                  <a:solidFill>
                    <a:schemeClr val="accent2"/>
                  </a:solidFill>
                </a:rPr>
                <a:t>있음</a:t>
              </a:r>
              <a:r>
                <a:rPr lang="en-US" altLang="ko-KR" b="1" dirty="0" smtClean="0">
                  <a:solidFill>
                    <a:srgbClr val="FF0000"/>
                  </a:solidFill>
                </a:rPr>
                <a:t>(</a:t>
              </a:r>
              <a:r>
                <a:rPr lang="ko-KR" altLang="en-US" b="1" dirty="0" smtClean="0">
                  <a:solidFill>
                    <a:srgbClr val="FF0000"/>
                  </a:solidFill>
                </a:rPr>
                <a:t>교재 </a:t>
              </a:r>
              <a:r>
                <a:rPr lang="en-US" altLang="ko-KR" b="1" dirty="0" smtClean="0">
                  <a:solidFill>
                    <a:srgbClr val="FF0000"/>
                  </a:solidFill>
                </a:rPr>
                <a:t>165 </a:t>
              </a:r>
              <a:r>
                <a:rPr lang="ko-KR" altLang="en-US" b="1" dirty="0" smtClean="0">
                  <a:solidFill>
                    <a:srgbClr val="FF0000"/>
                  </a:solidFill>
                </a:rPr>
                <a:t>참조</a:t>
              </a:r>
              <a:r>
                <a:rPr lang="en-US" altLang="ko-KR" b="1" dirty="0" smtClean="0">
                  <a:solidFill>
                    <a:srgbClr val="FF0000"/>
                  </a:solidFill>
                </a:rPr>
                <a:t>) </a:t>
              </a:r>
              <a:endParaRPr lang="ko-KR" altLang="en-US" b="1" dirty="0" smtClean="0">
                <a:solidFill>
                  <a:srgbClr val="FF0000"/>
                </a:solidFill>
              </a:endParaRP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b="1" dirty="0" smtClean="0">
                  <a:solidFill>
                    <a:schemeClr val="accent2"/>
                  </a:solidFill>
                </a:rPr>
                <a:t> 자신의 개인적 특성을 활용하여 가족과의 유사성을 강조할 수도 있음</a:t>
              </a:r>
            </a:p>
          </p:txBody>
        </p:sp>
        <p:grpSp>
          <p:nvGrpSpPr>
            <p:cNvPr id="10" name="그룹 9"/>
            <p:cNvGrpSpPr/>
            <p:nvPr/>
          </p:nvGrpSpPr>
          <p:grpSpPr>
            <a:xfrm>
              <a:off x="0" y="116632"/>
              <a:ext cx="9147175" cy="976174"/>
              <a:chOff x="0" y="116632"/>
              <a:chExt cx="9147175" cy="976174"/>
            </a:xfrm>
          </p:grpSpPr>
          <p:sp>
            <p:nvSpPr>
              <p:cNvPr id="7171" name="Line 46"/>
              <p:cNvSpPr>
                <a:spLocks noChangeShapeType="1"/>
              </p:cNvSpPr>
              <p:nvPr/>
            </p:nvSpPr>
            <p:spPr bwMode="auto">
              <a:xfrm>
                <a:off x="3207" y="620688"/>
                <a:ext cx="9143968" cy="0"/>
              </a:xfrm>
              <a:prstGeom prst="line">
                <a:avLst/>
              </a:prstGeom>
              <a:noFill/>
              <a:ln w="9525">
                <a:solidFill>
                  <a:srgbClr val="C0C0C0">
                    <a:alpha val="70195"/>
                  </a:srgbClr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7172" name="Text Box 56"/>
              <p:cNvSpPr txBox="1">
                <a:spLocks noChangeArrowheads="1"/>
              </p:cNvSpPr>
              <p:nvPr/>
            </p:nvSpPr>
            <p:spPr bwMode="auto">
              <a:xfrm>
                <a:off x="96870" y="116632"/>
                <a:ext cx="4418197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en-US" altLang="ko-KR" sz="28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4. </a:t>
                </a:r>
                <a:r>
                  <a:rPr lang="ko-KR" altLang="en-US" sz="28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치료자 역할과 치료기법</a:t>
                </a:r>
                <a:endPara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endParaRPr>
              </a:p>
            </p:txBody>
          </p:sp>
          <p:sp>
            <p:nvSpPr>
              <p:cNvPr id="9" name="Text Box 71"/>
              <p:cNvSpPr txBox="1">
                <a:spLocks noChangeArrowheads="1"/>
              </p:cNvSpPr>
              <p:nvPr/>
            </p:nvSpPr>
            <p:spPr bwMode="auto">
              <a:xfrm>
                <a:off x="0" y="692696"/>
                <a:ext cx="9144000" cy="400110"/>
              </a:xfrm>
              <a:prstGeom prst="rect">
                <a:avLst/>
              </a:prstGeom>
              <a:gradFill rotWithShape="0">
                <a:gsLst>
                  <a:gs pos="0">
                    <a:srgbClr val="8488C4"/>
                  </a:gs>
                  <a:gs pos="53000">
                    <a:srgbClr val="D4DEFF"/>
                  </a:gs>
                  <a:gs pos="83000">
                    <a:srgbClr val="D4DEFF"/>
                  </a:gs>
                  <a:gs pos="100000">
                    <a:srgbClr val="96AB94"/>
                  </a:gs>
                </a:gsLst>
                <a:lin ang="5400000"/>
              </a:gradFill>
              <a:ln w="12700">
                <a:solidFill>
                  <a:srgbClr val="9999FF"/>
                </a:solidFill>
                <a:miter lim="800000"/>
                <a:headEnd/>
                <a:tailEnd/>
              </a:ln>
            </p:spPr>
            <p:txBody>
              <a:bodyPr wrap="square">
                <a:spAutoFit/>
              </a:bodyPr>
              <a:lstStyle/>
              <a:p>
                <a:pPr eaLnBrk="0" latinLnBrk="0" hangingPunct="0">
                  <a:buSzPct val="75000"/>
                  <a:buFont typeface="Wingdings" pitchFamily="2" charset="2"/>
                  <a:buNone/>
                </a:pPr>
                <a:r>
                  <a:rPr kumimoji="0" lang="en-US" altLang="ko-KR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4.2.1. </a:t>
                </a:r>
                <a:r>
                  <a:rPr kumimoji="0" lang="ko-KR" altLang="en-US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합류기법</a:t>
                </a:r>
                <a:r>
                  <a:rPr kumimoji="0" lang="en-US" altLang="ko-KR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(joining): </a:t>
                </a:r>
                <a:r>
                  <a:rPr kumimoji="0" lang="ko-KR" altLang="en-US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현상유지</a:t>
                </a:r>
                <a:r>
                  <a:rPr kumimoji="0" lang="en-US" altLang="ko-KR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, </a:t>
                </a:r>
                <a:r>
                  <a:rPr kumimoji="0" lang="ko-KR" altLang="en-US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추적</a:t>
                </a:r>
                <a:r>
                  <a:rPr kumimoji="0" lang="en-US" altLang="ko-KR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, </a:t>
                </a:r>
                <a:r>
                  <a:rPr kumimoji="0" lang="ko-KR" altLang="en-US" sz="2000" dirty="0" smtClean="0">
                    <a:solidFill>
                      <a:schemeClr val="accent2"/>
                    </a:solidFill>
                    <a:latin typeface="HY견고딕" pitchFamily="18" charset="-127"/>
                    <a:ea typeface="HY견고딕" pitchFamily="18" charset="-127"/>
                  </a:rPr>
                  <a:t>모방</a:t>
                </a:r>
                <a:endParaRPr kumimoji="0" lang="en-US" altLang="ko-KR" sz="2000" dirty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47175" cy="6552730"/>
            <a:chOff x="0" y="188640"/>
            <a:chExt cx="9147175" cy="6552730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3" name="그룹 13"/>
            <p:cNvGrpSpPr/>
            <p:nvPr/>
          </p:nvGrpSpPr>
          <p:grpSpPr>
            <a:xfrm>
              <a:off x="0" y="836711"/>
              <a:ext cx="9144000" cy="1800201"/>
              <a:chOff x="0" y="1019547"/>
              <a:chExt cx="9144000" cy="2001570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7"/>
                <a:ext cx="9144000" cy="560438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4.2.2.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사정기법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: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가족도표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(family map)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579986"/>
                <a:ext cx="9144000" cy="1441131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개념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가족성원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경계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하위체계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위계구조 등을 그림으로 표현하는 기법</a:t>
                </a:r>
                <a:endParaRPr lang="en-US" altLang="ko-KR" sz="2000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symbol: </a:t>
                </a:r>
                <a:r>
                  <a:rPr lang="ko-KR" altLang="en-US" sz="2000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교재 </a:t>
                </a:r>
                <a:r>
                  <a:rPr lang="en-US" altLang="ko-KR" sz="2000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157 </a:t>
                </a:r>
                <a:r>
                  <a:rPr lang="ko-KR" altLang="en-US" sz="2000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및 </a:t>
                </a:r>
                <a:r>
                  <a:rPr lang="en-US" altLang="ko-KR" sz="2000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166-167</a:t>
                </a:r>
                <a:r>
                  <a:rPr lang="ko-KR" altLang="en-US" sz="2000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참조</a:t>
                </a:r>
                <a:endParaRPr lang="en-US" altLang="ko-KR" sz="2000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defRPr/>
                </a:pP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예시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교재 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166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참조</a:t>
                </a:r>
                <a:endParaRPr lang="en-US" altLang="ko-KR" sz="2000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  <p:grpSp>
          <p:nvGrpSpPr>
            <p:cNvPr id="4" name="그룹 14"/>
            <p:cNvGrpSpPr/>
            <p:nvPr/>
          </p:nvGrpSpPr>
          <p:grpSpPr>
            <a:xfrm>
              <a:off x="0" y="2708919"/>
              <a:ext cx="9144000" cy="4032451"/>
              <a:chOff x="0" y="3982600"/>
              <a:chExt cx="9144000" cy="3040413"/>
            </a:xfrm>
          </p:grpSpPr>
          <p:sp>
            <p:nvSpPr>
              <p:cNvPr id="13" name="Rectangle 76"/>
              <p:cNvSpPr>
                <a:spLocks noChangeArrowheads="1"/>
              </p:cNvSpPr>
              <p:nvPr/>
            </p:nvSpPr>
            <p:spPr bwMode="auto">
              <a:xfrm>
                <a:off x="0" y="4308360"/>
                <a:ext cx="9139237" cy="2714653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tabLst>
                    <a:tab pos="0" algn="l"/>
                  </a:tabLst>
                  <a:defRPr/>
                </a:pPr>
                <a:r>
                  <a:rPr lang="ko-KR" altLang="en-US" b="1" dirty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2000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개념</a:t>
                </a:r>
                <a:r>
                  <a:rPr lang="en-US" altLang="ko-KR" sz="2000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sz="2000" b="1" dirty="0" smtClean="0">
                    <a:solidFill>
                      <a:srgbClr val="A50021"/>
                    </a:solidFill>
                    <a:latin typeface="굴림" pitchFamily="50" charset="-127"/>
                    <a:ea typeface="굴림" pitchFamily="50" charset="-127"/>
                  </a:rPr>
                  <a:t>치료시간 중에 직접 상호작용을 하게 하는 기법</a:t>
                </a:r>
                <a:endParaRPr lang="en-US" altLang="ko-KR" sz="2000" b="1" dirty="0" smtClean="0">
                  <a:solidFill>
                    <a:srgbClr val="A50021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342900" indent="-342900"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AutoNum type="arabicParenR"/>
                  <a:tabLst>
                    <a:tab pos="0" algn="l"/>
                  </a:tabLst>
                </a:pP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상호작용유형의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실연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(enactment)</a:t>
                </a:r>
                <a:endParaRPr lang="en-US" altLang="ko-KR" sz="2000" b="1" dirty="0" smtClean="0">
                  <a:solidFill>
                    <a:schemeClr val="accent2"/>
                  </a:solidFill>
                </a:endParaRP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en-US" altLang="ko-KR" sz="2000" b="1" dirty="0" smtClean="0">
                    <a:solidFill>
                      <a:srgbClr val="A50021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rgbClr val="A50021"/>
                    </a:solidFill>
                  </a:rPr>
                  <a:t>가족으로 하여금  말로 설명하는 대신 실제로 행동</a:t>
                </a: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ko-KR" altLang="en-US" sz="2000" b="1" dirty="0" smtClean="0">
                    <a:solidFill>
                      <a:srgbClr val="A50021"/>
                    </a:solidFill>
                  </a:rPr>
                  <a:t> “그때 상황을 여기서 직접 보여줄 수 있으세요”라고 요청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A50021"/>
                    </a:solidFill>
                  </a:rPr>
                  <a:t> 가족의 행동 이면에 숨겨진 가족의 구조를 파악</a:t>
                </a:r>
                <a:r>
                  <a:rPr lang="en-US" altLang="ko-KR" sz="2000" b="1" dirty="0" smtClean="0">
                    <a:solidFill>
                      <a:srgbClr val="A50021"/>
                    </a:solidFill>
                  </a:rPr>
                  <a:t>, </a:t>
                </a:r>
                <a:r>
                  <a:rPr lang="ko-KR" altLang="en-US" sz="2000" b="1" dirty="0" smtClean="0">
                    <a:solidFill>
                      <a:srgbClr val="A50021"/>
                    </a:solidFill>
                  </a:rPr>
                  <a:t>지도자적 위치 유지</a:t>
                </a:r>
              </a:p>
              <a:p>
                <a:pPr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A50021"/>
                    </a:solidFill>
                  </a:rPr>
                  <a:t> 정확한 사정과 치료적 효과 동시에 거둠</a:t>
                </a:r>
              </a:p>
            </p:txBody>
          </p:sp>
          <p:sp>
            <p:nvSpPr>
              <p:cNvPr id="9222" name="Rectangle 54"/>
              <p:cNvSpPr>
                <a:spLocks noChangeArrowheads="1"/>
              </p:cNvSpPr>
              <p:nvPr/>
            </p:nvSpPr>
            <p:spPr bwMode="auto">
              <a:xfrm>
                <a:off x="32" y="3982600"/>
                <a:ext cx="9143968" cy="338789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4. 2. 3.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재구조화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(restructuring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47175" cy="6552730"/>
            <a:chOff x="0" y="188640"/>
            <a:chExt cx="9147175" cy="6552730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4" name="그룹 14"/>
            <p:cNvGrpSpPr/>
            <p:nvPr/>
          </p:nvGrpSpPr>
          <p:grpSpPr>
            <a:xfrm>
              <a:off x="0" y="675414"/>
              <a:ext cx="9144000" cy="6065956"/>
              <a:chOff x="0" y="2449364"/>
              <a:chExt cx="9144000" cy="4573647"/>
            </a:xfrm>
          </p:grpSpPr>
          <p:sp>
            <p:nvSpPr>
              <p:cNvPr id="13" name="Rectangle 76"/>
              <p:cNvSpPr>
                <a:spLocks noChangeArrowheads="1"/>
              </p:cNvSpPr>
              <p:nvPr/>
            </p:nvSpPr>
            <p:spPr bwMode="auto">
              <a:xfrm>
                <a:off x="0" y="2788152"/>
                <a:ext cx="9139237" cy="4234859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</a:pPr>
                <a:r>
                  <a:rPr lang="ko-KR" altLang="en-US" sz="2000" b="1" dirty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2)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의사소통방법의 개조 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가족이 서로 얘기해야 한다고 말하고 관찰만 하겠다고 선언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가족은 쳐다보지 않고 다른 물체에 시선을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집중하거나</a:t>
                </a:r>
                <a:r>
                  <a:rPr lang="en-US" altLang="ko-KR" sz="2000" b="1" dirty="0">
                    <a:solidFill>
                      <a:srgbClr val="990000"/>
                    </a:solidFill>
                  </a:rPr>
                  <a:t>,</a:t>
                </a:r>
                <a:endParaRPr lang="ko-KR" altLang="en-US" sz="2000" b="1" dirty="0" smtClean="0">
                  <a:solidFill>
                    <a:srgbClr val="990000"/>
                  </a:solidFill>
                </a:endParaRP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질문을 받고도 다른 성원에게 답변하라고 지시함으로써 답변을 회피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뒷자리로 물러나 앉아 있거나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, </a:t>
                </a:r>
                <a:endParaRPr lang="ko-KR" altLang="en-US" sz="2000" b="1" dirty="0" smtClean="0">
                  <a:solidFill>
                    <a:srgbClr val="990000"/>
                  </a:solidFill>
                </a:endParaRP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one-way mirror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뒤에서 가족을 관찰하거나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지위가 낮은 성원과 동맹 또는 결탁하여 얘기할 수 있도록 함</a:t>
                </a:r>
              </a:p>
              <a:p>
                <a:pPr>
                  <a:lnSpc>
                    <a:spcPct val="150000"/>
                  </a:lnSpc>
                  <a:spcBef>
                    <a:spcPts val="600"/>
                  </a:spcBef>
                </a:pP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3)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공간의 활용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치료시간 중의 좌석배치를 다시 하는 기법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첫 치료시간에 어떻게 자리에 앉는가를 통해 가족구조 실마리 확인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좌석배치를 이용하여 가족 상호작용유형을 재구조화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예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부부대화가 부족한 경우 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--&gt;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가까이 앉히고</a:t>
                </a:r>
              </a:p>
              <a:p>
                <a:pPr>
                  <a:lnSpc>
                    <a:spcPct val="150000"/>
                  </a:lnSpc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부부의 접촉방해를 위해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--&gt;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떨어져 앉게 하거나 다른 사람을 중간에 끼워 앉힘</a:t>
                </a:r>
              </a:p>
            </p:txBody>
          </p:sp>
          <p:sp>
            <p:nvSpPr>
              <p:cNvPr id="9222" name="Rectangle 54"/>
              <p:cNvSpPr>
                <a:spLocks noChangeArrowheads="1"/>
              </p:cNvSpPr>
              <p:nvPr/>
            </p:nvSpPr>
            <p:spPr bwMode="auto">
              <a:xfrm>
                <a:off x="32" y="2449364"/>
                <a:ext cx="9143968" cy="338789"/>
              </a:xfrm>
              <a:prstGeom prst="rect">
                <a:avLst/>
              </a:prstGeom>
              <a:gradFill rotWithShape="0">
                <a:gsLst>
                  <a:gs pos="0">
                    <a:srgbClr val="D6B19C"/>
                  </a:gs>
                  <a:gs pos="30000">
                    <a:srgbClr val="D49E6C"/>
                  </a:gs>
                  <a:gs pos="70000">
                    <a:srgbClr val="A65528"/>
                  </a:gs>
                  <a:gs pos="100000">
                    <a:srgbClr val="663012"/>
                  </a:gs>
                </a:gsLst>
                <a:lin ang="5400000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4. 2. 3.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재구조화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(restructuring</a:t>
                </a:r>
                <a:r>
                  <a:rPr lang="en-US" altLang="ko-KR" sz="2000" b="1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  <a:endParaRPr lang="ko-KR" altLang="en-US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47175" cy="6669360"/>
            <a:chOff x="0" y="188640"/>
            <a:chExt cx="9147175" cy="6480720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3" name="그룹 13"/>
            <p:cNvGrpSpPr/>
            <p:nvPr/>
          </p:nvGrpSpPr>
          <p:grpSpPr>
            <a:xfrm>
              <a:off x="0" y="692697"/>
              <a:ext cx="9144000" cy="5976663"/>
              <a:chOff x="0" y="1019548"/>
              <a:chExt cx="9144000" cy="6874355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8"/>
                <a:ext cx="9144000" cy="546967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4.2.4. 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경계선 설정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566515"/>
                <a:ext cx="9144000" cy="6327388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개념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하위체계간의 독립성과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</a:rPr>
                  <a:t>침투성을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 허용할 수 있는 명확한 경계선의 설정</a:t>
                </a:r>
                <a:endParaRPr lang="en-US" altLang="ko-KR" b="1" dirty="0" smtClean="0">
                  <a:solidFill>
                    <a:srgbClr val="800000"/>
                  </a:solidFill>
                </a:endParaRP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endParaRPr lang="ko-KR" altLang="en-US" sz="800" b="1" dirty="0" smtClean="0">
                  <a:solidFill>
                    <a:srgbClr val="8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1) </a:t>
                </a:r>
                <a:r>
                  <a:rPr lang="ko-KR" altLang="en-US" b="1" dirty="0" smtClean="0">
                    <a:solidFill>
                      <a:schemeClr val="accent2"/>
                    </a:solidFill>
                  </a:rPr>
                  <a:t>개인의 경계선 설정 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 개인의 얘기 경청 및 그의 관점 인정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 대신 말하거나 답변 못하게 하고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, memory bank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의 역할을 하지 못하게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 ‘그건 ○○누구한테 해당하는 질문인데요’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, ‘○○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가 무슨 말을 하는지 직접 들어 봅시다’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,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en-US" altLang="ko-KR" b="1" dirty="0" smtClean="0">
                    <a:solidFill>
                      <a:srgbClr val="800000"/>
                    </a:solidFill>
                  </a:rPr>
                  <a:t> ’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그때 당신은 그 자리에 없었죠．좀더 들어보실래요’ ‘그 아이 옷은 누가 고르죠’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,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en-US" altLang="ko-KR" b="1" dirty="0" smtClean="0">
                    <a:solidFill>
                      <a:srgbClr val="800000"/>
                    </a:solidFill>
                  </a:rPr>
                  <a:t> ‘TV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보는 것은 누가 결정하나요’‘취침시간은 몇 시죠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?’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등의 표현 사용</a:t>
                </a:r>
                <a:endParaRPr lang="en-US" altLang="ko-KR" b="1" dirty="0" smtClean="0">
                  <a:solidFill>
                    <a:srgbClr val="8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endParaRPr lang="ko-KR" altLang="en-US" sz="800" b="1" dirty="0" smtClean="0">
                  <a:solidFill>
                    <a:srgbClr val="8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chemeClr val="accent2"/>
                    </a:solidFill>
                  </a:rPr>
                  <a:t>2) </a:t>
                </a:r>
                <a:r>
                  <a:rPr lang="ko-KR" altLang="en-US" b="1" dirty="0" smtClean="0">
                    <a:solidFill>
                      <a:schemeClr val="accent2"/>
                    </a:solidFill>
                  </a:rPr>
                  <a:t>하위체계의 경계선 설정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 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 부부하위체계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치료시간 동안 자녀들을 나가 놀게 하고 부부만이 대화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 부모하위체계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아버지 실수 지적 자녀</a:t>
                </a:r>
                <a:r>
                  <a:rPr lang="en-US" altLang="ko-KR" b="1" dirty="0" smtClean="0">
                    <a:solidFill>
                      <a:srgbClr val="800000"/>
                    </a:solidFill>
                    <a:sym typeface="Wingdings" pitchFamily="2" charset="2"/>
                  </a:rPr>
                  <a:t>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 아버지로서의 권위를 인정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존경해야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함 지적</a:t>
                </a:r>
                <a:endParaRPr lang="en-US" altLang="ko-KR" b="1" dirty="0" smtClean="0">
                  <a:solidFill>
                    <a:srgbClr val="8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 형제하위체계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아이들을 치료실 가운데에 모여 앉게 하고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,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 놀 때 부모가 간섭 못하게 함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 조부모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-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부모하위체계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조부모의 자녀양육 간섭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-&gt;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치료실에서 내보내거나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부모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-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아동만</a:t>
                </a:r>
                <a:endParaRPr lang="en-US" altLang="ko-KR" b="1" dirty="0" smtClean="0">
                  <a:solidFill>
                    <a:srgbClr val="8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  같이 하루에 몇 시간씩 놀게 함</a:t>
                </a:r>
                <a:endParaRPr lang="en-US" altLang="ko-KR" b="1" dirty="0" smtClean="0">
                  <a:solidFill>
                    <a:srgbClr val="8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endParaRPr lang="ko-KR" altLang="en-US" sz="800" b="1" dirty="0" smtClean="0">
                  <a:solidFill>
                    <a:srgbClr val="800000"/>
                  </a:solidFill>
                </a:endParaRP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b="1" dirty="0" smtClean="0">
                    <a:solidFill>
                      <a:schemeClr val="accent2"/>
                    </a:solidFill>
                  </a:rPr>
                  <a:t>3)</a:t>
                </a:r>
                <a:r>
                  <a:rPr lang="ko-KR" altLang="en-US" b="1" dirty="0" smtClean="0">
                    <a:solidFill>
                      <a:schemeClr val="accent2"/>
                    </a:solidFill>
                  </a:rPr>
                  <a:t> 가족유형별 치료방법</a:t>
                </a:r>
                <a:r>
                  <a:rPr lang="en-US" altLang="ko-KR" b="1" dirty="0" smtClean="0">
                    <a:solidFill>
                      <a:schemeClr val="accent2"/>
                    </a:solidFill>
                  </a:rPr>
                  <a:t> </a:t>
                </a:r>
              </a:p>
              <a:p>
                <a:pPr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800000"/>
                    </a:solidFill>
                  </a:rPr>
                  <a:t> </a:t>
                </a:r>
                <a:r>
                  <a:rPr lang="ko-KR" altLang="en-US" b="1" dirty="0" err="1" smtClean="0">
                    <a:solidFill>
                      <a:srgbClr val="800000"/>
                    </a:solidFill>
                  </a:rPr>
                  <a:t>하위체계별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 분리치료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밀착가족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), 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둘 이상의 하위체계의 성원을 참여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800000"/>
                    </a:solidFill>
                  </a:rPr>
                  <a:t>경직가족</a:t>
                </a:r>
                <a:r>
                  <a:rPr lang="en-US" altLang="ko-KR" b="1" dirty="0" smtClean="0">
                    <a:solidFill>
                      <a:srgbClr val="800000"/>
                    </a:solidFill>
                  </a:rPr>
                  <a:t>)</a:t>
                </a:r>
                <a:endParaRPr lang="ko-KR" altLang="en-US" b="1" dirty="0" smtClean="0">
                  <a:solidFill>
                    <a:srgbClr val="800000"/>
                  </a:solidFill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47175" cy="6552728"/>
            <a:chOff x="0" y="188640"/>
            <a:chExt cx="9147175" cy="6392905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3" name="그룹 13"/>
            <p:cNvGrpSpPr/>
            <p:nvPr/>
          </p:nvGrpSpPr>
          <p:grpSpPr>
            <a:xfrm>
              <a:off x="0" y="820906"/>
              <a:ext cx="9144000" cy="5760639"/>
              <a:chOff x="0" y="1001976"/>
              <a:chExt cx="9144000" cy="6405019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080086"/>
                <a:ext cx="9144000" cy="6326909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개념</a:t>
                </a:r>
                <a:r>
                  <a:rPr lang="en-US" altLang="ko-KR" sz="2000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스트레스를 만들어냄으로써 가족의 재구조화 능력을 파악하고 재구조화</a:t>
                </a: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Tx/>
                  <a:buChar char="•"/>
                  <a:defRPr/>
                </a:pPr>
                <a:r>
                  <a:rPr lang="ko-KR" altLang="en-US" sz="2000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상호작용유형의 방해</a:t>
                </a:r>
                <a:r>
                  <a:rPr lang="en-US" altLang="ko-KR" sz="2000" b="1" dirty="0" smtClean="0">
                    <a:solidFill>
                      <a:srgbClr val="990033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중간에 의사소통 차단</a:t>
                </a: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상이점의 강조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en-US" altLang="ko-KR" sz="2000" b="1" dirty="0" smtClean="0">
                    <a:solidFill>
                      <a:srgbClr val="990033"/>
                    </a:solidFill>
                  </a:rPr>
                  <a:t>“○○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의 의견은 어때요” ”○○과 □□은 이런 점에서 다른 것</a:t>
                </a:r>
                <a:endParaRPr lang="en-US" altLang="ko-KR" sz="2000" b="1" dirty="0" smtClean="0">
                  <a:solidFill>
                    <a:srgbClr val="990033"/>
                  </a:solidFill>
                </a:endParaRP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en-US" altLang="ko-KR" sz="2000" b="1" dirty="0" smtClean="0">
                    <a:solidFill>
                      <a:srgbClr val="990033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 같은데</a:t>
                </a:r>
                <a:r>
                  <a:rPr lang="en-US" altLang="ko-KR" sz="2000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서로 얘기해 보시겠어요</a:t>
                </a:r>
                <a:r>
                  <a:rPr lang="en-US" altLang="ko-KR" sz="2000" b="1" dirty="0" smtClean="0">
                    <a:solidFill>
                      <a:srgbClr val="990033"/>
                    </a:solidFill>
                  </a:rPr>
                  <a:t>?“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라고 하여 서로 간의 차이점을 인식</a:t>
                </a: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내재된 갈등의 발전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얘기 못했던 감정을 겉으로 표현하게 하는 기법</a:t>
                </a: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 동맹이나 결탁에의 합류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일시적으로 가족일원 또는 하위체계와 합류</a:t>
                </a: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밀착된 가족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돌아가면서 남편</a:t>
                </a:r>
                <a:r>
                  <a:rPr lang="en-US" altLang="ko-KR" sz="2000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부인 그리고 아동 편을 들고 불만을 얘기하게 함</a:t>
                </a: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유의사항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동맹 또는 결탁하여 다른 성원을 공격할 경우에는 공격 당하는 성원이</a:t>
                </a:r>
                <a:endParaRPr lang="en-US" altLang="ko-KR" sz="2000" b="1" dirty="0" smtClean="0">
                  <a:solidFill>
                    <a:srgbClr val="990033"/>
                  </a:solidFill>
                </a:endParaRPr>
              </a:p>
              <a:p>
                <a:pPr defTabSz="0">
                  <a:lnSpc>
                    <a:spcPct val="150000"/>
                  </a:lnSpc>
                  <a:spcBef>
                    <a:spcPts val="300"/>
                  </a:spcBef>
                  <a:spcAft>
                    <a:spcPts val="300"/>
                  </a:spcAft>
                </a:pP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  지나치게 소외되지 않도록 함</a:t>
                </a:r>
                <a:r>
                  <a:rPr lang="en-US" altLang="ko-KR" sz="2000" b="1" dirty="0" smtClean="0">
                    <a:solidFill>
                      <a:srgbClr val="990033"/>
                    </a:solidFill>
                  </a:rPr>
                  <a:t>.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즉</a:t>
                </a:r>
                <a:r>
                  <a:rPr lang="en-US" altLang="ko-KR" sz="2000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sz="2000" b="1" dirty="0" smtClean="0">
                    <a:solidFill>
                      <a:srgbClr val="990033"/>
                    </a:solidFill>
                  </a:rPr>
                  <a:t>한 성원과 장기간 동안의 지나친 결탁을 피함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01976"/>
                <a:ext cx="9144000" cy="560438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4.2.5.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긴장고조기법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스트레스 증가기법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)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47175" cy="6552728"/>
            <a:chOff x="0" y="188640"/>
            <a:chExt cx="9147175" cy="6392905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3" name="그룹 13"/>
            <p:cNvGrpSpPr/>
            <p:nvPr/>
          </p:nvGrpSpPr>
          <p:grpSpPr>
            <a:xfrm>
              <a:off x="0" y="836711"/>
              <a:ext cx="9144000" cy="5744834"/>
              <a:chOff x="0" y="1019547"/>
              <a:chExt cx="9144000" cy="6387448"/>
            </a:xfrm>
          </p:grpSpPr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7"/>
                <a:ext cx="9144000" cy="560438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4.2.6.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과제부여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579986"/>
                <a:ext cx="9144000" cy="5827009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en-US" altLang="ko-KR" b="1" dirty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개념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재구조화 과정에서 미흡한 부분을 가족이 스스로 활성화시키기 위한 기법</a:t>
                </a:r>
                <a:endParaRPr lang="en-US" altLang="ko-KR" sz="2000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en-US" altLang="ko-KR" sz="2000" b="1" dirty="0" smtClean="0">
                    <a:solidFill>
                      <a:srgbClr val="FF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2000" b="1" dirty="0" smtClean="0">
                    <a:solidFill>
                      <a:srgbClr val="FF0000"/>
                    </a:solidFill>
                  </a:rPr>
                  <a:t>과제부여의 이점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과제에 초점을 두므로 개별성원의 성격보다 가족상호작용과 구조에 초점 맞춤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재구조화의 융통성을 탐색할 수 있음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새로운 상호작용유형 즉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,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대안적 상호교류 유형을 만들어낼 수 있음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가족의 과제에 대한 반응에 따라 이후의 치료방향을 모색할 수 있음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FF0000"/>
                    </a:solidFill>
                  </a:rPr>
                  <a:t> 치료시간 중의 과제</a:t>
                </a:r>
                <a:r>
                  <a:rPr lang="en-US" altLang="ko-KR" sz="2000" b="1" dirty="0" smtClean="0">
                    <a:solidFill>
                      <a:srgbClr val="FF0000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가족상호작용유형의 실연과 변화를 제시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의사소통과 관련된 과제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: “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알아 봅시다”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, “○○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하고 얘기해 보시겠어요”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, </a:t>
                </a: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   “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그 점에 대해 서로 얘기해보세요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. ○○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는 참견하지 말아요”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공간조작과 관련된 과제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: “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의자를 치우고 붙어 앉아요”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, “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좀 떨어져 앉아요”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FF0000"/>
                    </a:solidFill>
                  </a:rPr>
                  <a:t> 숙제</a:t>
                </a:r>
                <a:r>
                  <a:rPr lang="en-US" altLang="ko-KR" sz="2000" b="1" dirty="0" smtClean="0">
                    <a:solidFill>
                      <a:srgbClr val="FF0000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숙제는 </a:t>
                </a:r>
                <a:r>
                  <a:rPr lang="ko-KR" altLang="en-US" sz="2000" b="1" dirty="0" err="1" smtClean="0">
                    <a:solidFill>
                      <a:srgbClr val="800000"/>
                    </a:solidFill>
                  </a:rPr>
                  <a:t>치료자를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 집에 데리고 간 것과 같은 효과</a:t>
                </a: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전체 가족이 모두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참여하고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,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수행 가능한 구체적 과제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(5w 1h)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를 부여함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47175" cy="6480720"/>
            <a:chOff x="0" y="188640"/>
            <a:chExt cx="9147175" cy="6480720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3" name="그룹 13"/>
            <p:cNvGrpSpPr/>
            <p:nvPr/>
          </p:nvGrpSpPr>
          <p:grpSpPr>
            <a:xfrm>
              <a:off x="0" y="692697"/>
              <a:ext cx="9144000" cy="5976663"/>
              <a:chOff x="0" y="1019548"/>
              <a:chExt cx="9144000" cy="6874355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419861"/>
                <a:ext cx="9144000" cy="6474042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en-US" altLang="ko-KR" sz="2000" b="1" dirty="0">
                    <a:solidFill>
                      <a:srgbClr val="99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증상에 초점 맞추기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나타난 증상에 초점을 맞추되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,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매우 시급히 해결해야 하는</a:t>
                </a:r>
                <a:endParaRPr lang="en-US" altLang="ko-KR" sz="2000" b="1" dirty="0" smtClean="0">
                  <a:solidFill>
                    <a:srgbClr val="99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 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문제인 경우에만 사용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증상의 과장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증상의 강도를 증가시킴으로써 가족을 재구조화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증상에 대한 무관심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증상에 대해 관심을 갖지 않음으로써 가족들이 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IP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에게 </a:t>
                </a:r>
                <a:endParaRPr lang="en-US" altLang="ko-KR" sz="2000" b="1" dirty="0" smtClean="0">
                  <a:solidFill>
                    <a:srgbClr val="99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 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초점을 두는 것에서 벗어날 수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있</a:t>
                </a:r>
                <a:r>
                  <a:rPr lang="ko-KR" altLang="en-US" sz="2000" b="1" dirty="0">
                    <a:solidFill>
                      <a:srgbClr val="990000"/>
                    </a:solidFill>
                  </a:rPr>
                  <a:t>음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 </a:t>
                </a:r>
                <a:endParaRPr lang="ko-KR" altLang="en-US" sz="2000" b="1" dirty="0" smtClean="0">
                  <a:solidFill>
                    <a:srgbClr val="99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새로운 증상으로의 이동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일시적으로 치료의 초점을 다른 성원에게 돌림으로써 </a:t>
                </a:r>
                <a:endParaRPr lang="en-US" altLang="ko-KR" sz="2000" b="1" dirty="0" smtClean="0">
                  <a:solidFill>
                    <a:srgbClr val="99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 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기존의 문제를 해결하는 방법이다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. </a:t>
                </a:r>
                <a:endParaRPr lang="ko-KR" altLang="en-US" sz="2000" b="1" dirty="0" smtClean="0">
                  <a:solidFill>
                    <a:srgbClr val="990000"/>
                  </a:solidFill>
                </a:endParaRP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증상의 </a:t>
                </a:r>
                <a:r>
                  <a:rPr lang="ko-KR" altLang="en-US" sz="2000" b="1" dirty="0" err="1" smtClean="0">
                    <a:solidFill>
                      <a:schemeClr val="accent2"/>
                    </a:solidFill>
                  </a:rPr>
                  <a:t>재명명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(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재정의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):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증상을 대인관계의 개념으로 재정의하는 기법으로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,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</a:pP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  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부모의 잔소리를 관심으로</a:t>
                </a:r>
                <a:r>
                  <a:rPr lang="en-US" altLang="ko-KR" sz="2000" b="1" dirty="0" smtClean="0">
                    <a:solidFill>
                      <a:srgbClr val="990000"/>
                    </a:solidFill>
                  </a:rPr>
                  <a:t>,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청소년의 가출을 독립성 확보한 노력으로 명명</a:t>
                </a:r>
              </a:p>
              <a:p>
                <a:pPr>
                  <a:lnSpc>
                    <a:spcPct val="150000"/>
                  </a:lnSpc>
                  <a:spcBef>
                    <a:spcPts val="200"/>
                  </a:spcBef>
                  <a:spcAft>
                    <a:spcPts val="200"/>
                  </a:spcAft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 </a:t>
                </a:r>
                <a:r>
                  <a:rPr lang="ko-KR" altLang="en-US" sz="2000" b="1" dirty="0" smtClean="0">
                    <a:solidFill>
                      <a:schemeClr val="accent2"/>
                    </a:solidFill>
                  </a:rPr>
                  <a:t>증상에 부착된 정서변화</a:t>
                </a:r>
                <a:r>
                  <a:rPr lang="en-US" altLang="ko-KR" sz="2000" b="1" dirty="0" smtClean="0">
                    <a:solidFill>
                      <a:schemeClr val="accent2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990000"/>
                    </a:solidFill>
                  </a:rPr>
                  <a:t>증상과 관련된 상호작용의 정서를 변화시키는 기법</a:t>
                </a:r>
              </a:p>
            </p:txBody>
          </p:sp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8"/>
                <a:ext cx="9144000" cy="662587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4.2.7.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증상 이용 기법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>
            <a:grpSpLocks/>
          </p:cNvGrpSpPr>
          <p:nvPr/>
        </p:nvGrpSpPr>
        <p:grpSpPr bwMode="auto">
          <a:xfrm>
            <a:off x="0" y="0"/>
            <a:ext cx="9144000" cy="6741368"/>
            <a:chOff x="36512" y="466366"/>
            <a:chExt cx="9144000" cy="6486667"/>
          </a:xfrm>
        </p:grpSpPr>
        <p:sp>
          <p:nvSpPr>
            <p:cNvPr id="16" name="Rectangle 76"/>
            <p:cNvSpPr>
              <a:spLocks noChangeArrowheads="1"/>
            </p:cNvSpPr>
            <p:nvPr/>
          </p:nvSpPr>
          <p:spPr bwMode="auto">
            <a:xfrm>
              <a:off x="36512" y="1410040"/>
              <a:ext cx="9144000" cy="5542993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기반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일반체계이론과 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1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차 사이버네틱스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빈곤가족의 복합 문제해결 경험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특성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가족성원간의 반복적 상호작용 즉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가족구조 변화에 초점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en-US" altLang="ko-KR" sz="1600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Minuchin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아르헨티나 이민자인 유태인 장남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en-US" altLang="ko-KR" sz="1600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Wiltwyck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School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에서 비행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청소년 문제 해결에 가족구조 변화의 필요성 인식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(Jackson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 영향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), </a:t>
              </a:r>
            </a:p>
            <a:p>
              <a:pPr marL="180975">
                <a:lnSpc>
                  <a:spcPct val="20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Haley(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의사소통모델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)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영향과 </a:t>
              </a:r>
              <a:r>
                <a:rPr lang="en-US" altLang="ko-KR" sz="1600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Philadelpia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Child Guidance Clinic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빈곤아동 치료경험을 바탕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으로 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구조적 가족치료 개발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대표저서로는 </a:t>
              </a:r>
              <a:r>
                <a:rPr lang="en-US" altLang="ko-KR" sz="1600" b="1" i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Families and Family Therapy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(1974)</a:t>
              </a: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Fishman, Aponte, </a:t>
              </a:r>
              <a:r>
                <a:rPr lang="en-US" altLang="ko-KR" sz="1600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Montalvo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en-US" altLang="ko-KR" sz="1600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Rosman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등이 비행청소년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중독자가족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빈곤가족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정신신체증상의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defRPr/>
              </a:pP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치료에 헌신하고 있으며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Haley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 전략적 가족치료 발전에 영향을 미침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2007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년  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Psychotherapy Networker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조사에서 지난 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25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년간 가장 영향력 있는 치료자 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10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명에 선정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buFont typeface="Wingdings" pitchFamily="2" charset="2"/>
                <a:buChar char="§"/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구조적 가족치료는 다양한 문화에 적용가능하며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특히 가족성원간의 경계와 위계질서 중시하는 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동양문화권 가족문제에 효과적이지만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가족내의 부부 및 부모하위체계에 존재하는 권력 불균형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200000"/>
                </a:lnSpc>
                <a:defRPr/>
              </a:pP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문제와 </a:t>
              </a:r>
              <a:r>
                <a:rPr lang="ko-KR" altLang="en-US" sz="1600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성역할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사회화의 차이를 다루지 않는다는 </a:t>
              </a:r>
              <a:r>
                <a:rPr lang="en-US" altLang="ko-KR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Feminist</a:t>
              </a:r>
              <a:r>
                <a:rPr lang="ko-KR" altLang="en-US" sz="1600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 비판에 직면하고 있음</a:t>
              </a:r>
              <a:endParaRPr lang="en-US" altLang="ko-KR" sz="1600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10254" name="Rectangle 53"/>
            <p:cNvSpPr>
              <a:spLocks noChangeArrowheads="1"/>
            </p:cNvSpPr>
            <p:nvPr/>
          </p:nvSpPr>
          <p:spPr bwMode="auto">
            <a:xfrm>
              <a:off x="7128792" y="466366"/>
              <a:ext cx="2051720" cy="2632922"/>
            </a:xfrm>
            <a:prstGeom prst="rect">
              <a:avLst/>
            </a:prstGeom>
            <a:gradFill rotWithShape="0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5400000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endPara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 algn="ctr"/>
              <a:r>
                <a:rPr lang="en-US" altLang="ko-KR" sz="16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Salvador </a:t>
              </a:r>
              <a:r>
                <a:rPr lang="en-US" altLang="ko-KR" sz="1600" dirty="0" err="1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Minuchin</a:t>
              </a:r>
              <a:endParaRPr lang="en-US" altLang="ko-KR" sz="16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  <a:p>
              <a:pPr algn="ctr"/>
              <a:r>
                <a:rPr lang="en-US" altLang="ko-KR" sz="16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(1921-</a:t>
              </a:r>
              <a:r>
                <a:rPr lang="en-US" altLang="ko-KR" sz="1600" dirty="0" smtClean="0">
                  <a:solidFill>
                    <a:schemeClr val="bg1"/>
                  </a:solidFill>
                  <a:latin typeface="HY견고딕" pitchFamily="18" charset="-127"/>
                  <a:ea typeface="HY견고딕" pitchFamily="18" charset="-127"/>
                </a:rPr>
                <a:t>2017</a:t>
              </a:r>
              <a:r>
                <a:rPr lang="en-US" altLang="ko-KR" sz="16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)</a:t>
              </a:r>
              <a:endParaRPr lang="ko-KR" altLang="en-US" sz="16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grpSp>
        <p:nvGrpSpPr>
          <p:cNvPr id="9" name="그룹 8"/>
          <p:cNvGrpSpPr/>
          <p:nvPr/>
        </p:nvGrpSpPr>
        <p:grpSpPr>
          <a:xfrm>
            <a:off x="3175" y="293688"/>
            <a:ext cx="9144000" cy="543050"/>
            <a:chOff x="3175" y="293688"/>
            <a:chExt cx="9144000" cy="543050"/>
          </a:xfrm>
        </p:grpSpPr>
        <p:sp>
          <p:nvSpPr>
            <p:cNvPr id="10245" name="Text Box 56"/>
            <p:cNvSpPr txBox="1">
              <a:spLocks noChangeArrowheads="1"/>
            </p:cNvSpPr>
            <p:nvPr/>
          </p:nvSpPr>
          <p:spPr bwMode="auto">
            <a:xfrm>
              <a:off x="96838" y="293688"/>
              <a:ext cx="2943434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1.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발달배경과 특성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10246" name="Line 46"/>
            <p:cNvSpPr>
              <a:spLocks noChangeShapeType="1"/>
            </p:cNvSpPr>
            <p:nvPr/>
          </p:nvSpPr>
          <p:spPr bwMode="auto">
            <a:xfrm>
              <a:off x="3175" y="836738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</p:grpSp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pic>
        <p:nvPicPr>
          <p:cNvPr id="17411" name="_x33202288" descr="EMB00000a081586"/>
          <p:cNvPicPr>
            <a:picLocks noChangeAspect="1" noChangeArrowheads="1"/>
          </p:cNvPicPr>
          <p:nvPr/>
        </p:nvPicPr>
        <p:blipFill>
          <a:blip r:embed="rId2" cstate="print"/>
          <a:srcRect t="2405" r="15042"/>
          <a:stretch>
            <a:fillRect/>
          </a:stretch>
        </p:blipFill>
        <p:spPr bwMode="auto">
          <a:xfrm>
            <a:off x="7164288" y="0"/>
            <a:ext cx="1800200" cy="1988840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5"/>
          <p:cNvGrpSpPr/>
          <p:nvPr/>
        </p:nvGrpSpPr>
        <p:grpSpPr>
          <a:xfrm>
            <a:off x="0" y="188640"/>
            <a:ext cx="9147175" cy="3744416"/>
            <a:chOff x="0" y="188640"/>
            <a:chExt cx="9147175" cy="3744416"/>
          </a:xfrm>
        </p:grpSpPr>
        <p:sp>
          <p:nvSpPr>
            <p:cNvPr id="9219" name="Text Box 56"/>
            <p:cNvSpPr txBox="1">
              <a:spLocks noChangeArrowheads="1"/>
            </p:cNvSpPr>
            <p:nvPr/>
          </p:nvSpPr>
          <p:spPr bwMode="auto">
            <a:xfrm>
              <a:off x="96870" y="188640"/>
              <a:ext cx="4113627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4.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치료자 역할과 치료기법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9226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grpSp>
          <p:nvGrpSpPr>
            <p:cNvPr id="3" name="그룹 13"/>
            <p:cNvGrpSpPr/>
            <p:nvPr/>
          </p:nvGrpSpPr>
          <p:grpSpPr>
            <a:xfrm>
              <a:off x="0" y="692697"/>
              <a:ext cx="9144000" cy="3240359"/>
              <a:chOff x="0" y="1019548"/>
              <a:chExt cx="9144000" cy="3727059"/>
            </a:xfrm>
          </p:grpSpPr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1419861"/>
                <a:ext cx="9144000" cy="3326746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가족의 스타일을 과장하여 모방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(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예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어머니가 큰소리로 청소년에게 복종을 </a:t>
                </a:r>
                <a:endParaRPr lang="en-US" altLang="ko-KR" sz="2000" b="1" dirty="0" smtClean="0">
                  <a:solidFill>
                    <a:srgbClr val="800000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 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강요할 때 치료자가 더 큰소리로 혼내는 것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), </a:t>
                </a:r>
                <a:endParaRPr lang="ko-KR" altLang="en-US" sz="2000" b="1" dirty="0" smtClean="0">
                  <a:solidFill>
                    <a:srgbClr val="800000"/>
                  </a:solidFill>
                </a:endParaRP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비상사태에 익숙해진 가족에게 이 사태의 심각성을 알려주는 것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(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예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: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어머니를 </a:t>
                </a:r>
                <a:endParaRPr lang="en-US" altLang="ko-KR" sz="2000" b="1" dirty="0" smtClean="0">
                  <a:solidFill>
                    <a:srgbClr val="800000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 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무시하는 딸을 그냥 내버려 두는 아버지에게 ‘딸이 엄마를 무시하는 것을 </a:t>
                </a:r>
                <a:endParaRPr lang="en-US" altLang="ko-KR" sz="2000" b="1" dirty="0" smtClean="0">
                  <a:solidFill>
                    <a:srgbClr val="800000"/>
                  </a:solidFill>
                </a:endParaRPr>
              </a:p>
              <a:p>
                <a:pPr>
                  <a:lnSpc>
                    <a:spcPct val="150000"/>
                  </a:lnSpc>
                </a:pP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  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그냥 놔두어선 </a:t>
                </a:r>
                <a:r>
                  <a:rPr lang="ko-KR" altLang="en-US" sz="2000" b="1" dirty="0" err="1" smtClean="0">
                    <a:solidFill>
                      <a:srgbClr val="800000"/>
                    </a:solidFill>
                  </a:rPr>
                  <a:t>안되요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’라고 지적함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), </a:t>
                </a:r>
                <a:endParaRPr lang="ko-KR" altLang="en-US" sz="2000" b="1" dirty="0" smtClean="0">
                  <a:solidFill>
                    <a:srgbClr val="800000"/>
                  </a:solidFill>
                </a:endParaRPr>
              </a:p>
              <a:p>
                <a:pPr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 분위기의 </a:t>
                </a:r>
                <a:r>
                  <a:rPr lang="ko-KR" altLang="en-US" sz="2000" b="1" dirty="0" err="1" smtClean="0">
                    <a:solidFill>
                      <a:srgbClr val="800000"/>
                    </a:solidFill>
                  </a:rPr>
                  <a:t>재명명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(</a:t>
                </a:r>
                <a:r>
                  <a:rPr lang="ko-KR" altLang="en-US" sz="2000" b="1" dirty="0" smtClean="0">
                    <a:solidFill>
                      <a:srgbClr val="800000"/>
                    </a:solidFill>
                  </a:rPr>
                  <a:t>지나치게 통제적인 어머니를 부모로서의 염려라고 </a:t>
                </a:r>
                <a:r>
                  <a:rPr lang="ko-KR" altLang="en-US" sz="2000" b="1" dirty="0" err="1" smtClean="0">
                    <a:solidFill>
                      <a:srgbClr val="800000"/>
                    </a:solidFill>
                  </a:rPr>
                  <a:t>재명명</a:t>
                </a:r>
                <a:r>
                  <a:rPr lang="en-US" altLang="ko-KR" sz="2000" b="1" dirty="0" smtClean="0">
                    <a:solidFill>
                      <a:srgbClr val="800000"/>
                    </a:solidFill>
                  </a:rPr>
                  <a:t>)</a:t>
                </a:r>
                <a:endParaRPr lang="ko-KR" altLang="en-US" sz="2000" b="1" dirty="0" smtClean="0">
                  <a:solidFill>
                    <a:srgbClr val="800000"/>
                  </a:solidFill>
                </a:endParaRPr>
              </a:p>
            </p:txBody>
          </p:sp>
          <p:sp>
            <p:nvSpPr>
              <p:cNvPr id="9227" name="Rectangle 54"/>
              <p:cNvSpPr>
                <a:spLocks noChangeArrowheads="1"/>
              </p:cNvSpPr>
              <p:nvPr/>
            </p:nvSpPr>
            <p:spPr bwMode="auto">
              <a:xfrm>
                <a:off x="0" y="1019548"/>
                <a:ext cx="9144000" cy="496940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4.2.8.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분위기 조작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</p:grpSp>
      </p:grpSp>
      <p:sp>
        <p:nvSpPr>
          <p:cNvPr id="9" name="Rectangle 77"/>
          <p:cNvSpPr>
            <a:spLocks noChangeArrowheads="1"/>
          </p:cNvSpPr>
          <p:nvPr/>
        </p:nvSpPr>
        <p:spPr bwMode="auto">
          <a:xfrm>
            <a:off x="0" y="4581128"/>
            <a:ext cx="9144000" cy="2460273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sz="2000" b="1" dirty="0" smtClean="0">
                <a:solidFill>
                  <a:srgbClr val="800000"/>
                </a:solidFill>
              </a:rPr>
              <a:t> 성원간의 지지를 격려하고</a:t>
            </a:r>
            <a:r>
              <a:rPr lang="en-US" altLang="ko-KR" sz="2000" b="1" dirty="0" smtClean="0">
                <a:solidFill>
                  <a:srgbClr val="800000"/>
                </a:solidFill>
              </a:rPr>
              <a:t>, </a:t>
            </a:r>
            <a:r>
              <a:rPr lang="ko-KR" altLang="en-US" sz="2000" b="1" dirty="0" smtClean="0">
                <a:solidFill>
                  <a:srgbClr val="800000"/>
                </a:solidFill>
              </a:rPr>
              <a:t>서로를 인정하는 방법과 이전과는 다른 방식으로 </a:t>
            </a:r>
            <a:endParaRPr lang="en-US" altLang="ko-KR" sz="2000" b="1" dirty="0" smtClean="0">
              <a:solidFill>
                <a:srgbClr val="800000"/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ko-KR" sz="2000" b="1" dirty="0" smtClean="0">
                <a:solidFill>
                  <a:srgbClr val="800000"/>
                </a:solidFill>
              </a:rPr>
              <a:t>  </a:t>
            </a:r>
            <a:r>
              <a:rPr lang="ko-KR" altLang="en-US" sz="2000" b="1" dirty="0" smtClean="0">
                <a:solidFill>
                  <a:srgbClr val="800000"/>
                </a:solidFill>
              </a:rPr>
              <a:t>반응하는 방법을 가르침</a:t>
            </a:r>
          </a:p>
          <a:p>
            <a:pPr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sz="2000" b="1" dirty="0" smtClean="0">
                <a:solidFill>
                  <a:srgbClr val="800000"/>
                </a:solidFill>
              </a:rPr>
              <a:t> 예</a:t>
            </a:r>
            <a:r>
              <a:rPr lang="en-US" altLang="ko-KR" sz="2000" b="1" dirty="0" smtClean="0">
                <a:solidFill>
                  <a:srgbClr val="800000"/>
                </a:solidFill>
              </a:rPr>
              <a:t>: </a:t>
            </a:r>
            <a:r>
              <a:rPr lang="ko-KR" altLang="en-US" sz="2000" b="1" dirty="0" smtClean="0">
                <a:solidFill>
                  <a:srgbClr val="800000"/>
                </a:solidFill>
              </a:rPr>
              <a:t>부모의 청소년 자녀에 대한 통제력이 부족한 경우 치료자가 모델이 되어 </a:t>
            </a:r>
            <a:endParaRPr lang="en-US" altLang="ko-KR" sz="2000" b="1" dirty="0" smtClean="0">
              <a:solidFill>
                <a:srgbClr val="800000"/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ko-KR" sz="2000" b="1" dirty="0" smtClean="0">
                <a:solidFill>
                  <a:srgbClr val="800000"/>
                </a:solidFill>
              </a:rPr>
              <a:t>  </a:t>
            </a:r>
            <a:r>
              <a:rPr lang="ko-KR" altLang="en-US" sz="2000" b="1" dirty="0" smtClean="0">
                <a:solidFill>
                  <a:srgbClr val="800000"/>
                </a:solidFill>
              </a:rPr>
              <a:t>자녀 통제방법을 알려줌으로써 관찰학습의 기회를 부여하고</a:t>
            </a:r>
            <a:r>
              <a:rPr lang="en-US" altLang="ko-KR" sz="2000" b="1" dirty="0" smtClean="0">
                <a:solidFill>
                  <a:srgbClr val="800000"/>
                </a:solidFill>
              </a:rPr>
              <a:t>, </a:t>
            </a:r>
            <a:r>
              <a:rPr lang="ko-KR" altLang="en-US" sz="2000" b="1" dirty="0" smtClean="0">
                <a:solidFill>
                  <a:srgbClr val="800000"/>
                </a:solidFill>
              </a:rPr>
              <a:t>부모에게 다시 </a:t>
            </a:r>
            <a:endParaRPr lang="en-US" altLang="ko-KR" sz="2000" b="1" dirty="0" smtClean="0">
              <a:solidFill>
                <a:srgbClr val="800000"/>
              </a:solidFill>
            </a:endParaRPr>
          </a:p>
          <a:p>
            <a:pPr>
              <a:lnSpc>
                <a:spcPct val="150000"/>
              </a:lnSpc>
            </a:pPr>
            <a:r>
              <a:rPr lang="en-US" altLang="ko-KR" sz="2000" b="1" dirty="0" smtClean="0">
                <a:solidFill>
                  <a:srgbClr val="800000"/>
                </a:solidFill>
              </a:rPr>
              <a:t>  </a:t>
            </a:r>
            <a:r>
              <a:rPr lang="ko-KR" altLang="en-US" sz="2000" b="1" dirty="0" smtClean="0">
                <a:solidFill>
                  <a:srgbClr val="800000"/>
                </a:solidFill>
              </a:rPr>
              <a:t>통제권을 이양하는 경우 </a:t>
            </a:r>
          </a:p>
        </p:txBody>
      </p:sp>
      <p:sp>
        <p:nvSpPr>
          <p:cNvPr id="8" name="Rectangle 54"/>
          <p:cNvSpPr>
            <a:spLocks noChangeArrowheads="1"/>
          </p:cNvSpPr>
          <p:nvPr/>
        </p:nvSpPr>
        <p:spPr bwMode="auto">
          <a:xfrm>
            <a:off x="0" y="4149081"/>
            <a:ext cx="9144000" cy="504056"/>
          </a:xfrm>
          <a:prstGeom prst="rect">
            <a:avLst/>
          </a:prstGeom>
          <a:gradFill rotWithShape="0">
            <a:gsLst>
              <a:gs pos="0">
                <a:srgbClr val="CC3300"/>
              </a:gs>
              <a:gs pos="100000">
                <a:srgbClr val="721D00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4.2.9.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지지</a:t>
            </a:r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격려</a:t>
            </a:r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,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인정</a:t>
            </a:r>
            <a:endParaRPr lang="en-US" altLang="ko-KR" sz="2000" dirty="0">
              <a:solidFill>
                <a:srgbClr val="FFFFFF"/>
              </a:solidFill>
              <a:latin typeface="HY견고딕" pitchFamily="18" charset="-127"/>
              <a:ea typeface="HY견고딕" pitchFamily="18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9"/>
          <p:cNvGrpSpPr>
            <a:grpSpLocks/>
          </p:cNvGrpSpPr>
          <p:nvPr/>
        </p:nvGrpSpPr>
        <p:grpSpPr bwMode="auto">
          <a:xfrm>
            <a:off x="0" y="692696"/>
            <a:ext cx="9144000" cy="1080121"/>
            <a:chOff x="0" y="688215"/>
            <a:chExt cx="9144000" cy="742548"/>
          </a:xfrm>
        </p:grpSpPr>
        <p:sp>
          <p:nvSpPr>
            <p:cNvPr id="16" name="Rectangle 76"/>
            <p:cNvSpPr>
              <a:spLocks noChangeArrowheads="1"/>
            </p:cNvSpPr>
            <p:nvPr/>
          </p:nvSpPr>
          <p:spPr bwMode="auto">
            <a:xfrm>
              <a:off x="0" y="886228"/>
              <a:ext cx="9144000" cy="544535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30000"/>
                </a:lnSpc>
                <a:defRPr/>
              </a:pPr>
              <a:endParaRPr lang="en-US" altLang="ko-KR" sz="1100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buFont typeface="Wingdings" pitchFamily="2" charset="2"/>
                <a:buChar char="§"/>
                <a:defRPr/>
              </a:pP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주교재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169-170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참조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부교재 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1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의 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243-246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참조</a:t>
              </a:r>
              <a:endParaRPr lang="en-US" altLang="ko-KR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10254" name="Rectangle 53"/>
            <p:cNvSpPr>
              <a:spLocks noChangeArrowheads="1"/>
            </p:cNvSpPr>
            <p:nvPr/>
          </p:nvSpPr>
          <p:spPr bwMode="auto">
            <a:xfrm>
              <a:off x="0" y="688215"/>
              <a:ext cx="9144000" cy="297018"/>
            </a:xfrm>
            <a:prstGeom prst="rect">
              <a:avLst/>
            </a:prstGeom>
            <a:gradFill rotWithShape="0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5400000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5.1.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적용사례</a:t>
              </a:r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: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학교 등교를 거부하는 중학생 딸</a:t>
              </a:r>
              <a:endParaRPr lang="ko-KR" altLang="en-US" sz="16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  <p:sp>
        <p:nvSpPr>
          <p:cNvPr id="10245" name="Text Box 56"/>
          <p:cNvSpPr txBox="1">
            <a:spLocks noChangeArrowheads="1"/>
          </p:cNvSpPr>
          <p:nvPr/>
        </p:nvSpPr>
        <p:spPr bwMode="auto">
          <a:xfrm>
            <a:off x="96838" y="116632"/>
            <a:ext cx="3113353" cy="4924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5. </a:t>
            </a:r>
            <a:r>
              <a:rPr lang="ko-KR" altLang="en-US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적용 사례와 평가</a:t>
            </a:r>
            <a:endParaRPr lang="en-US" altLang="ko-KR" sz="2600" dirty="0">
              <a:solidFill>
                <a:srgbClr val="FFCC00"/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10246" name="Line 46"/>
          <p:cNvSpPr>
            <a:spLocks noChangeShapeType="1"/>
          </p:cNvSpPr>
          <p:nvPr/>
        </p:nvSpPr>
        <p:spPr bwMode="auto">
          <a:xfrm>
            <a:off x="3175" y="620688"/>
            <a:ext cx="9144000" cy="0"/>
          </a:xfrm>
          <a:prstGeom prst="line">
            <a:avLst/>
          </a:prstGeom>
          <a:noFill/>
          <a:ln w="9525">
            <a:solidFill>
              <a:srgbClr val="C0C0C0">
                <a:alpha val="70195"/>
              </a:srgbClr>
            </a:solidFill>
            <a:round/>
            <a:headEnd/>
            <a:tailEnd/>
          </a:ln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9" name="Rectangle 76"/>
          <p:cNvSpPr>
            <a:spLocks noChangeArrowheads="1"/>
          </p:cNvSpPr>
          <p:nvPr/>
        </p:nvSpPr>
        <p:spPr bwMode="auto">
          <a:xfrm>
            <a:off x="0" y="2132856"/>
            <a:ext cx="9139237" cy="4725144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이론이 단순하고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실제적이어서 가족사정과 치료과정에 적용하기 용이함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치료자의 합류를 전제로 가족구조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(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경계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하위체계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위계구조 등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)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의 변화를 통해 가족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긴장 완화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문제해결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행동 변화를 도모하는 방법으로 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가족의 큰 저항 없이 수용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비행청소년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거식증과 </a:t>
            </a:r>
            <a:r>
              <a:rPr lang="ko-KR" altLang="en-US" b="1" dirty="0" err="1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폭식증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물질의존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빈곤가족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소수민족 가족에 </a:t>
            </a:r>
            <a:r>
              <a:rPr lang="ko-KR" altLang="en-US" b="1" dirty="0" err="1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효과성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입증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가족내의 위계구조를 중시하고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부모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자녀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형제간의 적절한 경계를 인정하는 문화권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defRPr/>
            </a:pP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가족에게 적용가능성이 높음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buFontTx/>
              <a:buChar char="•"/>
              <a:defRPr/>
            </a:pPr>
            <a:r>
              <a:rPr lang="en-US" altLang="ko-KR" b="1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</a:t>
            </a:r>
            <a:r>
              <a:rPr lang="ko-KR" altLang="en-US" b="1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우리나라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가족치료에서 주로 위계구조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경계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하위체계 기능과 밀접하게 연관된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marL="180975">
              <a:lnSpc>
                <a:spcPct val="200000"/>
              </a:lnSpc>
              <a:defRPr/>
            </a:pP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아동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청소년 가족의 문제해결에 활용되며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부부문제의 해결에는 비교적 적게 활용됨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</p:txBody>
      </p:sp>
      <p:sp>
        <p:nvSpPr>
          <p:cNvPr id="10" name="Rectangle 54"/>
          <p:cNvSpPr>
            <a:spLocks noChangeArrowheads="1"/>
          </p:cNvSpPr>
          <p:nvPr/>
        </p:nvSpPr>
        <p:spPr bwMode="auto">
          <a:xfrm>
            <a:off x="32" y="1988840"/>
            <a:ext cx="9143968" cy="504056"/>
          </a:xfrm>
          <a:prstGeom prst="rect">
            <a:avLst/>
          </a:prstGeom>
          <a:gradFill rotWithShape="0">
            <a:gsLst>
              <a:gs pos="0">
                <a:srgbClr val="D6B19C"/>
              </a:gs>
              <a:gs pos="30000">
                <a:srgbClr val="D49E6C"/>
              </a:gs>
              <a:gs pos="70000">
                <a:srgbClr val="A65528"/>
              </a:gs>
              <a:gs pos="100000">
                <a:srgbClr val="663012"/>
              </a:gs>
            </a:gsLst>
            <a:lin ang="5400000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5. 2.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이론 평가</a:t>
            </a:r>
            <a:endParaRPr lang="en-US" altLang="ko-KR" sz="2000" dirty="0" smtClean="0">
              <a:solidFill>
                <a:srgbClr val="FFFFFF"/>
              </a:solidFill>
              <a:latin typeface="HY견고딕" pitchFamily="18" charset="-127"/>
              <a:ea typeface="HY견고딕" pitchFamily="18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그룹 13"/>
          <p:cNvGrpSpPr/>
          <p:nvPr/>
        </p:nvGrpSpPr>
        <p:grpSpPr>
          <a:xfrm>
            <a:off x="0" y="116632"/>
            <a:ext cx="9147175" cy="6741367"/>
            <a:chOff x="0" y="116632"/>
            <a:chExt cx="9147175" cy="6741367"/>
          </a:xfrm>
        </p:grpSpPr>
        <p:sp>
          <p:nvSpPr>
            <p:cNvPr id="10245" name="Text Box 56"/>
            <p:cNvSpPr txBox="1">
              <a:spLocks noChangeArrowheads="1"/>
            </p:cNvSpPr>
            <p:nvPr/>
          </p:nvSpPr>
          <p:spPr bwMode="auto">
            <a:xfrm>
              <a:off x="96838" y="116632"/>
              <a:ext cx="1891865" cy="49244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6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주요개념</a:t>
              </a:r>
              <a:endParaRPr lang="en-US" altLang="ko-KR" sz="26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10246" name="Line 46"/>
            <p:cNvSpPr>
              <a:spLocks noChangeShapeType="1"/>
            </p:cNvSpPr>
            <p:nvPr/>
          </p:nvSpPr>
          <p:spPr bwMode="auto">
            <a:xfrm>
              <a:off x="3175" y="692696"/>
              <a:ext cx="9144000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12" name="Rectangle 53"/>
            <p:cNvSpPr>
              <a:spLocks noChangeArrowheads="1"/>
            </p:cNvSpPr>
            <p:nvPr/>
          </p:nvSpPr>
          <p:spPr bwMode="auto">
            <a:xfrm>
              <a:off x="0" y="764704"/>
              <a:ext cx="9138497" cy="550397"/>
            </a:xfrm>
            <a:prstGeom prst="rect">
              <a:avLst/>
            </a:prstGeom>
            <a:gradFill rotWithShape="0">
              <a:gsLst>
                <a:gs pos="0">
                  <a:srgbClr val="63AEE7"/>
                </a:gs>
                <a:gs pos="100000">
                  <a:srgbClr val="386282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2.1. </a:t>
              </a:r>
              <a:r>
                <a:rPr lang="en-US" altLang="ko-KR" sz="2000" dirty="0" err="1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Minuchin</a:t>
              </a:r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모델의 기본가정</a:t>
              </a:r>
              <a:endParaRPr lang="ko-KR" altLang="en-US" sz="20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  <p:sp>
          <p:nvSpPr>
            <p:cNvPr id="13" name="Rectangle 76"/>
            <p:cNvSpPr>
              <a:spLocks noChangeArrowheads="1"/>
            </p:cNvSpPr>
            <p:nvPr/>
          </p:nvSpPr>
          <p:spPr bwMode="auto">
            <a:xfrm>
              <a:off x="4763" y="1268760"/>
              <a:ext cx="9139237" cy="5589239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en-US" altLang="ko-KR" b="1" dirty="0" smtClean="0">
                  <a:solidFill>
                    <a:srgbClr val="003366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가족은 환경과 끊임없이 상호작용하는 개방체계이며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,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환경의 변화에 적응할 수 있어야 함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sz="1600" b="1" dirty="0" smtClean="0">
                  <a:solidFill>
                    <a:srgbClr val="0000CC"/>
                  </a:solidFill>
                </a:rPr>
                <a:t>  가족성원은 가족체계에 적응해야 하며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,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성원 개인의 행동에 의해 가족체계의 특성이 규정됨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 </a:t>
              </a:r>
              <a:endParaRPr lang="ko-KR" altLang="en-US" sz="1600" b="1" dirty="0" smtClean="0">
                <a:solidFill>
                  <a:srgbClr val="0000CC"/>
                </a:solidFill>
              </a:endParaRP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sz="1600" b="1" dirty="0" smtClean="0">
                  <a:solidFill>
                    <a:srgbClr val="0000CC"/>
                  </a:solidFill>
                </a:rPr>
                <a:t>  가족성원간의 반복적인 상호작용을 통하여 상호작용 유형이 형성됨</a:t>
              </a:r>
              <a:endParaRPr lang="en-US" altLang="ko-KR" sz="1600" b="1" dirty="0" smtClean="0">
                <a:solidFill>
                  <a:srgbClr val="0000CC"/>
                </a:solidFill>
              </a:endParaRP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en-US" altLang="ko-KR" sz="1600" b="1" dirty="0" smtClean="0">
                  <a:solidFill>
                    <a:srgbClr val="0000CC"/>
                  </a:solidFill>
                </a:rPr>
                <a:t> 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가족체계는 성원의 지지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·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양육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·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사회화시키는 기능을 수행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,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성원을 구속하는 통제체계를 가짐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 </a:t>
              </a:r>
              <a:endParaRPr lang="ko-KR" altLang="en-US" sz="1600" b="1" dirty="0" smtClean="0">
                <a:solidFill>
                  <a:srgbClr val="0000CC"/>
                </a:solidFill>
              </a:endParaRP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sz="1600" b="1" dirty="0" smtClean="0">
                  <a:solidFill>
                    <a:srgbClr val="0000CC"/>
                  </a:solidFill>
                </a:rPr>
                <a:t>  가족체계는 자기보존적 특성을 지니므로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.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 자체적으로 유지되고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,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변화를 유지할 수 있음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 </a:t>
              </a:r>
              <a:endParaRPr lang="ko-KR" altLang="en-US" sz="1600" b="1" dirty="0" smtClean="0">
                <a:solidFill>
                  <a:srgbClr val="0000CC"/>
                </a:solidFill>
              </a:endParaRP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sz="1600" b="1" dirty="0" smtClean="0">
                  <a:solidFill>
                    <a:srgbClr val="0000CC"/>
                  </a:solidFill>
                </a:rPr>
                <a:t>  가족체계는 하위체계로 분화되며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,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하위체계를 통해 가족체계의 기능을 수행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sz="1600" b="1" dirty="0" smtClean="0">
                  <a:solidFill>
                    <a:srgbClr val="0000CC"/>
                  </a:solidFill>
                </a:rPr>
                <a:t>  성원은 다양한 하위체계에 속하며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,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그 안에서 각기 다른 권력을 갖게 되며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,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특수한 기술을 배움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sz="1600" b="1" dirty="0" smtClean="0">
                  <a:solidFill>
                    <a:srgbClr val="0000CC"/>
                  </a:solidFill>
                </a:rPr>
                <a:t>  가족구조의 변형으로 하나 이상의 변화가 나타나며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,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가족구조의 변화가 성원의 행동과 정신과정의 </a:t>
              </a:r>
              <a:endParaRPr lang="en-US" altLang="ko-KR" sz="1600" b="1" dirty="0" smtClean="0">
                <a:solidFill>
                  <a:srgbClr val="0000CC"/>
                </a:solidFill>
              </a:endParaRPr>
            </a:p>
            <a:p>
              <a:pPr>
                <a:lnSpc>
                  <a:spcPct val="200000"/>
                </a:lnSpc>
              </a:pPr>
              <a:r>
                <a:rPr lang="en-US" altLang="ko-KR" sz="1600" b="1" dirty="0" smtClean="0">
                  <a:solidFill>
                    <a:srgbClr val="0000CC"/>
                  </a:solidFill>
                </a:rPr>
                <a:t>  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변화를 일으킴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.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즉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, </a:t>
              </a:r>
              <a:r>
                <a:rPr lang="ko-KR" altLang="en-US" sz="1600" b="1" dirty="0" smtClean="0">
                  <a:solidFill>
                    <a:srgbClr val="0000CC"/>
                  </a:solidFill>
                </a:rPr>
                <a:t>역기능적 가족구조의 변화를 통하여 가족성원의 증상이나 문제 해결</a:t>
              </a:r>
            </a:p>
            <a:p>
              <a:pPr>
                <a:lnSpc>
                  <a:spcPct val="200000"/>
                </a:lnSpc>
                <a:buFont typeface="Arial" pitchFamily="34" charset="0"/>
                <a:buChar char="•"/>
              </a:pPr>
              <a:r>
                <a:rPr lang="ko-KR" altLang="en-US" sz="1600" b="1" dirty="0" smtClean="0">
                  <a:solidFill>
                    <a:srgbClr val="0000CC"/>
                  </a:solidFill>
                </a:rPr>
                <a:t>  치료자가 치료에 참여할 때 치료자의 행동은 환자를 둘러싼 사회적 상황의 일부가 됨</a:t>
              </a:r>
              <a:r>
                <a:rPr lang="en-US" altLang="ko-KR" sz="1600" b="1" dirty="0" smtClean="0">
                  <a:solidFill>
                    <a:srgbClr val="0000CC"/>
                  </a:solidFill>
                </a:rPr>
                <a:t> </a:t>
              </a:r>
              <a:endParaRPr lang="ko-KR" altLang="en-US" sz="1600" b="1" dirty="0" smtClean="0">
                <a:solidFill>
                  <a:srgbClr val="0000CC"/>
                </a:solidFill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0" y="404366"/>
            <a:ext cx="9147175" cy="6545947"/>
            <a:chOff x="0" y="260350"/>
            <a:chExt cx="9147175" cy="6070367"/>
          </a:xfrm>
        </p:grpSpPr>
        <p:grpSp>
          <p:nvGrpSpPr>
            <p:cNvPr id="16" name="그룹 15"/>
            <p:cNvGrpSpPr/>
            <p:nvPr/>
          </p:nvGrpSpPr>
          <p:grpSpPr>
            <a:xfrm>
              <a:off x="32" y="260350"/>
              <a:ext cx="9147143" cy="6070367"/>
              <a:chOff x="32" y="260350"/>
              <a:chExt cx="9147143" cy="5699422"/>
            </a:xfrm>
          </p:grpSpPr>
          <p:sp>
            <p:nvSpPr>
              <p:cNvPr id="7171" name="Line 46"/>
              <p:cNvSpPr>
                <a:spLocks noChangeShapeType="1"/>
              </p:cNvSpPr>
              <p:nvPr/>
            </p:nvSpPr>
            <p:spPr bwMode="auto">
              <a:xfrm>
                <a:off x="3207" y="729973"/>
                <a:ext cx="9143968" cy="0"/>
              </a:xfrm>
              <a:prstGeom prst="line">
                <a:avLst/>
              </a:prstGeom>
              <a:noFill/>
              <a:ln w="9525">
                <a:solidFill>
                  <a:srgbClr val="C0C0C0">
                    <a:alpha val="70195"/>
                  </a:srgbClr>
                </a:solidFill>
                <a:round/>
                <a:headEnd/>
                <a:tailEnd/>
              </a:ln>
            </p:spPr>
            <p:txBody>
              <a:bodyPr wrap="none" anchor="ctr"/>
              <a:lstStyle/>
              <a:p>
                <a:endParaRPr lang="ko-KR" altLang="en-US"/>
              </a:p>
            </p:txBody>
          </p:sp>
          <p:sp>
            <p:nvSpPr>
              <p:cNvPr id="7172" name="Text Box 56"/>
              <p:cNvSpPr txBox="1">
                <a:spLocks noChangeArrowheads="1"/>
              </p:cNvSpPr>
              <p:nvPr/>
            </p:nvSpPr>
            <p:spPr bwMode="auto">
              <a:xfrm>
                <a:off x="96870" y="260350"/>
                <a:ext cx="2023311" cy="523220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wrap="none">
                <a:spAutoFit/>
              </a:bodyPr>
              <a:lstStyle/>
              <a:p>
                <a:r>
                  <a:rPr lang="en-US" altLang="ko-KR" sz="28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2. </a:t>
                </a:r>
                <a:r>
                  <a:rPr lang="ko-KR" altLang="en-US" sz="2800" dirty="0" smtClean="0">
                    <a:solidFill>
                      <a:srgbClr val="FFCC00"/>
                    </a:solidFill>
                    <a:latin typeface="HY강B" pitchFamily="18" charset="-127"/>
                    <a:ea typeface="HY강B" pitchFamily="18" charset="-127"/>
                  </a:rPr>
                  <a:t>주요개념</a:t>
                </a:r>
                <a:endParaRPr lang="en-US" altLang="ko-KR" sz="2800" dirty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endParaRPr>
              </a:p>
            </p:txBody>
          </p:sp>
          <p:sp>
            <p:nvSpPr>
              <p:cNvPr id="13" name="Text Box 71"/>
              <p:cNvSpPr txBox="1">
                <a:spLocks noChangeArrowheads="1"/>
              </p:cNvSpPr>
              <p:nvPr/>
            </p:nvSpPr>
            <p:spPr bwMode="auto">
              <a:xfrm>
                <a:off x="32" y="1055834"/>
                <a:ext cx="9143968" cy="4903938"/>
              </a:xfrm>
              <a:prstGeom prst="rect">
                <a:avLst/>
              </a:prstGeom>
              <a:solidFill>
                <a:srgbClr val="FFFFFF"/>
              </a:solidFill>
              <a:ln w="12700">
                <a:solidFill>
                  <a:srgbClr val="9999FF"/>
                </a:solidFill>
                <a:miter lim="800000"/>
                <a:headEnd/>
                <a:tailEnd/>
              </a:ln>
            </p:spPr>
            <p:txBody>
              <a:bodyPr wrap="square">
                <a:spAutoFit/>
              </a:bodyPr>
              <a:lstStyle/>
              <a:p>
                <a:pPr>
                  <a:lnSpc>
                    <a:spcPct val="250000"/>
                  </a:lnSpc>
                  <a:buFont typeface="Arial" pitchFamily="34" charset="0"/>
                  <a:buChar char="•"/>
                </a:pP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 개념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: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+mj-lt"/>
                  </a:rPr>
                  <a:t>가족성원이 상호작용하는 방식을 조직화하는 보이지 않는 기능적 요구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(functional </a:t>
                </a:r>
              </a:p>
              <a:p>
                <a:pPr>
                  <a:lnSpc>
                    <a:spcPct val="250000"/>
                  </a:lnSpc>
                </a:pP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   demand)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+mj-lt"/>
                  </a:rPr>
                  <a:t>즉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+mj-lt"/>
                  </a:rPr>
                  <a:t>가족의 특징적 상호작용 유형으로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+mj-lt"/>
                  </a:rPr>
                  <a:t>반복적이고 체계화되어 예측 가능한 </a:t>
                </a:r>
                <a:endParaRPr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>
                  <a:lnSpc>
                    <a:spcPct val="250000"/>
                  </a:lnSpc>
                </a:pP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 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+mj-lt"/>
                  </a:rPr>
                  <a:t>가족의 행동유형</a:t>
                </a:r>
                <a:endParaRPr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>
                  <a:lnSpc>
                    <a:spcPct val="250000"/>
                  </a:lnSpc>
                  <a:buFont typeface="Arial" pitchFamily="34" charset="0"/>
                  <a:buChar char="•"/>
                </a:pP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+mj-lt"/>
                  </a:rPr>
                  <a:t>가족구조 내에는 가족성원이 상호의존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+mj-lt"/>
                  </a:rPr>
                  <a:t>상호보완 하면서 만들어낸 위계구조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(hierarchy),</a:t>
                </a:r>
              </a:p>
              <a:p>
                <a:pPr>
                  <a:lnSpc>
                    <a:spcPct val="250000"/>
                  </a:lnSpc>
                </a:pP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  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+mj-lt"/>
                  </a:rPr>
                  <a:t>상호작용 규칙</a:t>
                </a:r>
                <a:r>
                  <a:rPr lang="en-US" altLang="ko-KR" b="1" dirty="0" smtClean="0">
                    <a:solidFill>
                      <a:srgbClr val="0000CC"/>
                    </a:solidFill>
                    <a:latin typeface="+mj-lt"/>
                  </a:rPr>
                  <a:t>(interaction rules)</a:t>
                </a:r>
                <a:r>
                  <a:rPr lang="ko-KR" altLang="en-US" b="1" dirty="0" smtClean="0">
                    <a:solidFill>
                      <a:srgbClr val="0000CC"/>
                    </a:solidFill>
                    <a:latin typeface="+mj-lt"/>
                  </a:rPr>
                  <a:t>이 존재함</a:t>
                </a:r>
              </a:p>
              <a:p>
                <a:pPr eaLnBrk="0" latinLnBrk="0" hangingPunct="0">
                  <a:lnSpc>
                    <a:spcPct val="250000"/>
                  </a:lnSpc>
                  <a:buSzPct val="75000"/>
                  <a:buFont typeface="Arial" pitchFamily="34" charset="0"/>
                  <a:buChar char="•"/>
                </a:pP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 이러한 위계질서와 상호작용 규칙을 통해 가족체계는 성원의 행동을 규제함</a:t>
                </a:r>
                <a:endParaRPr kumimoji="0"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 eaLnBrk="0" latinLnBrk="0" hangingPunct="0">
                  <a:lnSpc>
                    <a:spcPct val="250000"/>
                  </a:lnSpc>
                  <a:buSzPct val="75000"/>
                  <a:buFont typeface="Arial" pitchFamily="34" charset="0"/>
                  <a:buChar char="•"/>
                </a:pP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가족구조의 개념 속에 하위체계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경계선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위계구조의 하위개념이 포함되지만</a:t>
                </a: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,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논의의   </a:t>
                </a:r>
                <a:endParaRPr kumimoji="0"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  <a:p>
                <a:pPr eaLnBrk="0" latinLnBrk="0" hangingPunct="0">
                  <a:lnSpc>
                    <a:spcPct val="250000"/>
                  </a:lnSpc>
                  <a:buSzPct val="75000"/>
                </a:pPr>
                <a:r>
                  <a:rPr kumimoji="0" lang="en-US" altLang="ko-KR" b="1" dirty="0" smtClean="0">
                    <a:solidFill>
                      <a:srgbClr val="0000CC"/>
                    </a:solidFill>
                    <a:latin typeface="+mj-lt"/>
                  </a:rPr>
                  <a:t>   </a:t>
                </a:r>
                <a:r>
                  <a:rPr kumimoji="0" lang="ko-KR" altLang="en-US" b="1" dirty="0" smtClean="0">
                    <a:solidFill>
                      <a:srgbClr val="0000CC"/>
                    </a:solidFill>
                    <a:latin typeface="+mj-lt"/>
                  </a:rPr>
                  <a:t>편의상  각각의 주요개념으로 분리하여 논의함</a:t>
                </a:r>
                <a:endParaRPr kumimoji="0" lang="en-US" altLang="ko-KR" b="1" dirty="0" smtClean="0">
                  <a:solidFill>
                    <a:srgbClr val="0000CC"/>
                  </a:solidFill>
                  <a:latin typeface="+mj-lt"/>
                </a:endParaRPr>
              </a:p>
            </p:txBody>
          </p:sp>
        </p:grpSp>
        <p:sp>
          <p:nvSpPr>
            <p:cNvPr id="10" name="Rectangle 53"/>
            <p:cNvSpPr>
              <a:spLocks noChangeArrowheads="1"/>
            </p:cNvSpPr>
            <p:nvPr/>
          </p:nvSpPr>
          <p:spPr bwMode="auto">
            <a:xfrm>
              <a:off x="0" y="764704"/>
              <a:ext cx="9138497" cy="550397"/>
            </a:xfrm>
            <a:prstGeom prst="rect">
              <a:avLst/>
            </a:prstGeom>
            <a:gradFill rotWithShape="0">
              <a:gsLst>
                <a:gs pos="0">
                  <a:srgbClr val="63AEE7"/>
                </a:gs>
                <a:gs pos="100000">
                  <a:srgbClr val="386282"/>
                </a:gs>
              </a:gsLst>
              <a:lin ang="5400000" scaled="1"/>
            </a:gradFill>
            <a:ln w="9525">
              <a:noFill/>
              <a:miter lim="800000"/>
              <a:headEnd/>
              <a:tailEnd/>
            </a:ln>
          </p:spPr>
          <p:txBody>
            <a:bodyPr wrap="none" anchor="ctr"/>
            <a:lstStyle/>
            <a:p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2. 2. </a:t>
              </a:r>
              <a:r>
                <a:rPr lang="ko-KR" altLang="en-US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가족구조</a:t>
              </a:r>
              <a:r>
                <a:rPr lang="en-US" altLang="ko-KR" sz="2000" dirty="0" smtClean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rPr>
                <a:t>(family structure)</a:t>
              </a:r>
              <a:endParaRPr lang="ko-KR" altLang="en-US" sz="2000" dirty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그룹 12"/>
          <p:cNvGrpSpPr/>
          <p:nvPr/>
        </p:nvGrpSpPr>
        <p:grpSpPr>
          <a:xfrm>
            <a:off x="0" y="260350"/>
            <a:ext cx="9147175" cy="6481018"/>
            <a:chOff x="0" y="260350"/>
            <a:chExt cx="9147175" cy="6481018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2023311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주요개념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2" name="그룹 11"/>
            <p:cNvGrpSpPr/>
            <p:nvPr/>
          </p:nvGrpSpPr>
          <p:grpSpPr>
            <a:xfrm>
              <a:off x="0" y="764704"/>
              <a:ext cx="9144000" cy="5976664"/>
              <a:chOff x="0" y="1984259"/>
              <a:chExt cx="9144000" cy="6338886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984259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2. 3.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하위체계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(subsystem)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65400"/>
                <a:ext cx="9144000" cy="575774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개인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dyad, triad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모두 가족의 하위체계이며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성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연령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흥미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기능에 따라 형성됨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180975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모든 성원은 하위체계에 속하고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그 속에서 각기 다른 권력과 역할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기능 수행하며 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 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상보적 관계 형성하는데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하위체계의 역기능은 가족문제 유발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대표적 가족하위체계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부부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부모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부모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-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형제 하위체계가 있음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defRPr/>
                </a:pP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1) </a:t>
                </a:r>
                <a:r>
                  <a:rPr lang="ko-KR" altLang="en-US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부부하위체계</a:t>
                </a: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(spouse subsystem)</a:t>
                </a:r>
              </a:p>
              <a:p>
                <a:pPr defTabSz="0">
                  <a:lnSpc>
                    <a:spcPct val="150000"/>
                  </a:lnSpc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결혼에 의해 형성되며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애정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성적욕구 충족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친밀감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의사소통 기능이 주요 과업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기능적 상호작용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상보성과 상호적응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(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즉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자기 유지하면서 타인 지지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),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다른 하위체계의 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지나친 요구나 간섭이 없는 분명한 경계선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lnSpc>
                    <a:spcPct val="150000"/>
                  </a:lnSpc>
                  <a:buFont typeface="Arial" pitchFamily="34" charset="0"/>
                  <a:buChar char="•"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역기능적 상호작용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한 배우자가 설정한 기준에 도달 강요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어느 일방의 의존성 조장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</a:p>
              <a:p>
                <a:pPr defTabSz="0">
                  <a:lnSpc>
                    <a:spcPct val="150000"/>
                  </a:lnSpc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타 하위체계의 침범이 많거나 부부만의 심리사회적 공간 없음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0" y="260350"/>
            <a:ext cx="9147175" cy="6481018"/>
            <a:chOff x="0" y="260350"/>
            <a:chExt cx="9147175" cy="6481018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2023311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주요개념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764704"/>
              <a:ext cx="9144000" cy="5976664"/>
              <a:chOff x="0" y="1984259"/>
              <a:chExt cx="9144000" cy="6338886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984259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2. 3.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하위체계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65400"/>
                <a:ext cx="9144000" cy="575774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>
                  <a:lnSpc>
                    <a:spcPct val="150000"/>
                  </a:lnSpc>
                  <a:spcBef>
                    <a:spcPts val="500"/>
                  </a:spcBef>
                  <a:spcAft>
                    <a:spcPts val="0"/>
                  </a:spcAft>
                  <a:defRPr/>
                </a:pP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2) </a:t>
                </a:r>
                <a:r>
                  <a:rPr lang="ko-KR" altLang="en-US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부모하위체계</a:t>
                </a:r>
                <a:r>
                  <a:rPr lang="en-US" altLang="ko-KR" b="1" dirty="0" smtClean="0">
                    <a:solidFill>
                      <a:schemeClr val="accent2"/>
                    </a:solidFill>
                    <a:latin typeface="굴림" pitchFamily="50" charset="-127"/>
                    <a:ea typeface="굴림" pitchFamily="50" charset="-127"/>
                  </a:rPr>
                  <a:t>(parental subsystem)</a:t>
                </a: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buFontTx/>
                  <a:buChar char="•"/>
                  <a:tabLst>
                    <a:tab pos="0" algn="l"/>
                  </a:tabLst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자녀출산으로 형성되며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자녀의 양육</a:t>
                </a:r>
                <a:r>
                  <a:rPr lang="en-US" altLang="ko-KR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지도</a:t>
                </a:r>
                <a:r>
                  <a:rPr lang="en-US" altLang="ko-KR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통제 기능 수행</a:t>
                </a:r>
                <a:r>
                  <a:rPr lang="en-US" altLang="ko-KR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자녀연령에 따라 변화함</a:t>
                </a:r>
                <a:endParaRPr lang="en-US" altLang="ko-KR" b="1" dirty="0" smtClean="0">
                  <a:solidFill>
                    <a:srgbClr val="990033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ko-KR" altLang="en-US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 즉</a:t>
                </a:r>
                <a:r>
                  <a:rPr lang="en-US" altLang="ko-KR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,</a:t>
                </a:r>
                <a:r>
                  <a:rPr lang="ko-KR" altLang="en-US" b="1" dirty="0" smtClean="0">
                    <a:solidFill>
                      <a:srgbClr val="990033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부부간의 지지와 친밀성 유지하면서 자녀를 사회화 또는 보호해야 하므로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자녀를 </a:t>
                </a:r>
                <a:endParaRPr lang="en-US" altLang="ko-KR" b="1" dirty="0" smtClean="0">
                  <a:solidFill>
                    <a:srgbClr val="990033"/>
                  </a:solidFill>
                </a:endParaRP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tabLst>
                    <a:tab pos="0" algn="l"/>
                  </a:tabLst>
                </a:pPr>
                <a:r>
                  <a:rPr lang="en-US" altLang="ko-KR" b="1" dirty="0" smtClean="0">
                    <a:solidFill>
                      <a:srgbClr val="990033"/>
                    </a:solidFill>
                  </a:rPr>
                  <a:t> 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부부기능에서 제외함과 동시에 부모에게 접근을 허용하는 경계선</a:t>
                </a: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tabLst>
                    <a:tab pos="0" algn="l"/>
                  </a:tabLst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영유아기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영양분의 공급과 보호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),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성장기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자율성과 통제의 조화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),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청소년기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자율성 인정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),</a:t>
                </a: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tabLst>
                    <a:tab pos="0" algn="l"/>
                  </a:tabLst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 성인기 이후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성인 인정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)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이 주된 기능이나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부모의 의견 일치와 발달단계 따른 재조정 중요</a:t>
                </a:r>
                <a:endParaRPr lang="en-US" altLang="ko-KR" b="1" dirty="0" smtClean="0">
                  <a:solidFill>
                    <a:srgbClr val="990033"/>
                  </a:solidFill>
                </a:endParaRPr>
              </a:p>
              <a:p>
                <a:pPr marL="72000" defTabSz="0">
                  <a:spcBef>
                    <a:spcPts val="300"/>
                  </a:spcBef>
                  <a:spcAft>
                    <a:spcPts val="0"/>
                  </a:spcAft>
                  <a:tabLst>
                    <a:tab pos="0" algn="l"/>
                  </a:tabLst>
                  <a:defRPr/>
                </a:pPr>
                <a:endParaRPr lang="en-US" altLang="ko-KR" b="1" dirty="0" smtClean="0">
                  <a:solidFill>
                    <a:srgbClr val="990033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700"/>
                  </a:spcBef>
                  <a:spcAft>
                    <a:spcPts val="700"/>
                  </a:spcAft>
                  <a:tabLst>
                    <a:tab pos="0" algn="l"/>
                  </a:tabLst>
                  <a:defRPr/>
                </a:pPr>
                <a:r>
                  <a:rPr lang="en-US" altLang="ko-KR" b="1" dirty="0" smtClean="0">
                    <a:solidFill>
                      <a:srgbClr val="002060"/>
                    </a:solidFill>
                    <a:latin typeface="굴림" pitchFamily="50" charset="-127"/>
                    <a:ea typeface="굴림" pitchFamily="50" charset="-127"/>
                  </a:rPr>
                  <a:t>3) </a:t>
                </a:r>
                <a:r>
                  <a:rPr lang="ko-KR" altLang="en-US" b="1" dirty="0" smtClean="0">
                    <a:solidFill>
                      <a:srgbClr val="002060"/>
                    </a:solidFill>
                    <a:latin typeface="굴림" pitchFamily="50" charset="-127"/>
                    <a:ea typeface="굴림" pitchFamily="50" charset="-127"/>
                  </a:rPr>
                  <a:t>형제하위체계</a:t>
                </a:r>
                <a:r>
                  <a:rPr lang="en-US" altLang="ko-KR" b="1" dirty="0" smtClean="0">
                    <a:solidFill>
                      <a:srgbClr val="002060"/>
                    </a:solidFill>
                    <a:latin typeface="굴림" pitchFamily="50" charset="-127"/>
                    <a:ea typeface="굴림" pitchFamily="50" charset="-127"/>
                  </a:rPr>
                  <a:t>(sibling subsystem)</a:t>
                </a: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tabLst>
                    <a:tab pos="0" algn="l"/>
                  </a:tabLst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동일세대로 구성된 하위체계로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성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지위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권력에 따라 위계구조 형성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tabLst>
                    <a:tab pos="0" algn="l"/>
                  </a:tabLs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최초의 사회적 실험실로서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협동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경쟁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양보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연합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갈등해결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우정 등 사회성 학습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tabLst>
                    <a:tab pos="0" algn="l"/>
                  </a:tabLs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형제하위체계에서 배운 사회적 기술을 대인관계에 적용함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tabLst>
                    <a:tab pos="0" algn="l"/>
                  </a:tabLs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부모의 편애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편가르기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비교하기 등이 없어야 하며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스스로 친밀감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유대감을 형성하고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tabLst>
                    <a:tab pos="0" algn="l"/>
                  </a:tabLst>
                  <a:defRPr/>
                </a:pP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갈등이나 문제를 자율 해결할 수 있도록 지지해야 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그룹 12"/>
          <p:cNvGrpSpPr/>
          <p:nvPr/>
        </p:nvGrpSpPr>
        <p:grpSpPr>
          <a:xfrm>
            <a:off x="0" y="260350"/>
            <a:ext cx="9147175" cy="6481018"/>
            <a:chOff x="0" y="260350"/>
            <a:chExt cx="9147175" cy="6481018"/>
          </a:xfrm>
        </p:grpSpPr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729973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260350"/>
              <a:ext cx="2023311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주요개념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grpSp>
          <p:nvGrpSpPr>
            <p:cNvPr id="3" name="그룹 11"/>
            <p:cNvGrpSpPr/>
            <p:nvPr/>
          </p:nvGrpSpPr>
          <p:grpSpPr>
            <a:xfrm>
              <a:off x="0" y="764704"/>
              <a:ext cx="9144000" cy="5976664"/>
              <a:chOff x="0" y="1984259"/>
              <a:chExt cx="9144000" cy="6338886"/>
            </a:xfrm>
          </p:grpSpPr>
          <p:sp>
            <p:nvSpPr>
              <p:cNvPr id="7173" name="Rectangle 54"/>
              <p:cNvSpPr>
                <a:spLocks noChangeArrowheads="1"/>
              </p:cNvSpPr>
              <p:nvPr/>
            </p:nvSpPr>
            <p:spPr bwMode="auto">
              <a:xfrm>
                <a:off x="0" y="1984259"/>
                <a:ext cx="9144000" cy="575476"/>
              </a:xfrm>
              <a:prstGeom prst="rect">
                <a:avLst/>
              </a:prstGeom>
              <a:gradFill rotWithShape="0">
                <a:gsLst>
                  <a:gs pos="0">
                    <a:srgbClr val="CC3300"/>
                  </a:gs>
                  <a:gs pos="100000">
                    <a:srgbClr val="721D00"/>
                  </a:gs>
                </a:gsLst>
                <a:lin ang="5400000" scaled="1"/>
              </a:gradFill>
              <a:ln w="9525">
                <a:noFill/>
                <a:miter lim="800000"/>
                <a:headEnd/>
                <a:tailEnd/>
              </a:ln>
            </p:spPr>
            <p:txBody>
              <a:bodyPr wrap="none" anchor="ctr"/>
              <a:lstStyle/>
              <a:p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2. 4. </a:t>
                </a:r>
                <a:r>
                  <a:rPr lang="ko-KR" altLang="en-US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경계선</a:t>
                </a:r>
                <a:r>
                  <a:rPr lang="en-US" altLang="ko-KR" sz="2000" dirty="0" smtClean="0">
                    <a:solidFill>
                      <a:srgbClr val="FFFFFF"/>
                    </a:solidFill>
                    <a:latin typeface="HY견고딕" pitchFamily="18" charset="-127"/>
                    <a:ea typeface="HY견고딕" pitchFamily="18" charset="-127"/>
                  </a:rPr>
                  <a:t>(boundary)</a:t>
                </a:r>
                <a:endParaRPr lang="en-US" altLang="ko-KR" sz="2000" dirty="0">
                  <a:solidFill>
                    <a:srgbClr val="FFFFFF"/>
                  </a:solidFill>
                  <a:latin typeface="HY견고딕" pitchFamily="18" charset="-127"/>
                  <a:ea typeface="HY견고딕" pitchFamily="18" charset="-127"/>
                </a:endParaRPr>
              </a:p>
            </p:txBody>
          </p:sp>
          <p:sp>
            <p:nvSpPr>
              <p:cNvPr id="20" name="Rectangle 77"/>
              <p:cNvSpPr>
                <a:spLocks noChangeArrowheads="1"/>
              </p:cNvSpPr>
              <p:nvPr/>
            </p:nvSpPr>
            <p:spPr bwMode="auto">
              <a:xfrm>
                <a:off x="0" y="2565400"/>
                <a:ext cx="9144000" cy="5757745"/>
              </a:xfrm>
              <a:prstGeom prst="rect">
                <a:avLst/>
              </a:prstGeom>
              <a:gradFill rotWithShape="0">
                <a:gsLst>
                  <a:gs pos="0">
                    <a:srgbClr val="FDFDFD"/>
                  </a:gs>
                  <a:gs pos="100000">
                    <a:srgbClr val="C9C5C4"/>
                  </a:gs>
                </a:gsLst>
                <a:lin ang="5400000" scaled="1"/>
              </a:gradFill>
              <a:ln w="12700">
                <a:solidFill>
                  <a:srgbClr val="B2B2B2"/>
                </a:solidFill>
                <a:miter lim="800000"/>
                <a:headEnd/>
                <a:tailEnd/>
              </a:ln>
              <a:effectLst>
                <a:outerShdw dist="53882" dir="2700000" algn="ctr" rotWithShape="0">
                  <a:srgbClr val="000000">
                    <a:alpha val="30000"/>
                  </a:srgbClr>
                </a:outerShdw>
              </a:effectLst>
            </p:spPr>
            <p:txBody>
              <a:bodyPr wrap="none" lIns="99745" tIns="49873" rIns="99745" bIns="49873" anchor="ctr"/>
              <a:lstStyle/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tabLst>
                    <a:tab pos="0" algn="l"/>
                  </a:tabLst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개념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누가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어느 정도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어떻게 상호작용하는지를 규정하는 눈에 보이지 않는 규칙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defTabSz="0">
                  <a:spcBef>
                    <a:spcPts val="500"/>
                  </a:spcBef>
                  <a:spcAft>
                    <a:spcPts val="500"/>
                  </a:spcAft>
                  <a:buFont typeface="Arial" pitchFamily="34" charset="0"/>
                  <a:buChar char="•"/>
                  <a:tabLst>
                    <a:tab pos="0" algn="l"/>
                  </a:tabLst>
                  <a:defRPr/>
                </a:pP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 기능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: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성원간 친밀도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자원교류 정도</a:t>
                </a:r>
                <a:r>
                  <a:rPr lang="en-US" altLang="ko-KR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, </a:t>
                </a:r>
                <a:r>
                  <a:rPr lang="ko-KR" altLang="en-US" b="1" dirty="0" smtClean="0">
                    <a:solidFill>
                      <a:srgbClr val="800000"/>
                    </a:solidFill>
                    <a:latin typeface="굴림" pitchFamily="50" charset="-127"/>
                    <a:ea typeface="굴림" pitchFamily="50" charset="-127"/>
                  </a:rPr>
                  <a:t>하위체계 및 가족체계 기능 수준 평가 가능하게 함</a:t>
                </a:r>
                <a:endParaRPr lang="en-US" altLang="ko-KR" b="1" dirty="0" smtClean="0">
                  <a:solidFill>
                    <a:srgbClr val="800000"/>
                  </a:solidFill>
                  <a:latin typeface="굴림" pitchFamily="50" charset="-127"/>
                  <a:ea typeface="굴림" pitchFamily="50" charset="-127"/>
                </a:endParaRPr>
              </a:p>
              <a:p>
                <a:pPr marL="342900" indent="-342900">
                  <a:spcBef>
                    <a:spcPts val="1500"/>
                  </a:spcBef>
                  <a:buAutoNum type="arabicParenR"/>
                </a:pPr>
                <a:r>
                  <a:rPr lang="ko-KR" altLang="en-US" b="1" dirty="0" smtClean="0">
                    <a:solidFill>
                      <a:schemeClr val="accent2"/>
                    </a:solidFill>
                  </a:rPr>
                  <a:t>애매한 경계선</a:t>
                </a:r>
                <a:r>
                  <a:rPr lang="en-US" altLang="ko-KR" b="1" dirty="0" smtClean="0">
                    <a:solidFill>
                      <a:schemeClr val="accent2"/>
                    </a:solidFill>
                  </a:rPr>
                  <a:t>(diffused boundary)</a:t>
                </a:r>
                <a:r>
                  <a:rPr lang="en-US" altLang="ko-KR" b="1" dirty="0" smtClean="0">
                    <a:solidFill>
                      <a:schemeClr val="accent2"/>
                    </a:solidFill>
                    <a:sym typeface="Wingdings" pitchFamily="2" charset="2"/>
                  </a:rPr>
                  <a:t> </a:t>
                </a:r>
                <a:r>
                  <a:rPr lang="ko-KR" altLang="en-US" b="1" dirty="0" smtClean="0">
                    <a:solidFill>
                      <a:schemeClr val="accent2"/>
                    </a:solidFill>
                    <a:sym typeface="Wingdings" pitchFamily="2" charset="2"/>
                  </a:rPr>
                  <a:t>밀착된 가족</a:t>
                </a:r>
                <a:r>
                  <a:rPr lang="en-US" altLang="ko-KR" b="1" dirty="0" smtClean="0">
                    <a:solidFill>
                      <a:schemeClr val="accent2"/>
                    </a:solidFill>
                    <a:sym typeface="Wingdings" pitchFamily="2" charset="2"/>
                  </a:rPr>
                  <a:t>(enmeshed family) </a:t>
                </a:r>
                <a:r>
                  <a:rPr lang="en-US" altLang="ko-KR" b="1" dirty="0" smtClean="0">
                    <a:solidFill>
                      <a:srgbClr val="FF0000"/>
                    </a:solidFill>
                    <a:sym typeface="Wingdings" pitchFamily="2" charset="2"/>
                  </a:rPr>
                  <a:t>(</a:t>
                </a:r>
                <a:r>
                  <a:rPr lang="ko-KR" altLang="en-US" b="1" dirty="0" smtClean="0">
                    <a:solidFill>
                      <a:srgbClr val="FF0000"/>
                    </a:solidFill>
                    <a:sym typeface="Wingdings" pitchFamily="2" charset="2"/>
                  </a:rPr>
                  <a:t>그림 </a:t>
                </a:r>
                <a:r>
                  <a:rPr lang="en-US" altLang="ko-KR" b="1" dirty="0" smtClean="0">
                    <a:solidFill>
                      <a:srgbClr val="FF0000"/>
                    </a:solidFill>
                    <a:sym typeface="Wingdings" pitchFamily="2" charset="2"/>
                  </a:rPr>
                  <a:t>7-1</a:t>
                </a:r>
                <a:r>
                  <a:rPr lang="ko-KR" altLang="en-US" b="1" dirty="0" smtClean="0">
                    <a:solidFill>
                      <a:srgbClr val="FF0000"/>
                    </a:solidFill>
                    <a:sym typeface="Wingdings" pitchFamily="2" charset="2"/>
                  </a:rPr>
                  <a:t>참조</a:t>
                </a:r>
                <a:r>
                  <a:rPr lang="en-US" altLang="ko-KR" b="1" dirty="0" smtClean="0">
                    <a:solidFill>
                      <a:srgbClr val="FF0000"/>
                    </a:solidFill>
                    <a:sym typeface="Wingdings" pitchFamily="2" charset="2"/>
                  </a:rPr>
                  <a:t>)</a:t>
                </a:r>
              </a:p>
              <a:p>
                <a:pPr>
                  <a:spcBef>
                    <a:spcPts val="500"/>
                  </a:spcBef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가족성원간 간격이 없고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서로를 너무 잘 알고 있어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‘I’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는 존재하지 않고 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‘We’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만 존재</a:t>
                </a:r>
              </a:p>
              <a:p>
                <a:pPr>
                  <a:spcBef>
                    <a:spcPts val="500"/>
                  </a:spcBef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다른 하위체계의 관심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간섭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지지가 심하고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일체감 강조로 자율적 기능이 어려움</a:t>
                </a:r>
              </a:p>
              <a:p>
                <a:pPr>
                  <a:spcBef>
                    <a:spcPts val="500"/>
                  </a:spcBef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따라서 성원은 </a:t>
                </a:r>
                <a:r>
                  <a:rPr lang="ko-KR" altLang="en-US" b="1" dirty="0" err="1" smtClean="0">
                    <a:solidFill>
                      <a:srgbClr val="990033"/>
                    </a:solidFill>
                  </a:rPr>
                  <a:t>정체감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 확립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자율성 확보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독자적 발달욕구 및 문제해결에 애로 발생</a:t>
                </a:r>
                <a:endParaRPr lang="en-US" altLang="ko-KR" b="1" dirty="0" smtClean="0">
                  <a:solidFill>
                    <a:srgbClr val="990033"/>
                  </a:solidFill>
                </a:endParaRPr>
              </a:p>
              <a:p>
                <a:pPr>
                  <a:spcBef>
                    <a:spcPts val="1500"/>
                  </a:spcBef>
                </a:pPr>
                <a:r>
                  <a:rPr lang="en-US" altLang="ko-KR" b="1" dirty="0" smtClean="0">
                    <a:solidFill>
                      <a:schemeClr val="accent2"/>
                    </a:solidFill>
                  </a:rPr>
                  <a:t>2) </a:t>
                </a:r>
                <a:r>
                  <a:rPr lang="ko-KR" altLang="en-US" b="1" dirty="0" smtClean="0">
                    <a:solidFill>
                      <a:schemeClr val="accent2"/>
                    </a:solidFill>
                  </a:rPr>
                  <a:t>경직된 경계선</a:t>
                </a:r>
                <a:r>
                  <a:rPr lang="en-US" altLang="ko-KR" b="1" dirty="0" smtClean="0">
                    <a:solidFill>
                      <a:schemeClr val="accent2"/>
                    </a:solidFill>
                  </a:rPr>
                  <a:t>(rigid boundary)</a:t>
                </a:r>
                <a:r>
                  <a:rPr lang="en-US" altLang="ko-KR" b="1" dirty="0" smtClean="0">
                    <a:solidFill>
                      <a:schemeClr val="accent2"/>
                    </a:solidFill>
                    <a:sym typeface="Wingdings" pitchFamily="2" charset="2"/>
                  </a:rPr>
                  <a:t> </a:t>
                </a:r>
                <a:r>
                  <a:rPr lang="ko-KR" altLang="en-US" b="1" dirty="0" smtClean="0">
                    <a:solidFill>
                      <a:schemeClr val="accent2"/>
                    </a:solidFill>
                    <a:sym typeface="Wingdings" pitchFamily="2" charset="2"/>
                  </a:rPr>
                  <a:t>유리된 가족</a:t>
                </a:r>
                <a:r>
                  <a:rPr lang="en-US" altLang="ko-KR" b="1" dirty="0" smtClean="0">
                    <a:solidFill>
                      <a:schemeClr val="accent2"/>
                    </a:solidFill>
                    <a:sym typeface="Wingdings" pitchFamily="2" charset="2"/>
                  </a:rPr>
                  <a:t>(disengaged family)</a:t>
                </a:r>
                <a:endParaRPr lang="en-US" altLang="ko-KR" b="1" dirty="0" smtClean="0">
                  <a:solidFill>
                    <a:schemeClr val="accent2"/>
                  </a:solidFill>
                </a:endParaRPr>
              </a:p>
              <a:p>
                <a:pPr>
                  <a:spcBef>
                    <a:spcPts val="500"/>
                  </a:spcBef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성원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하위체계간의 소통과 상호작용이 거의 없이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‘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나는 나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너는 너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’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처럼 따로 분리</a:t>
                </a:r>
                <a:endParaRPr lang="en-US" altLang="ko-KR" b="1" dirty="0" smtClean="0">
                  <a:solidFill>
                    <a:srgbClr val="990033"/>
                  </a:solidFill>
                </a:endParaRPr>
              </a:p>
              <a:p>
                <a:pPr>
                  <a:spcBef>
                    <a:spcPts val="500"/>
                  </a:spcBef>
                  <a:buFont typeface="Arial" pitchFamily="34" charset="0"/>
                  <a:buChar char="•"/>
                </a:pPr>
                <a:r>
                  <a:rPr lang="en-US" altLang="ko-KR" b="1" dirty="0" smtClean="0">
                    <a:solidFill>
                      <a:srgbClr val="990033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상호 분리되어 있어서 애정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접촉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소속감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지지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협상 등이 결여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가족보호기능 손상</a:t>
                </a:r>
              </a:p>
              <a:p>
                <a:pPr>
                  <a:spcBef>
                    <a:spcPts val="500"/>
                  </a:spcBef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가족 외부 체계와도 분리되고 소외됨</a:t>
                </a:r>
              </a:p>
              <a:p>
                <a:pPr>
                  <a:spcBef>
                    <a:spcPts val="1500"/>
                  </a:spcBef>
                </a:pPr>
                <a:r>
                  <a:rPr lang="en-US" altLang="ko-KR" b="1" dirty="0" smtClean="0">
                    <a:solidFill>
                      <a:schemeClr val="accent2"/>
                    </a:solidFill>
                  </a:rPr>
                  <a:t>3) </a:t>
                </a:r>
                <a:r>
                  <a:rPr lang="ko-KR" altLang="en-US" b="1" dirty="0" smtClean="0">
                    <a:solidFill>
                      <a:schemeClr val="accent2"/>
                    </a:solidFill>
                  </a:rPr>
                  <a:t>분명한 경계선</a:t>
                </a:r>
                <a:r>
                  <a:rPr lang="en-US" altLang="ko-KR" b="1" dirty="0" smtClean="0">
                    <a:solidFill>
                      <a:schemeClr val="accent2"/>
                    </a:solidFill>
                  </a:rPr>
                  <a:t>(clear boundary)</a:t>
                </a:r>
                <a:r>
                  <a:rPr lang="en-US" altLang="ko-KR" b="1" dirty="0" smtClean="0">
                    <a:solidFill>
                      <a:schemeClr val="accent2"/>
                    </a:solidFill>
                    <a:sym typeface="Wingdings" pitchFamily="2" charset="2"/>
                  </a:rPr>
                  <a:t></a:t>
                </a:r>
                <a:r>
                  <a:rPr lang="ko-KR" altLang="en-US" b="1" dirty="0" smtClean="0">
                    <a:solidFill>
                      <a:schemeClr val="accent2"/>
                    </a:solidFill>
                    <a:sym typeface="Wingdings" pitchFamily="2" charset="2"/>
                  </a:rPr>
                  <a:t>정상적 가족</a:t>
                </a:r>
                <a:r>
                  <a:rPr lang="en-US" altLang="ko-KR" b="1" dirty="0" smtClean="0">
                    <a:solidFill>
                      <a:schemeClr val="accent2"/>
                    </a:solidFill>
                    <a:sym typeface="Wingdings" pitchFamily="2" charset="2"/>
                  </a:rPr>
                  <a:t>(normal or functional family)</a:t>
                </a:r>
                <a:endParaRPr lang="ko-KR" altLang="en-US" b="1" dirty="0" smtClean="0">
                  <a:solidFill>
                    <a:schemeClr val="accent2"/>
                  </a:solidFill>
                </a:endParaRPr>
              </a:p>
              <a:p>
                <a:pPr>
                  <a:spcBef>
                    <a:spcPts val="500"/>
                  </a:spcBef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자율성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독립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)+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친밀감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(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유대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)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의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 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공존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, ‘I’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의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 </a:t>
                </a:r>
                <a:r>
                  <a:rPr lang="ko-KR" altLang="en-US" b="1" dirty="0" err="1" smtClean="0">
                    <a:solidFill>
                      <a:srgbClr val="990033"/>
                    </a:solidFill>
                  </a:rPr>
                  <a:t>정체감과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 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We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의 소속감 동시 존재</a:t>
                </a:r>
              </a:p>
              <a:p>
                <a:pPr>
                  <a:spcBef>
                    <a:spcPts val="500"/>
                  </a:spcBef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고유의 기능을 충분히 수행하면서 다른 하위체계 성원들과도 접촉</a:t>
                </a:r>
              </a:p>
              <a:p>
                <a:pPr>
                  <a:spcBef>
                    <a:spcPts val="500"/>
                  </a:spcBef>
                  <a:buFont typeface="Arial" pitchFamily="34" charset="0"/>
                  <a:buChar char="•"/>
                </a:pPr>
                <a:r>
                  <a:rPr lang="ko-KR" altLang="en-US" b="1" dirty="0" smtClean="0">
                    <a:solidFill>
                      <a:srgbClr val="990033"/>
                    </a:solidFill>
                  </a:rPr>
                  <a:t> 새로운 가족구조에 필요한 협상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·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적응</a:t>
                </a:r>
                <a:r>
                  <a:rPr lang="en-US" altLang="ko-KR" b="1" dirty="0" smtClean="0">
                    <a:solidFill>
                      <a:srgbClr val="990033"/>
                    </a:solidFill>
                  </a:rPr>
                  <a:t>·</a:t>
                </a:r>
                <a:r>
                  <a:rPr lang="ko-KR" altLang="en-US" b="1" dirty="0" smtClean="0">
                    <a:solidFill>
                      <a:srgbClr val="990033"/>
                    </a:solidFill>
                  </a:rPr>
                  <a:t>실험을 함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그룹 9"/>
          <p:cNvGrpSpPr/>
          <p:nvPr/>
        </p:nvGrpSpPr>
        <p:grpSpPr>
          <a:xfrm>
            <a:off x="0" y="116632"/>
            <a:ext cx="9147175" cy="6597352"/>
            <a:chOff x="0" y="116632"/>
            <a:chExt cx="9147175" cy="6597352"/>
          </a:xfrm>
        </p:grpSpPr>
        <p:sp>
          <p:nvSpPr>
            <p:cNvPr id="8" name="Rectangle 76"/>
            <p:cNvSpPr>
              <a:spLocks noChangeArrowheads="1"/>
            </p:cNvSpPr>
            <p:nvPr/>
          </p:nvSpPr>
          <p:spPr bwMode="auto">
            <a:xfrm>
              <a:off x="0" y="980728"/>
              <a:ext cx="9144000" cy="5733256"/>
            </a:xfrm>
            <a:prstGeom prst="rect">
              <a:avLst/>
            </a:prstGeom>
            <a:gradFill rotWithShape="0">
              <a:gsLst>
                <a:gs pos="0">
                  <a:srgbClr val="FDFDFD"/>
                </a:gs>
                <a:gs pos="100000">
                  <a:srgbClr val="C9C5C4"/>
                </a:gs>
              </a:gsLst>
              <a:lin ang="5400000" scaled="1"/>
            </a:gradFill>
            <a:ln w="12700">
              <a:solidFill>
                <a:srgbClr val="B2B2B2"/>
              </a:solidFill>
              <a:miter lim="800000"/>
              <a:headEnd/>
              <a:tailEnd/>
            </a:ln>
            <a:effectLst>
              <a:outerShdw dist="53882" dir="2700000" algn="ctr" rotWithShape="0">
                <a:srgbClr val="000000">
                  <a:alpha val="30000"/>
                </a:srgbClr>
              </a:outerShdw>
            </a:effectLst>
          </p:spPr>
          <p:txBody>
            <a:bodyPr wrap="none" lIns="99745" tIns="49873" rIns="99745" bIns="49873" anchor="ctr"/>
            <a:lstStyle/>
            <a:p>
              <a:pPr marL="180975">
                <a:lnSpc>
                  <a:spcPct val="130000"/>
                </a:lnSpc>
                <a:defRPr/>
              </a:pPr>
              <a:endParaRPr lang="en-US" altLang="ko-KR" sz="1100" b="1" dirty="0">
                <a:solidFill>
                  <a:srgbClr val="003366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ko-KR" altLang="en-US" b="1" dirty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개념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하위체계의 경계선과 기능을 기반으로 형성된 </a:t>
              </a:r>
              <a:r>
                <a:rPr lang="ko-KR" altLang="en-US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가족내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권력과 책임소재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자연적 위계질서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즉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연령과 성에 따른 위계질서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)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존중될 경우 기능적 가족이나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제휴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동맹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결탁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연합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)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등이 나타나면 위계구조 </a:t>
              </a:r>
              <a:r>
                <a:rPr lang="ko-KR" altLang="en-US" b="1" dirty="0" smtClean="0">
                  <a:solidFill>
                    <a:schemeClr val="accent2"/>
                  </a:solidFill>
                  <a:latin typeface="굴림" pitchFamily="50" charset="-127"/>
                  <a:ea typeface="굴림" pitchFamily="50" charset="-127"/>
                </a:rPr>
                <a:t>혼란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그림 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7-1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의 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symbol 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참조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)</a:t>
              </a: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제휴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(alignment):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성원간의 지지와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협력 또는 반대나 대립적 관계로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동맹과 결탁 포함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동맹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(alliance):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이해관계가 같은 두 사람이 공동의 이익과 목적을 위해 제휴하지만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제 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3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자에게 반드시 적대적이지는 않음 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그림 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7-5 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참조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)</a:t>
              </a: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결탁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연합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, coalition):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두 사람이 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3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자에게 대항하기 위해 협력하는 유형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defRPr/>
              </a:pPr>
              <a:r>
                <a:rPr lang="ko-KR" altLang="en-US" b="1" dirty="0" smtClean="0">
                  <a:solidFill>
                    <a:srgbClr val="008000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en-US" altLang="ko-KR" b="1" dirty="0" smtClean="0">
                  <a:solidFill>
                    <a:srgbClr val="008000"/>
                  </a:solidFill>
                  <a:latin typeface="굴림" pitchFamily="50" charset="-127"/>
                  <a:ea typeface="굴림" pitchFamily="50" charset="-127"/>
                </a:rPr>
                <a:t>- </a:t>
              </a:r>
              <a:r>
                <a:rPr lang="ko-KR" altLang="en-US" b="1" dirty="0" smtClean="0">
                  <a:solidFill>
                    <a:srgbClr val="008000"/>
                  </a:solidFill>
                  <a:latin typeface="굴림" pitchFamily="50" charset="-127"/>
                  <a:ea typeface="굴림" pitchFamily="50" charset="-127"/>
                </a:rPr>
                <a:t>안정적 연합</a:t>
              </a:r>
              <a:r>
                <a:rPr lang="en-US" altLang="ko-KR" b="1" dirty="0" smtClean="0">
                  <a:solidFill>
                    <a:srgbClr val="008000"/>
                  </a:solidFill>
                  <a:latin typeface="굴림" pitchFamily="50" charset="-127"/>
                  <a:ea typeface="굴림" pitchFamily="50" charset="-127"/>
                </a:rPr>
                <a:t>(stable coalition):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지속적인 밀착과 결탁으로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세대간 연합인 경우 위계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구조가 혼란되어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역기능 발생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예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고부갈등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) 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그림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 7-2, 3 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참조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)</a:t>
              </a: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</a:t>
              </a:r>
              <a:r>
                <a:rPr lang="en-US" altLang="ko-KR" b="1" dirty="0" smtClean="0">
                  <a:solidFill>
                    <a:srgbClr val="008000"/>
                  </a:solidFill>
                  <a:latin typeface="굴림" pitchFamily="50" charset="-127"/>
                  <a:ea typeface="굴림" pitchFamily="50" charset="-127"/>
                </a:rPr>
                <a:t>- </a:t>
              </a:r>
              <a:r>
                <a:rPr lang="ko-KR" altLang="en-US" b="1" dirty="0" smtClean="0">
                  <a:solidFill>
                    <a:srgbClr val="008000"/>
                  </a:solidFill>
                  <a:latin typeface="굴림" pitchFamily="50" charset="-127"/>
                  <a:ea typeface="굴림" pitchFamily="50" charset="-127"/>
                </a:rPr>
                <a:t>우회연합</a:t>
              </a:r>
              <a:r>
                <a:rPr lang="en-US" altLang="ko-KR" b="1" dirty="0" smtClean="0">
                  <a:solidFill>
                    <a:srgbClr val="008000"/>
                  </a:solidFill>
                  <a:latin typeface="굴림" pitchFamily="50" charset="-127"/>
                  <a:ea typeface="굴림" pitchFamily="50" charset="-127"/>
                </a:rPr>
                <a:t>(detouring coalition):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갈등 발생시 이를 회피하기 위해 다른 사람을 끌어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들이는 제휴로서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위계질서의 혼란 초래 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(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그림 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7-6 </a:t>
              </a:r>
              <a:r>
                <a:rPr lang="ko-KR" altLang="en-US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참조</a:t>
              </a:r>
              <a:r>
                <a:rPr lang="en-US" altLang="ko-KR" b="1" dirty="0" smtClean="0">
                  <a:solidFill>
                    <a:srgbClr val="FF0000"/>
                  </a:solidFill>
                  <a:latin typeface="굴림" pitchFamily="50" charset="-127"/>
                  <a:ea typeface="굴림" pitchFamily="50" charset="-127"/>
                </a:rPr>
                <a:t>)</a:t>
              </a:r>
            </a:p>
            <a:p>
              <a:pPr marL="180975">
                <a:lnSpc>
                  <a:spcPct val="150000"/>
                </a:lnSpc>
                <a:spcBef>
                  <a:spcPts val="0"/>
                </a:spcBef>
                <a:spcAft>
                  <a:spcPts val="100"/>
                </a:spcAft>
                <a:buFont typeface="Wingdings" pitchFamily="2" charset="2"/>
                <a:buChar char="§"/>
                <a:defRPr/>
              </a:pP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동맹과 결탁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우회에 의해 자연적 위계질서가 혼란되면</a:t>
              </a:r>
              <a:r>
                <a:rPr lang="en-US" altLang="ko-KR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, </a:t>
              </a:r>
              <a:r>
                <a:rPr lang="ko-KR" altLang="en-US" b="1" dirty="0" err="1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가족내에</a:t>
              </a:r>
              <a:r>
                <a:rPr lang="ko-KR" altLang="en-US" b="1" dirty="0" smtClean="0">
                  <a:solidFill>
                    <a:srgbClr val="000099"/>
                  </a:solidFill>
                  <a:latin typeface="굴림" pitchFamily="50" charset="-127"/>
                  <a:ea typeface="굴림" pitchFamily="50" charset="-127"/>
                </a:rPr>
                <a:t> 역기능 발생</a:t>
              </a:r>
              <a:endParaRPr lang="en-US" altLang="ko-KR" b="1" dirty="0" smtClean="0">
                <a:solidFill>
                  <a:srgbClr val="000099"/>
                </a:solidFill>
                <a:latin typeface="굴림" pitchFamily="50" charset="-127"/>
                <a:ea typeface="굴림" pitchFamily="50" charset="-127"/>
              </a:endParaRPr>
            </a:p>
          </p:txBody>
        </p:sp>
        <p:sp>
          <p:nvSpPr>
            <p:cNvPr id="7171" name="Line 46"/>
            <p:cNvSpPr>
              <a:spLocks noChangeShapeType="1"/>
            </p:cNvSpPr>
            <p:nvPr/>
          </p:nvSpPr>
          <p:spPr bwMode="auto">
            <a:xfrm>
              <a:off x="3207" y="620688"/>
              <a:ext cx="9143968" cy="0"/>
            </a:xfrm>
            <a:prstGeom prst="line">
              <a:avLst/>
            </a:prstGeom>
            <a:noFill/>
            <a:ln w="9525">
              <a:solidFill>
                <a:srgbClr val="C0C0C0">
                  <a:alpha val="70195"/>
                </a:srgbClr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ko-KR" altLang="en-US"/>
            </a:p>
          </p:txBody>
        </p:sp>
        <p:sp>
          <p:nvSpPr>
            <p:cNvPr id="7172" name="Text Box 56"/>
            <p:cNvSpPr txBox="1">
              <a:spLocks noChangeArrowheads="1"/>
            </p:cNvSpPr>
            <p:nvPr/>
          </p:nvSpPr>
          <p:spPr bwMode="auto">
            <a:xfrm>
              <a:off x="96870" y="116632"/>
              <a:ext cx="2143536" cy="52322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en-US" altLang="ko-KR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2. </a:t>
              </a:r>
              <a:r>
                <a:rPr lang="ko-KR" altLang="en-US" sz="2800" dirty="0" smtClean="0">
                  <a:solidFill>
                    <a:srgbClr val="FFCC00"/>
                  </a:solidFill>
                  <a:latin typeface="HY강B" pitchFamily="18" charset="-127"/>
                  <a:ea typeface="HY강B" pitchFamily="18" charset="-127"/>
                </a:rPr>
                <a:t>주요 개념</a:t>
              </a:r>
              <a:endParaRPr lang="en-US" altLang="ko-KR" sz="2800" dirty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endParaRPr>
            </a:p>
          </p:txBody>
        </p:sp>
        <p:sp>
          <p:nvSpPr>
            <p:cNvPr id="7" name="Text Box 71"/>
            <p:cNvSpPr txBox="1">
              <a:spLocks noChangeArrowheads="1"/>
            </p:cNvSpPr>
            <p:nvPr/>
          </p:nvSpPr>
          <p:spPr bwMode="auto">
            <a:xfrm>
              <a:off x="0" y="692696"/>
              <a:ext cx="9144000" cy="400110"/>
            </a:xfrm>
            <a:prstGeom prst="rect">
              <a:avLst/>
            </a:prstGeom>
            <a:gradFill rotWithShape="0">
              <a:gsLst>
                <a:gs pos="0">
                  <a:srgbClr val="8488C4"/>
                </a:gs>
                <a:gs pos="53000">
                  <a:srgbClr val="D4DEFF"/>
                </a:gs>
                <a:gs pos="83000">
                  <a:srgbClr val="D4DEFF"/>
                </a:gs>
                <a:gs pos="100000">
                  <a:srgbClr val="96AB94"/>
                </a:gs>
              </a:gsLst>
              <a:lin ang="5400000"/>
            </a:gradFill>
            <a:ln w="12700">
              <a:solidFill>
                <a:srgbClr val="9999FF"/>
              </a:solidFill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eaLnBrk="0" latinLnBrk="0" hangingPunct="0">
                <a:buSzPct val="75000"/>
                <a:buFont typeface="Wingdings" pitchFamily="2" charset="2"/>
                <a:buNone/>
              </a:pPr>
              <a:r>
                <a:rPr kumimoji="0" lang="en-US" altLang="ko-KR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2.5. </a:t>
              </a:r>
              <a:r>
                <a:rPr kumimoji="0" lang="ko-KR" altLang="en-US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위계구조</a:t>
              </a:r>
              <a:r>
                <a:rPr kumimoji="0" lang="en-US" altLang="ko-KR" sz="2000" dirty="0" smtClean="0">
                  <a:solidFill>
                    <a:schemeClr val="accent2"/>
                  </a:solidFill>
                  <a:latin typeface="HY견고딕" pitchFamily="18" charset="-127"/>
                  <a:ea typeface="HY견고딕" pitchFamily="18" charset="-127"/>
                </a:rPr>
                <a:t>(hierarchy)</a:t>
              </a:r>
              <a:endParaRPr kumimoji="0" lang="en-US" altLang="ko-KR" sz="2000" dirty="0">
                <a:solidFill>
                  <a:schemeClr val="accent2"/>
                </a:solidFill>
                <a:latin typeface="HY견고딕" pitchFamily="18" charset="-127"/>
                <a:ea typeface="HY견고딕" pitchFamily="18" charset="-127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Line 46"/>
          <p:cNvSpPr>
            <a:spLocks noChangeShapeType="1"/>
          </p:cNvSpPr>
          <p:nvPr/>
        </p:nvSpPr>
        <p:spPr bwMode="auto">
          <a:xfrm>
            <a:off x="0" y="620688"/>
            <a:ext cx="9144000" cy="0"/>
          </a:xfrm>
          <a:prstGeom prst="line">
            <a:avLst/>
          </a:prstGeom>
          <a:noFill/>
          <a:ln w="9525">
            <a:solidFill>
              <a:srgbClr val="C0C0C0">
                <a:alpha val="70195"/>
              </a:srgbClr>
            </a:solidFill>
            <a:round/>
            <a:headEnd/>
            <a:tailEnd/>
          </a:ln>
        </p:spPr>
        <p:txBody>
          <a:bodyPr wrap="none" anchor="ctr"/>
          <a:lstStyle/>
          <a:p>
            <a:endParaRPr lang="ko-KR" altLang="en-US"/>
          </a:p>
        </p:txBody>
      </p:sp>
      <p:sp>
        <p:nvSpPr>
          <p:cNvPr id="8" name="Text Box 56"/>
          <p:cNvSpPr txBox="1">
            <a:spLocks noChangeArrowheads="1"/>
          </p:cNvSpPr>
          <p:nvPr/>
        </p:nvSpPr>
        <p:spPr bwMode="auto">
          <a:xfrm>
            <a:off x="0" y="188640"/>
            <a:ext cx="2002471" cy="4924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2. </a:t>
            </a:r>
            <a:r>
              <a:rPr lang="ko-KR" altLang="en-US" sz="2600" dirty="0" smtClean="0">
                <a:solidFill>
                  <a:srgbClr val="FFCC00"/>
                </a:solidFill>
                <a:latin typeface="HY강B" pitchFamily="18" charset="-127"/>
                <a:ea typeface="HY강B" pitchFamily="18" charset="-127"/>
              </a:rPr>
              <a:t>주요 개념</a:t>
            </a:r>
            <a:endParaRPr lang="en-US" altLang="ko-KR" sz="2600" dirty="0">
              <a:solidFill>
                <a:srgbClr val="FFCC00"/>
              </a:solidFill>
              <a:latin typeface="HY강B" pitchFamily="18" charset="-127"/>
              <a:ea typeface="HY강B" pitchFamily="18" charset="-127"/>
            </a:endParaRPr>
          </a:p>
        </p:txBody>
      </p:sp>
      <p:sp>
        <p:nvSpPr>
          <p:cNvPr id="9" name="Rectangle 76"/>
          <p:cNvSpPr>
            <a:spLocks noChangeArrowheads="1"/>
          </p:cNvSpPr>
          <p:nvPr/>
        </p:nvSpPr>
        <p:spPr bwMode="auto">
          <a:xfrm>
            <a:off x="4763" y="1124744"/>
            <a:ext cx="9139237" cy="4032448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 defTabSz="0">
              <a:lnSpc>
                <a:spcPct val="150000"/>
              </a:lnSpc>
              <a:buFontTx/>
              <a:buChar char="•"/>
              <a:defRPr/>
            </a:pP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가족은 성원의 발달적 욕구와 외부 압력에 반응하여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가족관계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변화시켜 연속성을 </a:t>
            </a: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유지함</a:t>
            </a:r>
            <a:endParaRPr lang="en-US" altLang="ko-KR" b="1" dirty="0" smtClean="0">
              <a:solidFill>
                <a:srgbClr val="A50021"/>
              </a:solidFill>
              <a:latin typeface="굴림" pitchFamily="50" charset="-127"/>
              <a:ea typeface="굴림" pitchFamily="50" charset="-127"/>
            </a:endParaRPr>
          </a:p>
          <a:p>
            <a:pPr defTabSz="0"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 가족적응의 특성</a:t>
            </a:r>
            <a:r>
              <a:rPr lang="en-US" altLang="ko-KR" b="1" dirty="0" smtClean="0">
                <a:solidFill>
                  <a:srgbClr val="A50021"/>
                </a:solidFill>
                <a:latin typeface="굴림" pitchFamily="50" charset="-127"/>
                <a:ea typeface="굴림" pitchFamily="50" charset="-127"/>
              </a:rPr>
              <a:t>: </a:t>
            </a:r>
            <a:r>
              <a:rPr lang="ko-KR" altLang="en-US" b="1" dirty="0" smtClean="0">
                <a:solidFill>
                  <a:srgbClr val="A50021"/>
                </a:solidFill>
              </a:rPr>
              <a:t>가족은 특정 </a:t>
            </a:r>
            <a:r>
              <a:rPr lang="ko-KR" altLang="en-US" b="1" dirty="0" smtClean="0">
                <a:solidFill>
                  <a:srgbClr val="A50021"/>
                </a:solidFill>
              </a:rPr>
              <a:t>구조를 선호하며</a:t>
            </a:r>
            <a:r>
              <a:rPr lang="en-US" altLang="ko-KR" b="1" dirty="0" smtClean="0">
                <a:solidFill>
                  <a:srgbClr val="A50021"/>
                </a:solidFill>
              </a:rPr>
              <a:t>,</a:t>
            </a:r>
            <a:r>
              <a:rPr lang="ko-KR" altLang="en-US" b="1" dirty="0" smtClean="0">
                <a:solidFill>
                  <a:srgbClr val="A50021"/>
                </a:solidFill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</a:rPr>
              <a:t>이에 따라 일상적 요구에 반응하지만</a:t>
            </a:r>
            <a:r>
              <a:rPr lang="en-US" altLang="ko-KR" b="1" dirty="0" smtClean="0">
                <a:solidFill>
                  <a:srgbClr val="A50021"/>
                </a:solidFill>
              </a:rPr>
              <a:t>, </a:t>
            </a:r>
          </a:p>
          <a:p>
            <a:pPr defTabSz="0">
              <a:lnSpc>
                <a:spcPct val="150000"/>
              </a:lnSpc>
            </a:pPr>
            <a:r>
              <a:rPr lang="en-US" altLang="ko-KR" b="1" dirty="0" smtClean="0">
                <a:solidFill>
                  <a:srgbClr val="A50021"/>
                </a:solidFill>
              </a:rPr>
              <a:t>  </a:t>
            </a:r>
            <a:r>
              <a:rPr lang="ko-KR" altLang="en-US" b="1" dirty="0" smtClean="0">
                <a:solidFill>
                  <a:srgbClr val="A50021"/>
                </a:solidFill>
              </a:rPr>
              <a:t>재구조화를 요구할 때 대안적 </a:t>
            </a:r>
            <a:r>
              <a:rPr lang="ko-KR" altLang="en-US" b="1" dirty="0" smtClean="0">
                <a:solidFill>
                  <a:srgbClr val="A50021"/>
                </a:solidFill>
              </a:rPr>
              <a:t>상호작용 유형을 </a:t>
            </a:r>
            <a:r>
              <a:rPr lang="ko-KR" altLang="en-US" b="1" dirty="0" smtClean="0">
                <a:solidFill>
                  <a:srgbClr val="A50021"/>
                </a:solidFill>
              </a:rPr>
              <a:t>모색하여 가족구조를 수정하여 적응해야</a:t>
            </a:r>
            <a:endParaRPr lang="en-US" altLang="ko-KR" b="1" dirty="0" smtClean="0">
              <a:solidFill>
                <a:srgbClr val="A50021"/>
              </a:solidFill>
            </a:endParaRPr>
          </a:p>
          <a:p>
            <a:pPr defTabSz="0">
              <a:lnSpc>
                <a:spcPct val="150000"/>
              </a:lnSpc>
            </a:pPr>
            <a:r>
              <a:rPr lang="en-US" altLang="ko-KR" b="1" dirty="0" smtClean="0">
                <a:solidFill>
                  <a:srgbClr val="A50021"/>
                </a:solidFill>
              </a:rPr>
              <a:t>  </a:t>
            </a:r>
            <a:r>
              <a:rPr lang="ko-KR" altLang="en-US" b="1" dirty="0" smtClean="0">
                <a:solidFill>
                  <a:srgbClr val="A50021"/>
                </a:solidFill>
              </a:rPr>
              <a:t>가족기능을 유지할 수 있음</a:t>
            </a:r>
            <a:endParaRPr lang="en-US" altLang="ko-KR" b="1" dirty="0" smtClean="0">
              <a:solidFill>
                <a:srgbClr val="A50021"/>
              </a:solidFill>
            </a:endParaRPr>
          </a:p>
          <a:p>
            <a:pPr defTabSz="0">
              <a:lnSpc>
                <a:spcPct val="150000"/>
              </a:lnSpc>
              <a:buFont typeface="Arial" pitchFamily="34" charset="0"/>
              <a:buChar char="•"/>
            </a:pPr>
            <a:r>
              <a:rPr lang="en-US" altLang="ko-KR" b="1" dirty="0" smtClean="0">
                <a:solidFill>
                  <a:srgbClr val="A50021"/>
                </a:solidFill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</a:rPr>
              <a:t>만약 </a:t>
            </a:r>
            <a:r>
              <a:rPr lang="ko-KR" altLang="en-US" b="1" dirty="0" smtClean="0">
                <a:solidFill>
                  <a:srgbClr val="A50021"/>
                </a:solidFill>
              </a:rPr>
              <a:t>가족 내외부의 </a:t>
            </a:r>
            <a:r>
              <a:rPr lang="ko-KR" altLang="en-US" b="1" dirty="0" smtClean="0">
                <a:solidFill>
                  <a:srgbClr val="A50021"/>
                </a:solidFill>
              </a:rPr>
              <a:t>재구조화 요구에 </a:t>
            </a:r>
            <a:r>
              <a:rPr lang="ko-KR" altLang="en-US" b="1" dirty="0" smtClean="0">
                <a:solidFill>
                  <a:srgbClr val="A50021"/>
                </a:solidFill>
              </a:rPr>
              <a:t>기존 방식대로 </a:t>
            </a:r>
            <a:r>
              <a:rPr lang="ko-KR" altLang="en-US" b="1" dirty="0" smtClean="0">
                <a:solidFill>
                  <a:srgbClr val="A50021"/>
                </a:solidFill>
              </a:rPr>
              <a:t>경직되게 반응할 경우 역기능 발생</a:t>
            </a:r>
            <a:endParaRPr lang="en-US" altLang="ko-KR" b="1" dirty="0" smtClean="0">
              <a:solidFill>
                <a:srgbClr val="A50021"/>
              </a:solidFill>
            </a:endParaRPr>
          </a:p>
          <a:p>
            <a:pPr defTabSz="0">
              <a:lnSpc>
                <a:spcPct val="150000"/>
              </a:lnSpc>
              <a:buFont typeface="Arial" pitchFamily="34" charset="0"/>
              <a:buChar char="•"/>
            </a:pPr>
            <a:r>
              <a:rPr lang="ko-KR" altLang="en-US" b="1" dirty="0" smtClean="0">
                <a:solidFill>
                  <a:srgbClr val="A50021"/>
                </a:solidFill>
              </a:rPr>
              <a:t> 가족적응을 요구하는 스트레스 </a:t>
            </a:r>
            <a:r>
              <a:rPr lang="ko-KR" altLang="en-US" b="1" dirty="0" err="1" smtClean="0">
                <a:solidFill>
                  <a:srgbClr val="A50021"/>
                </a:solidFill>
              </a:rPr>
              <a:t>유발인자</a:t>
            </a:r>
            <a:r>
              <a:rPr lang="en-US" altLang="ko-KR" b="1" dirty="0" smtClean="0">
                <a:solidFill>
                  <a:srgbClr val="A50021"/>
                </a:solidFill>
              </a:rPr>
              <a:t>(stressor)</a:t>
            </a:r>
            <a:endParaRPr lang="en-US" altLang="ko-KR" b="1" dirty="0" smtClean="0">
              <a:solidFill>
                <a:srgbClr val="A50021"/>
              </a:solidFill>
            </a:endParaRPr>
          </a:p>
          <a:p>
            <a:pPr defTabSz="0">
              <a:lnSpc>
                <a:spcPct val="150000"/>
              </a:lnSpc>
            </a:pPr>
            <a:r>
              <a:rPr lang="en-US" altLang="ko-KR" b="1" dirty="0" smtClean="0">
                <a:solidFill>
                  <a:srgbClr val="A50021"/>
                </a:solidFill>
              </a:rPr>
              <a:t> - </a:t>
            </a:r>
            <a:r>
              <a:rPr lang="ko-KR" altLang="en-US" b="1" dirty="0" smtClean="0">
                <a:solidFill>
                  <a:srgbClr val="A50021"/>
                </a:solidFill>
              </a:rPr>
              <a:t>성원 한 명이 외부와의 접촉에서 받는 스트레스</a:t>
            </a:r>
            <a:r>
              <a:rPr lang="en-US" altLang="ko-KR" b="1" dirty="0" smtClean="0">
                <a:solidFill>
                  <a:srgbClr val="A50021"/>
                </a:solidFill>
              </a:rPr>
              <a:t>(</a:t>
            </a:r>
            <a:r>
              <a:rPr lang="ko-KR" altLang="en-US" b="1" dirty="0" smtClean="0">
                <a:solidFill>
                  <a:srgbClr val="A50021"/>
                </a:solidFill>
              </a:rPr>
              <a:t>다른 </a:t>
            </a:r>
            <a:r>
              <a:rPr lang="ko-KR" altLang="en-US" b="1" dirty="0" smtClean="0">
                <a:solidFill>
                  <a:srgbClr val="A50021"/>
                </a:solidFill>
              </a:rPr>
              <a:t>성원에</a:t>
            </a:r>
            <a:r>
              <a:rPr lang="ko-KR" altLang="en-US" b="1" dirty="0">
                <a:solidFill>
                  <a:srgbClr val="A50021"/>
                </a:solidFill>
              </a:rPr>
              <a:t>게</a:t>
            </a:r>
            <a:r>
              <a:rPr lang="ko-KR" altLang="en-US" b="1" dirty="0" smtClean="0">
                <a:solidFill>
                  <a:srgbClr val="A50021"/>
                </a:solidFill>
              </a:rPr>
              <a:t> </a:t>
            </a:r>
            <a:r>
              <a:rPr lang="ko-KR" altLang="en-US" b="1" dirty="0" smtClean="0">
                <a:solidFill>
                  <a:srgbClr val="A50021"/>
                </a:solidFill>
              </a:rPr>
              <a:t>확대되면 역기능</a:t>
            </a:r>
            <a:r>
              <a:rPr lang="en-US" altLang="ko-KR" b="1" dirty="0" smtClean="0">
                <a:solidFill>
                  <a:srgbClr val="A50021"/>
                </a:solidFill>
              </a:rPr>
              <a:t>)</a:t>
            </a:r>
          </a:p>
          <a:p>
            <a:pPr defTabSz="0">
              <a:lnSpc>
                <a:spcPct val="150000"/>
              </a:lnSpc>
            </a:pPr>
            <a:r>
              <a:rPr lang="en-US" altLang="ko-KR" b="1" dirty="0" smtClean="0">
                <a:solidFill>
                  <a:srgbClr val="A50021"/>
                </a:solidFill>
              </a:rPr>
              <a:t> - </a:t>
            </a:r>
            <a:r>
              <a:rPr lang="ko-KR" altLang="en-US" b="1" dirty="0" smtClean="0">
                <a:solidFill>
                  <a:srgbClr val="A50021"/>
                </a:solidFill>
              </a:rPr>
              <a:t>전체 가족이 외부와의 접촉에서 받는 스트레스</a:t>
            </a:r>
            <a:r>
              <a:rPr lang="en-US" altLang="ko-KR" b="1" dirty="0" smtClean="0">
                <a:solidFill>
                  <a:srgbClr val="A50021"/>
                </a:solidFill>
              </a:rPr>
              <a:t>(</a:t>
            </a:r>
            <a:r>
              <a:rPr lang="ko-KR" altLang="en-US" b="1" dirty="0" smtClean="0">
                <a:solidFill>
                  <a:srgbClr val="A50021"/>
                </a:solidFill>
              </a:rPr>
              <a:t>이사</a:t>
            </a:r>
            <a:r>
              <a:rPr lang="en-US" altLang="ko-KR" b="1" dirty="0" smtClean="0">
                <a:solidFill>
                  <a:srgbClr val="A50021"/>
                </a:solidFill>
              </a:rPr>
              <a:t>, </a:t>
            </a:r>
            <a:r>
              <a:rPr lang="ko-KR" altLang="en-US" b="1" dirty="0" smtClean="0">
                <a:solidFill>
                  <a:srgbClr val="A50021"/>
                </a:solidFill>
              </a:rPr>
              <a:t>빈곤</a:t>
            </a:r>
            <a:r>
              <a:rPr lang="en-US" altLang="ko-KR" b="1" dirty="0" smtClean="0">
                <a:solidFill>
                  <a:srgbClr val="A50021"/>
                </a:solidFill>
              </a:rPr>
              <a:t>, social matchmaker </a:t>
            </a:r>
            <a:r>
              <a:rPr lang="ko-KR" altLang="en-US" b="1" dirty="0" smtClean="0">
                <a:solidFill>
                  <a:srgbClr val="A50021"/>
                </a:solidFill>
              </a:rPr>
              <a:t>요구</a:t>
            </a:r>
            <a:r>
              <a:rPr lang="en-US" altLang="ko-KR" b="1" dirty="0" smtClean="0">
                <a:solidFill>
                  <a:srgbClr val="A50021"/>
                </a:solidFill>
              </a:rPr>
              <a:t>)</a:t>
            </a:r>
          </a:p>
          <a:p>
            <a:pPr defTabSz="0">
              <a:lnSpc>
                <a:spcPct val="150000"/>
              </a:lnSpc>
            </a:pPr>
            <a:r>
              <a:rPr lang="en-US" altLang="ko-KR" b="1" dirty="0" smtClean="0">
                <a:solidFill>
                  <a:srgbClr val="A50021"/>
                </a:solidFill>
              </a:rPr>
              <a:t> - </a:t>
            </a:r>
            <a:r>
              <a:rPr lang="ko-KR" altLang="en-US" b="1" dirty="0" smtClean="0">
                <a:solidFill>
                  <a:srgbClr val="A50021"/>
                </a:solidFill>
              </a:rPr>
              <a:t>가족발달단계상의 과도기에 겪는 스트레스</a:t>
            </a:r>
            <a:r>
              <a:rPr lang="en-US" altLang="ko-KR" b="1" dirty="0" smtClean="0">
                <a:solidFill>
                  <a:srgbClr val="A50021"/>
                </a:solidFill>
              </a:rPr>
              <a:t>(</a:t>
            </a:r>
            <a:r>
              <a:rPr lang="ko-KR" altLang="en-US" b="1" dirty="0" smtClean="0">
                <a:solidFill>
                  <a:srgbClr val="A50021"/>
                </a:solidFill>
              </a:rPr>
              <a:t>자녀 청소년기  </a:t>
            </a:r>
            <a:r>
              <a:rPr lang="en-US" altLang="ko-KR" b="1" dirty="0" smtClean="0">
                <a:solidFill>
                  <a:srgbClr val="A50021"/>
                </a:solidFill>
              </a:rPr>
              <a:t>vs  </a:t>
            </a:r>
            <a:r>
              <a:rPr lang="ko-KR" altLang="en-US" b="1" dirty="0" smtClean="0">
                <a:solidFill>
                  <a:srgbClr val="A50021"/>
                </a:solidFill>
              </a:rPr>
              <a:t>부모 갱년기 </a:t>
            </a:r>
            <a:r>
              <a:rPr lang="ko-KR" altLang="en-US" b="1" dirty="0" smtClean="0">
                <a:solidFill>
                  <a:srgbClr val="A50021"/>
                </a:solidFill>
              </a:rPr>
              <a:t>등</a:t>
            </a:r>
            <a:r>
              <a:rPr lang="en-US" altLang="ko-KR" b="1" dirty="0" smtClean="0">
                <a:solidFill>
                  <a:srgbClr val="A50021"/>
                </a:solidFill>
              </a:rPr>
              <a:t>)</a:t>
            </a:r>
          </a:p>
          <a:p>
            <a:pPr defTabSz="0">
              <a:lnSpc>
                <a:spcPct val="150000"/>
              </a:lnSpc>
            </a:pPr>
            <a:r>
              <a:rPr lang="en-US" altLang="ko-KR" b="1" dirty="0" smtClean="0">
                <a:solidFill>
                  <a:srgbClr val="A50021"/>
                </a:solidFill>
              </a:rPr>
              <a:t> - </a:t>
            </a:r>
            <a:r>
              <a:rPr lang="ko-KR" altLang="en-US" b="1" dirty="0" smtClean="0">
                <a:solidFill>
                  <a:srgbClr val="A50021"/>
                </a:solidFill>
              </a:rPr>
              <a:t>특수한 문제</a:t>
            </a:r>
            <a:r>
              <a:rPr lang="en-US" altLang="ko-KR" b="1" dirty="0" smtClean="0">
                <a:solidFill>
                  <a:srgbClr val="A50021"/>
                </a:solidFill>
              </a:rPr>
              <a:t>(</a:t>
            </a:r>
            <a:r>
              <a:rPr lang="ko-KR" altLang="en-US" b="1" dirty="0" smtClean="0">
                <a:solidFill>
                  <a:srgbClr val="A50021"/>
                </a:solidFill>
              </a:rPr>
              <a:t>성원의 장애나 질병</a:t>
            </a:r>
            <a:r>
              <a:rPr lang="en-US" altLang="ko-KR" b="1" dirty="0" smtClean="0">
                <a:solidFill>
                  <a:srgbClr val="A50021"/>
                </a:solidFill>
              </a:rPr>
              <a:t>)</a:t>
            </a:r>
            <a:r>
              <a:rPr lang="ko-KR" altLang="en-US" b="1" dirty="0" smtClean="0">
                <a:solidFill>
                  <a:srgbClr val="A50021"/>
                </a:solidFill>
              </a:rPr>
              <a:t>로 인해 겪는 스트레스</a:t>
            </a:r>
            <a:endParaRPr lang="en-US" altLang="ko-KR" b="1" dirty="0" smtClean="0">
              <a:solidFill>
                <a:srgbClr val="A50021"/>
              </a:solidFill>
            </a:endParaRPr>
          </a:p>
        </p:txBody>
      </p:sp>
      <p:sp>
        <p:nvSpPr>
          <p:cNvPr id="10" name="Rectangle 54"/>
          <p:cNvSpPr>
            <a:spLocks noChangeArrowheads="1"/>
          </p:cNvSpPr>
          <p:nvPr/>
        </p:nvSpPr>
        <p:spPr bwMode="auto">
          <a:xfrm>
            <a:off x="0" y="692696"/>
            <a:ext cx="9143968" cy="449330"/>
          </a:xfrm>
          <a:prstGeom prst="rect">
            <a:avLst/>
          </a:prstGeom>
          <a:gradFill rotWithShape="0">
            <a:gsLst>
              <a:gs pos="0">
                <a:srgbClr val="D6B19C"/>
              </a:gs>
              <a:gs pos="30000">
                <a:srgbClr val="D49E6C"/>
              </a:gs>
              <a:gs pos="70000">
                <a:srgbClr val="A65528"/>
              </a:gs>
              <a:gs pos="100000">
                <a:srgbClr val="663012"/>
              </a:gs>
            </a:gsLst>
            <a:lin ang="5400000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2. 6.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가족적응</a:t>
            </a:r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(family adaptation)</a:t>
            </a:r>
            <a:endParaRPr lang="ko-KR" altLang="en-US" sz="2000" dirty="0">
              <a:solidFill>
                <a:srgbClr val="FFFFFF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3" name="Rectangle 54"/>
          <p:cNvSpPr>
            <a:spLocks noChangeArrowheads="1"/>
          </p:cNvSpPr>
          <p:nvPr/>
        </p:nvSpPr>
        <p:spPr bwMode="auto">
          <a:xfrm>
            <a:off x="0" y="5229200"/>
            <a:ext cx="9144000" cy="348039"/>
          </a:xfrm>
          <a:prstGeom prst="rect">
            <a:avLst/>
          </a:prstGeom>
          <a:gradFill rotWithShape="0">
            <a:gsLst>
              <a:gs pos="0">
                <a:srgbClr val="CC3300"/>
              </a:gs>
              <a:gs pos="100000">
                <a:srgbClr val="721D00"/>
              </a:gs>
            </a:gsLst>
            <a:lin ang="5400000" scaled="1"/>
          </a:gra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2. 7.  </a:t>
            </a:r>
            <a:r>
              <a:rPr lang="ko-KR" altLang="en-US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가족생활주기(</a:t>
            </a:r>
            <a:r>
              <a:rPr lang="en-US" altLang="ko-KR" sz="2000" dirty="0" smtClean="0">
                <a:solidFill>
                  <a:srgbClr val="FFFFFF"/>
                </a:solidFill>
                <a:latin typeface="HY견고딕" pitchFamily="18" charset="-127"/>
                <a:ea typeface="HY견고딕" pitchFamily="18" charset="-127"/>
              </a:rPr>
              <a:t>family life cycle)</a:t>
            </a:r>
            <a:endParaRPr lang="en-US" altLang="ko-KR" sz="2000" dirty="0">
              <a:solidFill>
                <a:srgbClr val="FFFFFF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14" name="Rectangle 77"/>
          <p:cNvSpPr>
            <a:spLocks noChangeArrowheads="1"/>
          </p:cNvSpPr>
          <p:nvPr/>
        </p:nvSpPr>
        <p:spPr bwMode="auto">
          <a:xfrm>
            <a:off x="0" y="5589240"/>
            <a:ext cx="9144000" cy="1152128"/>
          </a:xfrm>
          <a:prstGeom prst="rect">
            <a:avLst/>
          </a:prstGeom>
          <a:gradFill rotWithShape="0">
            <a:gsLst>
              <a:gs pos="0">
                <a:srgbClr val="FDFDFD"/>
              </a:gs>
              <a:gs pos="100000">
                <a:srgbClr val="C9C5C4"/>
              </a:gs>
            </a:gsLst>
            <a:lin ang="5400000" scaled="1"/>
          </a:gradFill>
          <a:ln w="12700">
            <a:solidFill>
              <a:srgbClr val="B2B2B2"/>
            </a:solidFill>
            <a:miter lim="800000"/>
            <a:headEnd/>
            <a:tailEnd/>
          </a:ln>
          <a:effectLst>
            <a:outerShdw dist="53882" dir="2700000" algn="ctr" rotWithShape="0">
              <a:srgbClr val="000000">
                <a:alpha val="30000"/>
              </a:srgbClr>
            </a:outerShdw>
          </a:effectLst>
        </p:spPr>
        <p:txBody>
          <a:bodyPr wrap="none" lIns="99745" tIns="49873" rIns="99745" bIns="49873" anchor="ctr"/>
          <a:lstStyle/>
          <a:p>
            <a:pPr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Tx/>
              <a:buChar char="•"/>
              <a:defRPr/>
            </a:pP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가족구조와 가족적응 기능은 가족생활주기에 따라 달라진다고 규정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  <a:p>
            <a:pPr>
              <a:lnSpc>
                <a:spcPct val="150000"/>
              </a:lnSpc>
              <a:spcBef>
                <a:spcPts val="300"/>
              </a:spcBef>
              <a:spcAft>
                <a:spcPts val="300"/>
              </a:spcAft>
              <a:buFontTx/>
              <a:buChar char="•"/>
              <a:defRPr/>
            </a:pP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 </a:t>
            </a:r>
            <a:r>
              <a:rPr lang="en-US" altLang="ko-KR" b="1" dirty="0" err="1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Minuchin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은 별도의 가족생활주기는 제시하지 않고</a:t>
            </a:r>
            <a:r>
              <a:rPr lang="en-US" altLang="ko-KR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, </a:t>
            </a:r>
            <a:r>
              <a:rPr lang="ko-KR" altLang="en-US" b="1" dirty="0" smtClean="0">
                <a:solidFill>
                  <a:srgbClr val="800000"/>
                </a:solidFill>
                <a:latin typeface="굴림" pitchFamily="50" charset="-127"/>
                <a:ea typeface="굴림" pitchFamily="50" charset="-127"/>
              </a:rPr>
              <a:t>다른 이론가의 생활주기 개념 활용</a:t>
            </a:r>
            <a:endParaRPr lang="en-US" altLang="ko-KR" b="1" dirty="0" smtClean="0">
              <a:solidFill>
                <a:srgbClr val="800000"/>
              </a:solidFill>
              <a:latin typeface="굴림" pitchFamily="50" charset="-127"/>
              <a:ea typeface="굴림" pitchFamily="50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2183</TotalTime>
  <Words>2959</Words>
  <Application>Microsoft Office PowerPoint</Application>
  <PresentationFormat>화면 슬라이드 쇼(4:3)</PresentationFormat>
  <Paragraphs>293</Paragraphs>
  <Slides>21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21</vt:i4>
      </vt:variant>
    </vt:vector>
  </HeadingPairs>
  <TitlesOfParts>
    <vt:vector size="27" baseType="lpstr">
      <vt:lpstr>HY강B</vt:lpstr>
      <vt:lpstr>HY견고딕</vt:lpstr>
      <vt:lpstr>굴림</vt:lpstr>
      <vt:lpstr>Arial</vt:lpstr>
      <vt:lpstr>Wingdings</vt:lpstr>
      <vt:lpstr>기본 디자인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길벗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강은정</dc:creator>
  <cp:lastModifiedBy>USER</cp:lastModifiedBy>
  <cp:revision>260</cp:revision>
  <cp:lastPrinted>2020-06-03T00:24:45Z</cp:lastPrinted>
  <dcterms:created xsi:type="dcterms:W3CDTF">2004-08-18T05:19:37Z</dcterms:created>
  <dcterms:modified xsi:type="dcterms:W3CDTF">2021-04-14T00:22:43Z</dcterms:modified>
</cp:coreProperties>
</file>

<file path=docProps/thumbnail.jpeg>
</file>