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8" r:id="rId2"/>
    <p:sldId id="256" r:id="rId3"/>
    <p:sldId id="258" r:id="rId4"/>
    <p:sldId id="279" r:id="rId5"/>
    <p:sldId id="257" r:id="rId6"/>
    <p:sldId id="280" r:id="rId7"/>
    <p:sldId id="281" r:id="rId8"/>
    <p:sldId id="259" r:id="rId9"/>
    <p:sldId id="260" r:id="rId10"/>
    <p:sldId id="261" r:id="rId11"/>
    <p:sldId id="282" r:id="rId12"/>
    <p:sldId id="262" r:id="rId13"/>
    <p:sldId id="265" r:id="rId14"/>
    <p:sldId id="283" r:id="rId15"/>
    <p:sldId id="284" r:id="rId16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14" d="100"/>
          <a:sy n="114" d="100"/>
        </p:scale>
        <p:origin x="221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607306-1A9B-4570-B33D-624D4967C451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F9D9C6-D908-4CEA-A231-2F4D07CA6E92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DD72A7-8DF2-4547-8F79-FBAC6FB69A08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AA622B-87A9-4F68-9332-ACE5C3C322A8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4B2D5C-77CE-4F97-9849-44C7E82FBBCC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284E5F-03DE-4B71-9DC2-BC625414E309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15DE76-AC31-4631-9E48-AFD7C5F73132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BB88A8-6EE8-4615-B924-10E2F396141C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B70380-B2B6-4268-A42A-BC4B7DBC4F75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EC2D87-7C48-4796-AF77-4DEF29E26C72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ED7984-4E8E-4AB8-98D2-8C5C48984B43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ko-K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ko-K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D1C62E1-DC5E-4C39-BBE5-FC6A3F2CF63E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1031" name="Rectangle 7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rgbClr val="000066"/>
              </a:gs>
              <a:gs pos="100000">
                <a:srgbClr val="000066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fontAlgn="base" latinLnBrk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 latinLnBrk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 latinLnBrk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 latinLnBrk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7" name="Rectangle 69"/>
          <p:cNvSpPr>
            <a:spLocks noChangeArrowheads="1"/>
          </p:cNvSpPr>
          <p:nvPr/>
        </p:nvSpPr>
        <p:spPr bwMode="auto">
          <a:xfrm>
            <a:off x="0" y="2786058"/>
            <a:ext cx="9144000" cy="37548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>
              <a:lnSpc>
                <a:spcPct val="200000"/>
              </a:lnSpc>
            </a:pPr>
            <a:r>
              <a:rPr lang="ko-KR" altLang="en-US" sz="2800" b="1" dirty="0">
                <a:solidFill>
                  <a:srgbClr val="00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제 </a:t>
            </a: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인간행동</a:t>
            </a: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사회환경 그리고 사회복지실천</a:t>
            </a:r>
            <a:endParaRPr lang="en-US" altLang="ko-KR" sz="28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lnSpc>
                <a:spcPct val="200000"/>
              </a:lnSpc>
            </a:pP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제 </a:t>
            </a: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인간 발달과 사회복지실천의 기초</a:t>
            </a:r>
            <a:endParaRPr lang="en-US" altLang="ko-KR" sz="28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lnSpc>
                <a:spcPct val="200000"/>
              </a:lnSpc>
            </a:pPr>
            <a:r>
              <a:rPr lang="en-US" altLang="ko-KR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ko-KR" alt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제 </a:t>
            </a:r>
            <a:r>
              <a:rPr lang="en-US" altLang="ko-KR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 </a:t>
            </a:r>
            <a:r>
              <a:rPr lang="ko-KR" alt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인간 성격과 사회복지실천의 기초</a:t>
            </a:r>
          </a:p>
          <a:p>
            <a:pPr>
              <a:lnSpc>
                <a:spcPct val="200000"/>
              </a:lnSpc>
            </a:pPr>
            <a:r>
              <a:rPr lang="ko-KR" altLang="en-US" sz="2800" b="1" dirty="0">
                <a:solidFill>
                  <a:srgbClr val="00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제 </a:t>
            </a:r>
            <a:r>
              <a:rPr lang="en-US" altLang="ko-KR" sz="2800" b="1" dirty="0">
                <a:solidFill>
                  <a:srgbClr val="00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 </a:t>
            </a:r>
            <a:r>
              <a:rPr lang="ko-KR" altLang="en-US" sz="2800" b="1" dirty="0">
                <a:solidFill>
                  <a:srgbClr val="00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사회체계와 사회복지실천의 기초</a:t>
            </a:r>
          </a:p>
          <a:p>
            <a:endParaRPr lang="ko-KR" altLang="en-US" sz="1400" b="1" dirty="0">
              <a:solidFill>
                <a:srgbClr val="66CCFF"/>
              </a:solidFill>
            </a:endParaRPr>
          </a:p>
        </p:txBody>
      </p:sp>
      <p:sp>
        <p:nvSpPr>
          <p:cNvPr id="5" name="제목 4"/>
          <p:cNvSpPr>
            <a:spLocks noGrp="1"/>
          </p:cNvSpPr>
          <p:nvPr>
            <p:ph type="title"/>
          </p:nvPr>
        </p:nvSpPr>
        <p:spPr>
          <a:xfrm>
            <a:off x="0" y="571480"/>
            <a:ext cx="9144000" cy="1857388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ko-KR" altLang="en-US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제 </a:t>
            </a:r>
            <a:r>
              <a:rPr lang="en-US" altLang="ko-KR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1 </a:t>
            </a:r>
            <a:r>
              <a:rPr lang="ko-KR" altLang="en-US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부  </a:t>
            </a:r>
            <a:br>
              <a:rPr lang="en-US" altLang="ko-KR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</a:br>
            <a:r>
              <a:rPr lang="ko-KR" altLang="en-US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인간행동과 사회환경의 기초</a:t>
            </a:r>
            <a:endParaRPr lang="ko-KR" altLang="en-US" sz="3800" dirty="0"/>
          </a:p>
        </p:txBody>
      </p:sp>
      <p:sp>
        <p:nvSpPr>
          <p:cNvPr id="9" name="Line 68"/>
          <p:cNvSpPr>
            <a:spLocks noChangeShapeType="1"/>
          </p:cNvSpPr>
          <p:nvPr/>
        </p:nvSpPr>
        <p:spPr bwMode="auto">
          <a:xfrm>
            <a:off x="-1" y="2643182"/>
            <a:ext cx="9144001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10" name="Line 68"/>
          <p:cNvSpPr>
            <a:spLocks noChangeShapeType="1"/>
          </p:cNvSpPr>
          <p:nvPr/>
        </p:nvSpPr>
        <p:spPr bwMode="auto">
          <a:xfrm>
            <a:off x="-32" y="2714620"/>
            <a:ext cx="9144001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그룹 4"/>
          <p:cNvGrpSpPr/>
          <p:nvPr/>
        </p:nvGrpSpPr>
        <p:grpSpPr>
          <a:xfrm>
            <a:off x="0" y="188640"/>
            <a:ext cx="9144001" cy="6569562"/>
            <a:chOff x="0" y="188640"/>
            <a:chExt cx="9144001" cy="6569562"/>
          </a:xfrm>
        </p:grpSpPr>
        <p:sp>
          <p:nvSpPr>
            <p:cNvPr id="2115" name="Rectangle 67"/>
            <p:cNvSpPr>
              <a:spLocks noChangeArrowheads="1"/>
            </p:cNvSpPr>
            <p:nvPr/>
          </p:nvSpPr>
          <p:spPr bwMode="auto">
            <a:xfrm>
              <a:off x="0" y="188640"/>
              <a:ext cx="5149167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FFCC00"/>
                  </a:solidFill>
                  <a:latin typeface="HY견고딕" pitchFamily="18" charset="-127"/>
                  <a:ea typeface="HY견고딕" pitchFamily="18" charset="-127"/>
                </a:rPr>
                <a:t> </a:t>
              </a:r>
              <a:r>
                <a:rPr lang="en-US" altLang="ko-KR" sz="2800" b="1" dirty="0">
                  <a:solidFill>
                    <a:srgbClr val="00B050"/>
                  </a:solidFill>
                  <a:latin typeface="HY견고딕" pitchFamily="18" charset="-127"/>
                  <a:ea typeface="HY견고딕" pitchFamily="18" charset="-127"/>
                </a:rPr>
                <a:t>1) </a:t>
              </a:r>
              <a:r>
                <a:rPr lang="ko-KR" altLang="en-US" sz="2800" b="1" dirty="0">
                  <a:solidFill>
                    <a:srgbClr val="00B050"/>
                  </a:solidFill>
                  <a:latin typeface="HY견고딕" pitchFamily="18" charset="-127"/>
                  <a:ea typeface="HY견고딕" pitchFamily="18" charset="-127"/>
                </a:rPr>
                <a:t>유전 및 생물적 요인의 영향</a:t>
              </a:r>
              <a:endParaRPr lang="en-US" altLang="ko-KR" sz="2800" b="1" dirty="0">
                <a:solidFill>
                  <a:srgbClr val="00B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620688"/>
              <a:ext cx="9144000" cy="61375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20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33CC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성격은 전자의 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DNA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를 통해 유전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72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 그림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3-4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참조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되며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지능과 정신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20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장애에 대한 쌍생아 연구에 잘 나타남</a:t>
              </a:r>
            </a:p>
            <a:p>
              <a:pPr algn="dist">
                <a:lnSpc>
                  <a:spcPct val="20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지능 연구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유사한 환경에서 양육된 경우는 물론 다른 환경에서 성장한 경우에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20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도 일란성 쌍생아가 이란성 쌍생아에 비하여 지능지수의 상관관계가 더 높게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20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나타남</a:t>
              </a:r>
            </a:p>
            <a:p>
              <a:pPr algn="dist">
                <a:lnSpc>
                  <a:spcPct val="20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조현병 연구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이란성 쌍생아보다는 일란성 쌍생아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정상적 형제자매나 사촌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20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보다는 이란성 쌍생아의 발병 일치율이 상대적으로 높음</a:t>
              </a:r>
            </a:p>
            <a:p>
              <a:pPr algn="dist">
                <a:lnSpc>
                  <a:spcPct val="20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그러나 쌍생아 연구에서 환경의 영향력을 철저히 배제 못하므로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성격이 단일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20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유전인자의 작용으로 비롯된다는 생각은 잘못이며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유전과 환경의 상호작용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20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에 의해 형성</a:t>
              </a:r>
            </a:p>
          </p:txBody>
        </p:sp>
        <p:sp>
          <p:nvSpPr>
            <p:cNvPr id="7" name="Line 68"/>
            <p:cNvSpPr>
              <a:spLocks noChangeShapeType="1"/>
            </p:cNvSpPr>
            <p:nvPr/>
          </p:nvSpPr>
          <p:spPr bwMode="auto">
            <a:xfrm>
              <a:off x="0" y="692696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4"/>
          <p:cNvGrpSpPr/>
          <p:nvPr/>
        </p:nvGrpSpPr>
        <p:grpSpPr>
          <a:xfrm>
            <a:off x="0" y="188640"/>
            <a:ext cx="9144001" cy="6679912"/>
            <a:chOff x="0" y="188640"/>
            <a:chExt cx="9144001" cy="6679912"/>
          </a:xfrm>
        </p:grpSpPr>
        <p:sp>
          <p:nvSpPr>
            <p:cNvPr id="2115" name="Rectangle 67"/>
            <p:cNvSpPr>
              <a:spLocks noChangeArrowheads="1"/>
            </p:cNvSpPr>
            <p:nvPr/>
          </p:nvSpPr>
          <p:spPr bwMode="auto">
            <a:xfrm>
              <a:off x="0" y="188640"/>
              <a:ext cx="5149167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FFCC00"/>
                  </a:solidFill>
                  <a:latin typeface="HY견고딕" pitchFamily="18" charset="-127"/>
                  <a:ea typeface="HY견고딕" pitchFamily="18" charset="-127"/>
                </a:rPr>
                <a:t> </a:t>
              </a:r>
              <a:r>
                <a:rPr lang="en-US" altLang="ko-KR" sz="2800" b="1" dirty="0">
                  <a:solidFill>
                    <a:srgbClr val="00B050"/>
                  </a:solidFill>
                  <a:latin typeface="HY견고딕" pitchFamily="18" charset="-127"/>
                  <a:ea typeface="HY견고딕" pitchFamily="18" charset="-127"/>
                </a:rPr>
                <a:t>1) </a:t>
              </a:r>
              <a:r>
                <a:rPr lang="ko-KR" altLang="en-US" sz="2800" b="1" dirty="0">
                  <a:solidFill>
                    <a:srgbClr val="00B050"/>
                  </a:solidFill>
                  <a:latin typeface="HY견고딕" pitchFamily="18" charset="-127"/>
                  <a:ea typeface="HY견고딕" pitchFamily="18" charset="-127"/>
                </a:rPr>
                <a:t>유전 및 생물적 요인의 영향</a:t>
              </a:r>
              <a:endParaRPr lang="en-US" altLang="ko-KR" sz="2800" b="1" dirty="0">
                <a:solidFill>
                  <a:srgbClr val="00B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620688"/>
              <a:ext cx="9144000" cy="62478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20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생물적 요인이 성격 형성에 미치는 영향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73-74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 참조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endPara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20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갑상선 호르몬 저하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동작이 둔해지고 쉽게 피로해하며 우울한 성격 특성</a:t>
              </a:r>
            </a:p>
            <a:p>
              <a:pPr>
                <a:lnSpc>
                  <a:spcPct val="20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부갑상선 호르몬 저하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경미한 자극에도 과민반응을 보이며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매우 활동적</a:t>
              </a:r>
            </a:p>
            <a:p>
              <a:pPr>
                <a:lnSpc>
                  <a:spcPct val="20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뇌하수체 기능 저하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공격성이 부족하고 쉽게 단념</a:t>
              </a:r>
            </a:p>
            <a:p>
              <a:pPr>
                <a:lnSpc>
                  <a:spcPct val="20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성호르몬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남성 또는 여성적 성격 특성을 결정</a:t>
              </a:r>
            </a:p>
            <a:p>
              <a:pPr>
                <a:lnSpc>
                  <a:spcPct val="20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부신피질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호르몬 저하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흥분하기 쉽고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협동성이 결여</a:t>
              </a:r>
            </a:p>
            <a:p>
              <a:pPr>
                <a:lnSpc>
                  <a:spcPct val="20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부신수질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호르몬 항진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활동성 고양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위기 상황에 적극적으로 대처</a:t>
              </a:r>
            </a:p>
            <a:p>
              <a:pPr>
                <a:lnSpc>
                  <a:spcPct val="20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전두엽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절제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불안증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우울증으로 인한 충동적 행동 억제</a:t>
              </a:r>
            </a:p>
            <a:p>
              <a:pPr>
                <a:lnSpc>
                  <a:spcPct val="20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부교감 신경 긴장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인내심과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억제성이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강하고 활동성이 부족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규칙 준수</a:t>
              </a:r>
            </a:p>
            <a:p>
              <a:pPr>
                <a:lnSpc>
                  <a:spcPct val="20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체액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체형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체질 등의 영향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64-67 </a:t>
              </a:r>
              <a:r>
                <a:rPr lang="ko-KR" altLang="en-US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참조</a:t>
              </a:r>
            </a:p>
          </p:txBody>
        </p:sp>
        <p:sp>
          <p:nvSpPr>
            <p:cNvPr id="7" name="Line 68"/>
            <p:cNvSpPr>
              <a:spLocks noChangeShapeType="1"/>
            </p:cNvSpPr>
            <p:nvPr/>
          </p:nvSpPr>
          <p:spPr bwMode="auto">
            <a:xfrm>
              <a:off x="0" y="692696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그룹 4"/>
          <p:cNvGrpSpPr/>
          <p:nvPr/>
        </p:nvGrpSpPr>
        <p:grpSpPr>
          <a:xfrm>
            <a:off x="0" y="188640"/>
            <a:ext cx="9144001" cy="6751920"/>
            <a:chOff x="0" y="188640"/>
            <a:chExt cx="9144001" cy="6751920"/>
          </a:xfrm>
        </p:grpSpPr>
        <p:sp>
          <p:nvSpPr>
            <p:cNvPr id="2115" name="Rectangle 67"/>
            <p:cNvSpPr>
              <a:spLocks noChangeArrowheads="1"/>
            </p:cNvSpPr>
            <p:nvPr/>
          </p:nvSpPr>
          <p:spPr bwMode="auto">
            <a:xfrm>
              <a:off x="0" y="188640"/>
              <a:ext cx="5149167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FFCC00"/>
                  </a:solidFill>
                  <a:latin typeface="HY견고딕" pitchFamily="18" charset="-127"/>
                  <a:ea typeface="HY견고딕" pitchFamily="18" charset="-127"/>
                </a:rPr>
                <a:t> </a:t>
              </a:r>
              <a:r>
                <a:rPr lang="en-US" altLang="ko-KR" sz="2800" b="1" dirty="0">
                  <a:solidFill>
                    <a:srgbClr val="00B050"/>
                  </a:solidFill>
                  <a:latin typeface="HY견고딕" pitchFamily="18" charset="-127"/>
                  <a:ea typeface="HY견고딕" pitchFamily="18" charset="-127"/>
                </a:rPr>
                <a:t>2) </a:t>
              </a:r>
              <a:r>
                <a:rPr lang="ko-KR" altLang="en-US" sz="2800" b="1" dirty="0">
                  <a:solidFill>
                    <a:srgbClr val="00B050"/>
                  </a:solidFill>
                  <a:latin typeface="HY견고딕" pitchFamily="18" charset="-127"/>
                  <a:ea typeface="HY견고딕" pitchFamily="18" charset="-127"/>
                </a:rPr>
                <a:t>환경 및 후천적 요인의 영향</a:t>
              </a:r>
              <a:endParaRPr lang="en-US" altLang="ko-KR" sz="2800" b="1" dirty="0">
                <a:solidFill>
                  <a:srgbClr val="00B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692696"/>
              <a:ext cx="9144000" cy="62478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dist">
                <a:lnSpc>
                  <a:spcPct val="20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성격은 유전적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·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생물적 요인에 의해 습득된 것 외에 환경적 조건에 적응해 가는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20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동안에 독자적인 행동양식을 습득함으로써 형성</a:t>
              </a:r>
            </a:p>
            <a:p>
              <a:pPr algn="dist">
                <a:lnSpc>
                  <a:spcPct val="20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en-US" altLang="ko-KR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Mischel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행동은 개인이 지닌 특질이 아니라 개인이 기능하는 상황적 특성에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20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의해 통제</a:t>
              </a:r>
            </a:p>
            <a:p>
              <a:pPr>
                <a:lnSpc>
                  <a:spcPct val="20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en-US" altLang="ko-KR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Ekehammar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와 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Magnuson: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상황적 특성이 행동을 결정하는 주요 요인</a:t>
              </a:r>
            </a:p>
            <a:p>
              <a:pPr>
                <a:lnSpc>
                  <a:spcPct val="20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Lorenz: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사회적 애착은 각인이라는 학습과정에 의해 형성</a:t>
              </a:r>
            </a:p>
            <a:p>
              <a:pPr algn="dist">
                <a:lnSpc>
                  <a:spcPct val="20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가족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가족 구성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가족관계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부모의 양육태도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형제간의 서열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가족의 사회문화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20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적 상태 등이 영향</a:t>
              </a:r>
            </a:p>
            <a:p>
              <a:pPr>
                <a:lnSpc>
                  <a:spcPct val="20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지역사회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74-75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 참조</a:t>
              </a:r>
            </a:p>
            <a:p>
              <a:pPr>
                <a:lnSpc>
                  <a:spcPct val="20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사회문화적 요인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 Kluckhohn, Frank, Mead(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75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 참조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endParaRPr lang="ko-KR" altLang="en-US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" name="Line 68"/>
            <p:cNvSpPr>
              <a:spLocks noChangeShapeType="1"/>
            </p:cNvSpPr>
            <p:nvPr/>
          </p:nvSpPr>
          <p:spPr bwMode="auto">
            <a:xfrm>
              <a:off x="0" y="692696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그룹 4"/>
          <p:cNvGrpSpPr/>
          <p:nvPr/>
        </p:nvGrpSpPr>
        <p:grpSpPr>
          <a:xfrm>
            <a:off x="0" y="191136"/>
            <a:ext cx="9144001" cy="6759877"/>
            <a:chOff x="0" y="191136"/>
            <a:chExt cx="9144001" cy="6759877"/>
          </a:xfrm>
        </p:grpSpPr>
        <p:sp>
          <p:nvSpPr>
            <p:cNvPr id="2115" name="Rectangle 67"/>
            <p:cNvSpPr>
              <a:spLocks noChangeArrowheads="1"/>
            </p:cNvSpPr>
            <p:nvPr/>
          </p:nvSpPr>
          <p:spPr bwMode="auto">
            <a:xfrm>
              <a:off x="0" y="191136"/>
              <a:ext cx="5944256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FFCC00"/>
                  </a:solidFill>
                  <a:latin typeface="HY견고딕" pitchFamily="18" charset="-127"/>
                  <a:ea typeface="HY견고딕" pitchFamily="18" charset="-127"/>
                </a:rPr>
                <a:t> 4. </a:t>
              </a:r>
              <a:r>
                <a:rPr lang="ko-KR" altLang="en-US" sz="2800" b="1" dirty="0">
                  <a:solidFill>
                    <a:srgbClr val="FFCC00"/>
                  </a:solidFill>
                  <a:latin typeface="HY견고딕" pitchFamily="18" charset="-127"/>
                  <a:ea typeface="HY견고딕" pitchFamily="18" charset="-127"/>
                </a:rPr>
                <a:t>성격이론과 사회복지실천의 관계</a:t>
              </a:r>
              <a:endParaRPr lang="en-US" altLang="ko-KR" sz="2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2116" name="Line 68"/>
            <p:cNvSpPr>
              <a:spLocks noChangeShapeType="1"/>
            </p:cNvSpPr>
            <p:nvPr/>
          </p:nvSpPr>
          <p:spPr bwMode="auto">
            <a:xfrm>
              <a:off x="0" y="785794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764704"/>
              <a:ext cx="9144000" cy="61863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dist">
                <a:lnSpc>
                  <a:spcPct val="18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사회복지실천은 개입하는 체계의 수준에 따라 미시적 접근방법과 거시적 접근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8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방법으로 구분</a:t>
              </a:r>
            </a:p>
            <a:p>
              <a:pPr algn="dist">
                <a:lnSpc>
                  <a:spcPct val="18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미시적 접근방법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내담자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체계와 직접 대면하여 서비스를 제공하는 직접적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8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실천방법론으로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개인 수준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집단 수준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가족 수준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지역사회 수준의 개입이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8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포함되며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사회복지실천이라 함</a:t>
              </a:r>
            </a:p>
            <a:p>
              <a:pPr algn="dist">
                <a:lnSpc>
                  <a:spcPct val="18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거시적 접근방법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내담자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체계와 직접 대면하지 않고 다른 전달체계를 통하여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8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간접적으로 서비스를 제공하는 간접적 실천방법론으로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사회계획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사회복지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8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정책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사회복지행정 등이 포함되며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사회복지정책적 접근이라 함</a:t>
              </a:r>
            </a:p>
            <a:p>
              <a:pPr algn="dist">
                <a:lnSpc>
                  <a:spcPct val="18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현 시점에서는 통합적 실천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(generic practice)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을 중시함에도 직접과 간접 사회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8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복지실천방법론 사이에 구분이 있음</a:t>
              </a:r>
            </a:p>
            <a:p>
              <a:pPr>
                <a:lnSpc>
                  <a:spcPct val="18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이 책의 성격이론은 주로 직접 사회복지실천방법론의 발달에 많은 기여</a:t>
              </a:r>
            </a:p>
          </p:txBody>
        </p: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4"/>
          <p:cNvGrpSpPr/>
          <p:nvPr/>
        </p:nvGrpSpPr>
        <p:grpSpPr>
          <a:xfrm>
            <a:off x="0" y="191136"/>
            <a:ext cx="9144001" cy="7036876"/>
            <a:chOff x="0" y="191136"/>
            <a:chExt cx="9144001" cy="7036876"/>
          </a:xfrm>
        </p:grpSpPr>
        <p:sp>
          <p:nvSpPr>
            <p:cNvPr id="2115" name="Rectangle 67"/>
            <p:cNvSpPr>
              <a:spLocks noChangeArrowheads="1"/>
            </p:cNvSpPr>
            <p:nvPr/>
          </p:nvSpPr>
          <p:spPr bwMode="auto">
            <a:xfrm>
              <a:off x="0" y="191136"/>
              <a:ext cx="5944256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FFCC00"/>
                  </a:solidFill>
                  <a:latin typeface="HY견고딕" pitchFamily="18" charset="-127"/>
                  <a:ea typeface="HY견고딕" pitchFamily="18" charset="-127"/>
                </a:rPr>
                <a:t> 4. </a:t>
              </a:r>
              <a:r>
                <a:rPr lang="ko-KR" altLang="en-US" sz="2800" b="1" dirty="0">
                  <a:solidFill>
                    <a:srgbClr val="FFCC00"/>
                  </a:solidFill>
                  <a:latin typeface="HY견고딕" pitchFamily="18" charset="-127"/>
                  <a:ea typeface="HY견고딕" pitchFamily="18" charset="-127"/>
                </a:rPr>
                <a:t>성격이론과 사회복지실천의 관계</a:t>
              </a:r>
              <a:endParaRPr lang="en-US" altLang="ko-KR" sz="2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2116" name="Line 68"/>
            <p:cNvSpPr>
              <a:spLocks noChangeShapeType="1"/>
            </p:cNvSpPr>
            <p:nvPr/>
          </p:nvSpPr>
          <p:spPr bwMode="auto">
            <a:xfrm>
              <a:off x="0" y="785794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764704"/>
              <a:ext cx="9144000" cy="64633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16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개인 수준의 실천에 미친 영향</a:t>
              </a:r>
            </a:p>
            <a:p>
              <a:pPr algn="dist">
                <a:lnSpc>
                  <a:spcPct val="16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자선조직협회에 기원을 둔 개별사회복지실천은 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1920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년을 전후 도입된 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Freud</a:t>
              </a:r>
            </a:p>
            <a:p>
              <a:pPr>
                <a:lnSpc>
                  <a:spcPct val="16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의 정신분석이론의 영향이 강함</a:t>
              </a:r>
            </a:p>
            <a:p>
              <a:pPr algn="dist">
                <a:lnSpc>
                  <a:spcPct val="16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진단주의 학파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정신분석이론을 기초이론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내담자의 정신내적 갈등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특히 무의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6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식 속 어린 시절의 정신적 외상을 재구성하여 당면 문제 해결</a:t>
              </a:r>
            </a:p>
            <a:p>
              <a:pPr algn="dist">
                <a:lnSpc>
                  <a:spcPct val="16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기능주의 학파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자아심리이론을 기초이론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개인의 자아를 강화하고 환경적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6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조건의 개선을 통하여 당면 문제 해결</a:t>
              </a:r>
            </a:p>
            <a:p>
              <a:pPr>
                <a:lnSpc>
                  <a:spcPct val="16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행동주의이론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객관적 관찰이 가능한 겉으로 드러난 행동의 변화 추구</a:t>
              </a:r>
            </a:p>
            <a:p>
              <a:pPr algn="dist">
                <a:lnSpc>
                  <a:spcPct val="16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인지이론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인본주의이론 등이 도입되어 개인의 주관적 세계나 촉진적 원조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6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관계에 대한 관심</a:t>
              </a:r>
            </a:p>
            <a:p>
              <a:pPr algn="dist">
                <a:lnSpc>
                  <a:spcPct val="16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부정적 영향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내담자의 내적이고 심리적인 측면을 강조하고 환경적 요인 고려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6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부족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사회복지전문직의 양분화 조장</a:t>
              </a:r>
            </a:p>
            <a:p>
              <a:pPr algn="dist">
                <a:lnSpc>
                  <a:spcPct val="150000"/>
                </a:lnSpc>
                <a:buFont typeface="Wingdings" pitchFamily="2" charset="2"/>
                <a:buChar char="§"/>
              </a:pPr>
              <a:endPara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4"/>
          <p:cNvGrpSpPr/>
          <p:nvPr/>
        </p:nvGrpSpPr>
        <p:grpSpPr>
          <a:xfrm>
            <a:off x="0" y="191136"/>
            <a:ext cx="9144001" cy="5810836"/>
            <a:chOff x="0" y="191136"/>
            <a:chExt cx="9144001" cy="5810836"/>
          </a:xfrm>
        </p:grpSpPr>
        <p:sp>
          <p:nvSpPr>
            <p:cNvPr id="2115" name="Rectangle 67"/>
            <p:cNvSpPr>
              <a:spLocks noChangeArrowheads="1"/>
            </p:cNvSpPr>
            <p:nvPr/>
          </p:nvSpPr>
          <p:spPr bwMode="auto">
            <a:xfrm>
              <a:off x="0" y="191136"/>
              <a:ext cx="5944256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FFCC00"/>
                  </a:solidFill>
                  <a:latin typeface="HY견고딕" pitchFamily="18" charset="-127"/>
                  <a:ea typeface="HY견고딕" pitchFamily="18" charset="-127"/>
                </a:rPr>
                <a:t> 4. </a:t>
              </a:r>
              <a:r>
                <a:rPr lang="ko-KR" altLang="en-US" sz="2800" b="1" dirty="0">
                  <a:solidFill>
                    <a:srgbClr val="FFCC00"/>
                  </a:solidFill>
                  <a:latin typeface="HY견고딕" pitchFamily="18" charset="-127"/>
                  <a:ea typeface="HY견고딕" pitchFamily="18" charset="-127"/>
                </a:rPr>
                <a:t>성격이론과 사회복지실천의 관계</a:t>
              </a:r>
              <a:endParaRPr lang="en-US" altLang="ko-KR" sz="2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2116" name="Line 68"/>
            <p:cNvSpPr>
              <a:spLocks noChangeShapeType="1"/>
            </p:cNvSpPr>
            <p:nvPr/>
          </p:nvSpPr>
          <p:spPr bwMode="auto">
            <a:xfrm>
              <a:off x="0" y="785794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764704"/>
              <a:ext cx="9144000" cy="52372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집단 수준의 실천에 미친 영향</a:t>
              </a:r>
            </a:p>
            <a:p>
              <a:pPr>
                <a:lnSpc>
                  <a:spcPct val="13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인보관운동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진보적 사회교육운동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레크리에이션운동 등에 기반을 두고 발달</a:t>
              </a:r>
            </a:p>
            <a:p>
              <a:pPr>
                <a:lnSpc>
                  <a:spcPct val="13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성격이론은 집단 수준의 실천 중에서도 치료 모델의 발전에 큰 영향</a:t>
              </a:r>
            </a:p>
            <a:p>
              <a:pPr>
                <a:lnSpc>
                  <a:spcPct val="13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정신분석이론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해결되지 않은 초기과업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전이반응을 확인하여 치료</a:t>
              </a:r>
            </a:p>
            <a:p>
              <a:pPr>
                <a:lnSpc>
                  <a:spcPct val="13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자아심리이론과 교류분석이론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집단성원의 자아인식을 증진 추구</a:t>
              </a:r>
            </a:p>
            <a:p>
              <a:pPr>
                <a:lnSpc>
                  <a:spcPct val="13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개인심리이론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개인의 성장을 도모하는 데 목적을 둔 성장집단에서 주로 활용</a:t>
              </a:r>
            </a:p>
            <a:p>
              <a:pPr>
                <a:lnSpc>
                  <a:spcPct val="13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행동주의이론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불안 등의 부적응적 행동에 대한 집단치료 제시</a:t>
              </a:r>
            </a:p>
            <a:p>
              <a:pPr algn="dist">
                <a:lnSpc>
                  <a:spcPct val="13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인지행동이론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비합리적 신념체계의 수정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자기주장훈련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사회기술훈련집단에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서 주로 활용</a:t>
              </a:r>
            </a:p>
            <a:p>
              <a:pPr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가족 수준의 실천에 미친 영향</a:t>
              </a:r>
            </a:p>
            <a:p>
              <a:pPr algn="dist">
                <a:lnSpc>
                  <a:spcPct val="13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정신분석이론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초기 아동기에 가족에게서 받은 정신적 외상이나 대상관계의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결손으로 인하여 발생하는 문제 해결에 초점</a:t>
              </a:r>
            </a:p>
            <a:p>
              <a:pPr>
                <a:lnSpc>
                  <a:spcPct val="13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행동주의이론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부모역할훈련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비행청소년가족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약물남용가족  치료모델 제시</a:t>
              </a:r>
            </a:p>
          </p:txBody>
        </p:sp>
      </p:grpSp>
      <p:sp>
        <p:nvSpPr>
          <p:cNvPr id="7" name="Rectangle 67"/>
          <p:cNvSpPr>
            <a:spLocks noChangeArrowheads="1"/>
          </p:cNvSpPr>
          <p:nvPr/>
        </p:nvSpPr>
        <p:spPr bwMode="auto">
          <a:xfrm>
            <a:off x="0" y="6218148"/>
            <a:ext cx="9144000" cy="446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/>
            <a:r>
              <a:rPr lang="ko-KR" altLang="en-US" sz="2300" b="1" dirty="0">
                <a:solidFill>
                  <a:srgbClr val="7030A0"/>
                </a:solidFill>
                <a:latin typeface="HY견고딕" pitchFamily="18" charset="-127"/>
                <a:ea typeface="HY견고딕" pitchFamily="18" charset="-127"/>
              </a:rPr>
              <a:t>다음 주 강의 주제</a:t>
            </a:r>
            <a:r>
              <a:rPr lang="en-US" altLang="ko-KR" sz="2300" b="1" dirty="0">
                <a:solidFill>
                  <a:srgbClr val="7030A0"/>
                </a:solidFill>
                <a:latin typeface="HY견고딕" pitchFamily="18" charset="-127"/>
                <a:ea typeface="HY견고딕" pitchFamily="18" charset="-127"/>
              </a:rPr>
              <a:t>: </a:t>
            </a:r>
            <a:r>
              <a:rPr lang="ko-KR" altLang="en-US" sz="2300" b="1" dirty="0">
                <a:solidFill>
                  <a:srgbClr val="7030A0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en-US" altLang="ko-KR" sz="2300" b="1" dirty="0">
                <a:solidFill>
                  <a:srgbClr val="7030A0"/>
                </a:solidFill>
                <a:latin typeface="HY견고딕" pitchFamily="18" charset="-127"/>
                <a:ea typeface="HY견고딕" pitchFamily="18" charset="-127"/>
              </a:rPr>
              <a:t>3</a:t>
            </a:r>
            <a:r>
              <a:rPr lang="ko-KR" altLang="en-US" sz="2300" b="1" dirty="0">
                <a:solidFill>
                  <a:srgbClr val="7030A0"/>
                </a:solidFill>
                <a:latin typeface="HY견고딕" pitchFamily="18" charset="-127"/>
                <a:ea typeface="HY견고딕" pitchFamily="18" charset="-127"/>
              </a:rPr>
              <a:t>부 인간성격과 사회복지실천</a:t>
            </a:r>
            <a:r>
              <a:rPr lang="en-US" altLang="ko-KR" sz="2300" b="1" dirty="0">
                <a:solidFill>
                  <a:srgbClr val="7030A0"/>
                </a:solidFill>
                <a:latin typeface="HY견고딕" pitchFamily="18" charset="-127"/>
                <a:ea typeface="HY견고딕" pitchFamily="18" charset="-127"/>
              </a:rPr>
              <a:t>-</a:t>
            </a:r>
            <a:r>
              <a:rPr lang="ko-KR" altLang="en-US" sz="2300" b="1" dirty="0">
                <a:solidFill>
                  <a:srgbClr val="7030A0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en-US" altLang="ko-KR" sz="2300" b="1" dirty="0">
                <a:solidFill>
                  <a:srgbClr val="7030A0"/>
                </a:solidFill>
                <a:latin typeface="HY견고딕" pitchFamily="18" charset="-127"/>
                <a:ea typeface="HY견고딕" pitchFamily="18" charset="-127"/>
              </a:rPr>
              <a:t>12.</a:t>
            </a:r>
            <a:r>
              <a:rPr lang="ko-KR" altLang="en-US" sz="2300" b="1" dirty="0">
                <a:solidFill>
                  <a:srgbClr val="7030A0"/>
                </a:solidFill>
                <a:latin typeface="HY견고딕" pitchFamily="18" charset="-127"/>
                <a:ea typeface="HY견고딕" pitchFamily="18" charset="-127"/>
              </a:rPr>
              <a:t>정신분석이론</a:t>
            </a:r>
            <a:endParaRPr lang="en-US" altLang="ko-KR" sz="2300" b="1" dirty="0">
              <a:solidFill>
                <a:srgbClr val="7030A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8" name="Line 68"/>
          <p:cNvSpPr>
            <a:spLocks noChangeShapeType="1"/>
          </p:cNvSpPr>
          <p:nvPr/>
        </p:nvSpPr>
        <p:spPr bwMode="auto">
          <a:xfrm>
            <a:off x="36511" y="6093296"/>
            <a:ext cx="9144001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7" name="Rectangle 69"/>
          <p:cNvSpPr>
            <a:spLocks noChangeArrowheads="1"/>
          </p:cNvSpPr>
          <p:nvPr/>
        </p:nvSpPr>
        <p:spPr bwMode="auto">
          <a:xfrm>
            <a:off x="0" y="2143116"/>
            <a:ext cx="9144000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 altLang="ko-KR" sz="2800" b="1" dirty="0">
              <a:solidFill>
                <a:srgbClr val="FFFF00"/>
              </a:solidFill>
            </a:endParaRPr>
          </a:p>
          <a:p>
            <a:endParaRPr lang="en-US" altLang="ko-KR" sz="2800" b="1" dirty="0">
              <a:solidFill>
                <a:srgbClr val="FFFF00"/>
              </a:solidFill>
            </a:endParaRPr>
          </a:p>
          <a:p>
            <a:r>
              <a:rPr lang="ko-KR" altLang="en-US" sz="2800" b="1" dirty="0">
                <a:solidFill>
                  <a:srgbClr val="FFFF00"/>
                </a:solidFill>
              </a:rPr>
              <a:t>        </a:t>
            </a:r>
            <a:endParaRPr lang="en-US" altLang="ko-KR" sz="2800" b="1" dirty="0">
              <a:solidFill>
                <a:srgbClr val="FFFF00"/>
              </a:solidFill>
            </a:endParaRPr>
          </a:p>
          <a:p>
            <a:endParaRPr lang="en-US" altLang="ko-KR" sz="1400" b="1" dirty="0">
              <a:solidFill>
                <a:srgbClr val="66CCFF"/>
              </a:solidFill>
            </a:endParaRP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ko-KR" altLang="en-US" sz="2800" dirty="0">
                <a:solidFill>
                  <a:srgbClr val="00CCFF"/>
                </a:solidFill>
              </a:rPr>
              <a:t> 성격의 개념과 특징 이해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ko-KR" altLang="en-US" sz="2800" dirty="0">
                <a:solidFill>
                  <a:srgbClr val="00CCFF"/>
                </a:solidFill>
              </a:rPr>
              <a:t> 성격의 유형 이해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ko-KR" altLang="en-US" sz="2800" dirty="0">
                <a:solidFill>
                  <a:srgbClr val="00CCFF"/>
                </a:solidFill>
              </a:rPr>
              <a:t> 성격 형성의 영향요인 이해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ko-KR" altLang="en-US" sz="2800" dirty="0">
                <a:solidFill>
                  <a:srgbClr val="00CCFF"/>
                </a:solidFill>
              </a:rPr>
              <a:t> 성격이론과 사회복지실천의 관계 이해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endParaRPr lang="ko-KR" altLang="en-US" sz="2800" dirty="0">
              <a:solidFill>
                <a:srgbClr val="00CCFF"/>
              </a:solidFill>
            </a:endParaRPr>
          </a:p>
        </p:txBody>
      </p:sp>
      <p:sp>
        <p:nvSpPr>
          <p:cNvPr id="5" name="제목 4"/>
          <p:cNvSpPr>
            <a:spLocks noGrp="1"/>
          </p:cNvSpPr>
          <p:nvPr>
            <p:ph type="title"/>
          </p:nvPr>
        </p:nvSpPr>
        <p:spPr>
          <a:xfrm>
            <a:off x="0" y="571480"/>
            <a:ext cx="9144000" cy="1643074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ko-KR" altLang="en-US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제 </a:t>
            </a:r>
            <a:r>
              <a:rPr lang="en-US" altLang="ko-KR" sz="3800" b="1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3 </a:t>
            </a:r>
            <a:r>
              <a:rPr lang="ko-KR" altLang="en-US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장  </a:t>
            </a:r>
            <a:br>
              <a:rPr lang="en-US" altLang="ko-KR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</a:br>
            <a:r>
              <a:rPr lang="ko-KR" altLang="en-US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인간 성격과 성격의 이해</a:t>
            </a:r>
            <a:endParaRPr lang="ko-KR" altLang="en-US" sz="3800" dirty="0"/>
          </a:p>
        </p:txBody>
      </p:sp>
      <p:grpSp>
        <p:nvGrpSpPr>
          <p:cNvPr id="9" name="그룹 8"/>
          <p:cNvGrpSpPr/>
          <p:nvPr/>
        </p:nvGrpSpPr>
        <p:grpSpPr>
          <a:xfrm>
            <a:off x="-32" y="2500306"/>
            <a:ext cx="9144032" cy="785818"/>
            <a:chOff x="-32" y="2500306"/>
            <a:chExt cx="9144032" cy="785818"/>
          </a:xfrm>
        </p:grpSpPr>
        <p:pic>
          <p:nvPicPr>
            <p:cNvPr id="1026" name="Picture 2" descr="C:\Users\User\Desktop\pc\문화여가\사진모음\사진(2012.5.-11.)\2012-08-25 07.59.23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2571744"/>
              <a:ext cx="1214414" cy="669163"/>
            </a:xfrm>
            <a:prstGeom prst="rect">
              <a:avLst/>
            </a:prstGeom>
            <a:noFill/>
          </p:spPr>
        </p:pic>
        <p:sp>
          <p:nvSpPr>
            <p:cNvPr id="11" name="직사각형 10"/>
            <p:cNvSpPr/>
            <p:nvPr/>
          </p:nvSpPr>
          <p:spPr>
            <a:xfrm>
              <a:off x="1357290" y="2571744"/>
              <a:ext cx="2357454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ko-KR" altLang="en-US" sz="2800" b="1" dirty="0">
                  <a:solidFill>
                    <a:srgbClr val="FFFF00"/>
                  </a:solidFill>
                </a:rPr>
                <a:t>학습목표</a:t>
              </a:r>
              <a:endParaRPr lang="ko-KR" altLang="en-US" sz="2800" dirty="0"/>
            </a:p>
          </p:txBody>
        </p:sp>
        <p:sp>
          <p:nvSpPr>
            <p:cNvPr id="12" name="Line 68"/>
            <p:cNvSpPr>
              <a:spLocks noChangeShapeType="1"/>
            </p:cNvSpPr>
            <p:nvPr/>
          </p:nvSpPr>
          <p:spPr bwMode="auto">
            <a:xfrm>
              <a:off x="-1" y="3286124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3" name="Line 68"/>
            <p:cNvSpPr>
              <a:spLocks noChangeShapeType="1"/>
            </p:cNvSpPr>
            <p:nvPr/>
          </p:nvSpPr>
          <p:spPr bwMode="auto">
            <a:xfrm>
              <a:off x="-32" y="2500306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7" name="Rectangle 69"/>
          <p:cNvSpPr>
            <a:spLocks noChangeArrowheads="1"/>
          </p:cNvSpPr>
          <p:nvPr/>
        </p:nvSpPr>
        <p:spPr bwMode="auto">
          <a:xfrm>
            <a:off x="0" y="0"/>
            <a:ext cx="9144000" cy="78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dist">
              <a:lnSpc>
                <a:spcPct val="180000"/>
              </a:lnSpc>
              <a:buFont typeface="Wingdings" pitchFamily="2" charset="2"/>
              <a:buChar char="§"/>
            </a:pP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인간의 모든 행동은 주로 개인의 성격에 의해 결정되므로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성격이 인간 이해의 </a:t>
            </a:r>
            <a:endParaRPr lang="en-US" altLang="ko-KR" sz="20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80000"/>
              </a:lnSpc>
            </a:pP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빠른 방법 </a:t>
            </a:r>
          </a:p>
          <a:p>
            <a:pPr algn="dist">
              <a:lnSpc>
                <a:spcPct val="180000"/>
              </a:lnSpc>
              <a:buFont typeface="Wingdings" pitchFamily="2" charset="2"/>
              <a:buChar char="§"/>
            </a:pP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사회복지실천에서는 인간행동의 기술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설명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예측과 통제를 위하여 성격이론에 </a:t>
            </a:r>
            <a:endParaRPr lang="en-US" altLang="ko-KR" sz="20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80000"/>
              </a:lnSpc>
            </a:pP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관심</a:t>
            </a:r>
          </a:p>
          <a:p>
            <a:pPr algn="dist">
              <a:lnSpc>
                <a:spcPct val="180000"/>
              </a:lnSpc>
              <a:buFont typeface="Wingdings" pitchFamily="2" charset="2"/>
              <a:buChar char="§"/>
            </a:pP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사회복지실천의 기반을 제공하는 성격이론은 많으나 인간본성에 대한 관점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    </a:t>
            </a:r>
          </a:p>
          <a:p>
            <a:pPr>
              <a:lnSpc>
                <a:spcPct val="180000"/>
              </a:lnSpc>
            </a:pP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인간행동에 대한 기본 가정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적응이나 부적응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정상과 병리에 대한 관점 상이</a:t>
            </a:r>
          </a:p>
          <a:p>
            <a:pPr algn="dist">
              <a:lnSpc>
                <a:spcPct val="180000"/>
              </a:lnSpc>
              <a:buFont typeface="Wingdings" pitchFamily="2" charset="2"/>
              <a:buChar char="§"/>
            </a:pP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따라서 어떤 성격이론에 근거하느냐에 따라 사회복지실천의 실무원칙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개입</a:t>
            </a:r>
            <a:endParaRPr lang="en-US" altLang="ko-KR" sz="20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80000"/>
              </a:lnSpc>
            </a:pP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목적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개입기법 등이 달라짐</a:t>
            </a:r>
          </a:p>
          <a:p>
            <a:pPr algn="dist">
              <a:lnSpc>
                <a:spcPct val="180000"/>
              </a:lnSpc>
              <a:buFont typeface="Wingdings" pitchFamily="2" charset="2"/>
              <a:buChar char="§"/>
            </a:pP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ko-KR" altLang="en-US" sz="2000" b="1" dirty="0" err="1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성격이론별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인간관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기본 가정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주요 개념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성격 발달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사회복지실천에의 적용</a:t>
            </a:r>
            <a:endParaRPr lang="en-US" altLang="ko-KR" sz="20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80000"/>
              </a:lnSpc>
            </a:pP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방안에 대해서는 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부 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12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장에서 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장에서 상세 논의</a:t>
            </a:r>
            <a:endParaRPr lang="en-US" altLang="ko-KR" sz="20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dist">
              <a:lnSpc>
                <a:spcPct val="180000"/>
              </a:lnSpc>
              <a:buFont typeface="Wingdings" pitchFamily="2" charset="2"/>
              <a:buChar char="§"/>
            </a:pP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이 장에서는 성격의 개념과 특성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성격의 유형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성격형성의 영향요인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성격</a:t>
            </a:r>
            <a:endParaRPr lang="en-US" altLang="ko-KR" sz="20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80000"/>
              </a:lnSpc>
            </a:pP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이론과 사회복지실천의 관련성에 대해 논의</a:t>
            </a:r>
            <a:endParaRPr lang="en-US" altLang="ko-KR" sz="20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200000"/>
              </a:lnSpc>
              <a:buFont typeface="Wingdings" pitchFamily="2" charset="2"/>
              <a:buChar char="§"/>
            </a:pPr>
            <a:endParaRPr lang="ko-KR" altLang="en-US" sz="20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dist">
              <a:lnSpc>
                <a:spcPct val="150000"/>
              </a:lnSpc>
              <a:buFont typeface="Wingdings" pitchFamily="2" charset="2"/>
              <a:buChar char="§"/>
            </a:pPr>
            <a:endParaRPr lang="ko-KR" altLang="en-US" sz="20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8"/>
          <p:cNvGrpSpPr/>
          <p:nvPr/>
        </p:nvGrpSpPr>
        <p:grpSpPr>
          <a:xfrm>
            <a:off x="-1" y="191136"/>
            <a:ext cx="9144002" cy="6595666"/>
            <a:chOff x="-1" y="191136"/>
            <a:chExt cx="9144002" cy="6595666"/>
          </a:xfrm>
        </p:grpSpPr>
        <p:grpSp>
          <p:nvGrpSpPr>
            <p:cNvPr id="3" name="그룹 4"/>
            <p:cNvGrpSpPr/>
            <p:nvPr/>
          </p:nvGrpSpPr>
          <p:grpSpPr>
            <a:xfrm>
              <a:off x="0" y="191136"/>
              <a:ext cx="9144001" cy="6595666"/>
              <a:chOff x="0" y="191136"/>
              <a:chExt cx="9144001" cy="6595666"/>
            </a:xfrm>
          </p:grpSpPr>
          <p:sp>
            <p:nvSpPr>
              <p:cNvPr id="2115" name="Rectangle 67"/>
              <p:cNvSpPr>
                <a:spLocks noChangeArrowheads="1"/>
              </p:cNvSpPr>
              <p:nvPr/>
            </p:nvSpPr>
            <p:spPr bwMode="auto">
              <a:xfrm>
                <a:off x="0" y="191136"/>
                <a:ext cx="3828292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ko-KR" sz="2800" b="1" dirty="0">
                    <a:solidFill>
                      <a:srgbClr val="FFCC00"/>
                    </a:solidFill>
                    <a:latin typeface="HY견고딕" pitchFamily="18" charset="-127"/>
                    <a:ea typeface="HY견고딕" pitchFamily="18" charset="-127"/>
                  </a:rPr>
                  <a:t> 1. </a:t>
                </a:r>
                <a:r>
                  <a:rPr lang="ko-KR" altLang="en-US" sz="2800" b="1" dirty="0">
                    <a:solidFill>
                      <a:srgbClr val="FFCC00"/>
                    </a:solidFill>
                    <a:latin typeface="HY견고딕" pitchFamily="18" charset="-127"/>
                    <a:ea typeface="HY견고딕" pitchFamily="18" charset="-127"/>
                  </a:rPr>
                  <a:t>성격의 개념과 특성</a:t>
                </a:r>
                <a:endParaRPr lang="en-US" altLang="ko-KR" sz="2800" b="1" dirty="0">
                  <a:solidFill>
                    <a:srgbClr val="FFCC0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  <p:sp>
            <p:nvSpPr>
              <p:cNvPr id="2116" name="Line 68"/>
              <p:cNvSpPr>
                <a:spLocks noChangeShapeType="1"/>
              </p:cNvSpPr>
              <p:nvPr/>
            </p:nvSpPr>
            <p:spPr bwMode="auto">
              <a:xfrm>
                <a:off x="0" y="785794"/>
                <a:ext cx="9144001" cy="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6" name="Rectangle 69"/>
              <p:cNvSpPr>
                <a:spLocks noChangeArrowheads="1"/>
              </p:cNvSpPr>
              <p:nvPr/>
            </p:nvSpPr>
            <p:spPr bwMode="auto">
              <a:xfrm>
                <a:off x="0" y="764704"/>
                <a:ext cx="9144000" cy="60220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  <a:buFont typeface="Wingdings" pitchFamily="2" charset="2"/>
                  <a:buChar char="§"/>
                </a:pPr>
                <a:r>
                  <a:rPr lang="ko-KR" altLang="en-US" sz="2000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인간은 자신이 누구인지 알려고 하며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주위 사람의 성격을 이해하려고 노력</a:t>
                </a:r>
              </a:p>
              <a:p>
                <a:pPr algn="dist">
                  <a:lnSpc>
                    <a:spcPct val="150000"/>
                  </a:lnSpc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그 결과로 자신이나 타인이 성격을 ‘소심하다’ ‘냉정하다’ ‘공격적이다’ 등으로 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평가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표현</a:t>
                </a:r>
              </a:p>
              <a:p>
                <a:pPr algn="dist">
                  <a:lnSpc>
                    <a:spcPct val="150000"/>
                  </a:lnSpc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그러나 주관적 판단에 근거한 성격 이해는 한계가 있으므로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과학적 이론에 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근거한 성격 이해가 요구됨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>
                  <a:lnSpc>
                    <a:spcPct val="150000"/>
                  </a:lnSpc>
                </a:pP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>
                  <a:lnSpc>
                    <a:spcPct val="150000"/>
                  </a:lnSpc>
                </a:pPr>
                <a:endPara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algn="dist">
                  <a:lnSpc>
                    <a:spcPct val="150000"/>
                  </a:lnSpc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성격의 실재 여부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: Skinner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는 성격의 실재 자체를 부정하나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대부분은 성격의 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실재 인정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algn="dist">
                  <a:lnSpc>
                    <a:spcPct val="150000"/>
                  </a:lnSpc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성격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(personality)=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라틴어 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per(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∼을 통하여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) + </a:t>
                </a:r>
                <a:r>
                  <a:rPr lang="en-US" altLang="ko-KR" sz="2000" b="1" dirty="0" err="1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sonare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(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말하다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),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희랍어로는 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 persona(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연극배우의 가면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)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에서 유래</a:t>
                </a:r>
              </a:p>
              <a:p>
                <a:pPr algn="dist">
                  <a:lnSpc>
                    <a:spcPct val="150000"/>
                  </a:lnSpc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성격의 말뜻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: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개인이 사회적 역할을 수행할 때 주위 사람에게 주는 피상적 수준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의 사회적 이미지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(</a:t>
                </a:r>
                <a:r>
                  <a:rPr lang="ko-KR" altLang="en-US" sz="2000" b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교재 </a:t>
                </a:r>
                <a:r>
                  <a:rPr lang="en-US" altLang="ko-KR" sz="2000" b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61</a:t>
                </a:r>
                <a:r>
                  <a:rPr lang="ko-KR" altLang="en-US" sz="2000" b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쪽 그림 </a:t>
                </a:r>
                <a:r>
                  <a:rPr lang="en-US" altLang="ko-KR" sz="2000" b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3-1 </a:t>
                </a:r>
                <a:r>
                  <a:rPr lang="ko-KR" altLang="en-US" sz="2000" b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참조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)</a:t>
                </a:r>
                <a:endPara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  <p:sp>
          <p:nvSpPr>
            <p:cNvPr id="7" name="Rectangle 67"/>
            <p:cNvSpPr>
              <a:spLocks noChangeArrowheads="1"/>
            </p:cNvSpPr>
            <p:nvPr/>
          </p:nvSpPr>
          <p:spPr bwMode="auto">
            <a:xfrm>
              <a:off x="0" y="3429000"/>
              <a:ext cx="2799164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1)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성격의 개념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8" name="Line 68"/>
            <p:cNvSpPr>
              <a:spLocks noChangeShapeType="1"/>
            </p:cNvSpPr>
            <p:nvPr/>
          </p:nvSpPr>
          <p:spPr bwMode="auto">
            <a:xfrm>
              <a:off x="-1" y="3933056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dist"/>
              <a:endParaRPr lang="ko-KR" altLang="en-US" dirty="0"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그룹 7"/>
          <p:cNvGrpSpPr/>
          <p:nvPr/>
        </p:nvGrpSpPr>
        <p:grpSpPr>
          <a:xfrm>
            <a:off x="0" y="188640"/>
            <a:ext cx="9144001" cy="6742049"/>
            <a:chOff x="0" y="185152"/>
            <a:chExt cx="9144001" cy="6984231"/>
          </a:xfrm>
        </p:grpSpPr>
        <p:sp>
          <p:nvSpPr>
            <p:cNvPr id="2115" name="Rectangle 67"/>
            <p:cNvSpPr>
              <a:spLocks noChangeArrowheads="1"/>
            </p:cNvSpPr>
            <p:nvPr/>
          </p:nvSpPr>
          <p:spPr bwMode="auto">
            <a:xfrm>
              <a:off x="0" y="185152"/>
              <a:ext cx="2682145" cy="5420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1)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성격의 개념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856504"/>
              <a:ext cx="9144000" cy="63128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dist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성격에 대한 여러 학자의 정의는 합의에 이르지 못하고 있는데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그 이유는 성격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이 복잡한 인간의 본성과 직접적으로 연관되어 있기 때문</a:t>
              </a:r>
            </a:p>
            <a:p>
              <a:pPr algn="dist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en-US" altLang="ko-KR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Allport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개인으로 하여금 세상에 나름대로 적응하게 만드는 개인에 내재하는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정신신체적 체계의 역동적 조직</a:t>
              </a:r>
            </a:p>
            <a:p>
              <a:pPr algn="dist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Child: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개인의 행동을 어느 시점에서 다른 시점까지 일관성 있게 하고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다른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사람이 유사한 상황에서 보이는 행동과 다른 행동을 하게 만드는 상당히 안정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적이고 내적인 요인</a:t>
              </a:r>
            </a:p>
            <a:p>
              <a:pPr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en-US" altLang="ko-KR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Pervin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상황에 대한 일관된 반응양식을 설명해 주는 사람의 특징</a:t>
              </a:r>
            </a:p>
            <a:p>
              <a:pPr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en-US" altLang="ko-KR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Maddi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62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 참조</a:t>
              </a:r>
            </a:p>
            <a:p>
              <a:pPr algn="dist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Carver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와 </a:t>
              </a:r>
              <a:r>
                <a:rPr lang="en-US" altLang="ko-KR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Scheier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인간의 행동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감정의 특정적 유형을 창조하는 정신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신체적 체계인 인간 내부의 역동적 조직</a:t>
              </a:r>
            </a:p>
            <a:p>
              <a:pPr algn="dist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성격의 개념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생물적 요인과 환경적 요인만으로 설명될 수 없는 한 개인의 특징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적 사고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감정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행동을 결정하는 지속적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역동적이며 통합적인 정신내적 기제</a:t>
              </a:r>
            </a:p>
          </p:txBody>
        </p:sp>
        <p:sp>
          <p:nvSpPr>
            <p:cNvPr id="7" name="Line 68"/>
            <p:cNvSpPr>
              <a:spLocks noChangeShapeType="1"/>
            </p:cNvSpPr>
            <p:nvPr/>
          </p:nvSpPr>
          <p:spPr bwMode="auto">
            <a:xfrm>
              <a:off x="0" y="781909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7"/>
          <p:cNvGrpSpPr/>
          <p:nvPr/>
        </p:nvGrpSpPr>
        <p:grpSpPr>
          <a:xfrm>
            <a:off x="0" y="191136"/>
            <a:ext cx="9144001" cy="6369845"/>
            <a:chOff x="0" y="191136"/>
            <a:chExt cx="9144001" cy="6369845"/>
          </a:xfrm>
        </p:grpSpPr>
        <p:grpSp>
          <p:nvGrpSpPr>
            <p:cNvPr id="3" name="그룹 4"/>
            <p:cNvGrpSpPr/>
            <p:nvPr/>
          </p:nvGrpSpPr>
          <p:grpSpPr>
            <a:xfrm>
              <a:off x="0" y="785794"/>
              <a:ext cx="9144001" cy="5775187"/>
              <a:chOff x="0" y="785794"/>
              <a:chExt cx="9144001" cy="5775187"/>
            </a:xfrm>
          </p:grpSpPr>
          <p:sp>
            <p:nvSpPr>
              <p:cNvPr id="2116" name="Line 68"/>
              <p:cNvSpPr>
                <a:spLocks noChangeShapeType="1"/>
              </p:cNvSpPr>
              <p:nvPr/>
            </p:nvSpPr>
            <p:spPr bwMode="auto">
              <a:xfrm>
                <a:off x="0" y="785794"/>
                <a:ext cx="9144001" cy="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6" name="Rectangle 69"/>
              <p:cNvSpPr>
                <a:spLocks noChangeArrowheads="1"/>
              </p:cNvSpPr>
              <p:nvPr/>
            </p:nvSpPr>
            <p:spPr bwMode="auto">
              <a:xfrm>
                <a:off x="0" y="928670"/>
                <a:ext cx="9144000" cy="563231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FFFF00"/>
                    </a:solidFill>
                  </a:rPr>
                  <a:t> </a:t>
                </a:r>
                <a:r>
                  <a:rPr lang="ko-KR" altLang="en-US" sz="2000" b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성격의 특성</a:t>
                </a:r>
              </a:p>
              <a:p>
                <a:pPr>
                  <a:lnSpc>
                    <a:spcPct val="150000"/>
                  </a:lnSpc>
                  <a:buFont typeface="Wingdings" pitchFamily="2" charset="2"/>
                  <a:buChar char="ü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내적 속성</a:t>
                </a:r>
              </a:p>
              <a:p>
                <a:pPr>
                  <a:lnSpc>
                    <a:spcPct val="150000"/>
                  </a:lnSpc>
                  <a:buFont typeface="Wingdings" pitchFamily="2" charset="2"/>
                  <a:buChar char="ü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정신신체적 체계들의 통합과정</a:t>
                </a:r>
              </a:p>
              <a:p>
                <a:pPr>
                  <a:lnSpc>
                    <a:spcPct val="150000"/>
                  </a:lnSpc>
                  <a:buFont typeface="Wingdings" pitchFamily="2" charset="2"/>
                  <a:buChar char="ü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개인의 고유성</a:t>
                </a:r>
              </a:p>
              <a:p>
                <a:pPr>
                  <a:lnSpc>
                    <a:spcPct val="150000"/>
                  </a:lnSpc>
                  <a:buFont typeface="Wingdings" pitchFamily="2" charset="2"/>
                  <a:buChar char="ü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일관성</a:t>
                </a:r>
              </a:p>
              <a:p>
                <a:pPr>
                  <a:lnSpc>
                    <a:spcPct val="150000"/>
                  </a:lnSpc>
                  <a:buFont typeface="Wingdings" pitchFamily="2" charset="2"/>
                  <a:buChar char="ü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역동성</a:t>
                </a:r>
              </a:p>
              <a:p>
                <a:pPr>
                  <a:lnSpc>
                    <a:spcPct val="150000"/>
                  </a:lnSpc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성격의 기능</a:t>
                </a:r>
              </a:p>
              <a:p>
                <a:pPr>
                  <a:lnSpc>
                    <a:spcPct val="150000"/>
                  </a:lnSpc>
                  <a:buFont typeface="Wingdings" pitchFamily="2" charset="2"/>
                  <a:buChar char="ü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개인이 통합적이고 조직적으로 기능할 수 있게 함</a:t>
                </a:r>
              </a:p>
              <a:p>
                <a:pPr algn="dist">
                  <a:lnSpc>
                    <a:spcPct val="150000"/>
                  </a:lnSpc>
                  <a:buFont typeface="Wingdings" pitchFamily="2" charset="2"/>
                  <a:buChar char="ü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인간관계의 형성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·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유지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사회생활을 도모하고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환경적 요구에 적응할 수 있는 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기반 제공</a:t>
                </a:r>
              </a:p>
              <a:p>
                <a:pPr>
                  <a:lnSpc>
                    <a:spcPct val="150000"/>
                  </a:lnSpc>
                  <a:buFont typeface="Wingdings" pitchFamily="2" charset="2"/>
                  <a:buChar char="ü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개인을 독특한 존재로서 규정해줌으로써 다른 사람과 구별 지음</a:t>
                </a:r>
              </a:p>
              <a:p>
                <a:pPr>
                  <a:lnSpc>
                    <a:spcPct val="150000"/>
                  </a:lnSpc>
                  <a:buFont typeface="Wingdings" pitchFamily="2" charset="2"/>
                  <a:buChar char="ü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개인이 어떤 사람인가 하는 인간 본성을 이해할 수 있는 기반 제공</a:t>
                </a:r>
              </a:p>
            </p:txBody>
          </p:sp>
        </p:grpSp>
        <p:sp>
          <p:nvSpPr>
            <p:cNvPr id="7" name="Rectangle 67"/>
            <p:cNvSpPr>
              <a:spLocks noChangeArrowheads="1"/>
            </p:cNvSpPr>
            <p:nvPr/>
          </p:nvSpPr>
          <p:spPr bwMode="auto">
            <a:xfrm>
              <a:off x="0" y="191136"/>
              <a:ext cx="4091185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2)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성격의  특성과 기능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그룹 4"/>
          <p:cNvGrpSpPr/>
          <p:nvPr/>
        </p:nvGrpSpPr>
        <p:grpSpPr>
          <a:xfrm>
            <a:off x="0" y="191136"/>
            <a:ext cx="9144001" cy="6683063"/>
            <a:chOff x="0" y="191136"/>
            <a:chExt cx="9144001" cy="6683063"/>
          </a:xfrm>
        </p:grpSpPr>
        <p:sp>
          <p:nvSpPr>
            <p:cNvPr id="2115" name="Rectangle 67"/>
            <p:cNvSpPr>
              <a:spLocks noChangeArrowheads="1"/>
            </p:cNvSpPr>
            <p:nvPr/>
          </p:nvSpPr>
          <p:spPr bwMode="auto">
            <a:xfrm>
              <a:off x="0" y="191136"/>
              <a:ext cx="265329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FFCC00"/>
                  </a:solidFill>
                  <a:latin typeface="HY견고딕" pitchFamily="18" charset="-127"/>
                  <a:ea typeface="HY견고딕" pitchFamily="18" charset="-127"/>
                </a:rPr>
                <a:t> 2. </a:t>
              </a:r>
              <a:r>
                <a:rPr lang="ko-KR" altLang="en-US" sz="2800" b="1" dirty="0">
                  <a:solidFill>
                    <a:srgbClr val="FFCC00"/>
                  </a:solidFill>
                  <a:latin typeface="HY견고딕" pitchFamily="18" charset="-127"/>
                  <a:ea typeface="HY견고딕" pitchFamily="18" charset="-127"/>
                </a:rPr>
                <a:t>성격의 유형</a:t>
              </a:r>
              <a:endParaRPr lang="en-US" altLang="ko-KR" sz="2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2116" name="Line 68"/>
            <p:cNvSpPr>
              <a:spLocks noChangeShapeType="1"/>
            </p:cNvSpPr>
            <p:nvPr/>
          </p:nvSpPr>
          <p:spPr bwMode="auto">
            <a:xfrm>
              <a:off x="0" y="785794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836712"/>
              <a:ext cx="9144000" cy="60374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모든 사람이 비슷한 성격 특성을 공유하지만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개인마다 성격 특성은 다름</a:t>
              </a:r>
            </a:p>
            <a:p>
              <a:pPr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en-US" altLang="ko-KR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Allport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는 성격의 보편성과 특수성을 설명하기 위하여 특질의 개념을 제시</a:t>
              </a:r>
            </a:p>
            <a:p>
              <a:pPr algn="dist"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특질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다양하고 상이한 자극이나 상황에 대하여 유사한 형태의 적응적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·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표현적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행동을 시작하고 유지하게 하는 기능을 하는 신경정신적 구조로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공통 특질과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개인특질로 구분</a:t>
              </a:r>
            </a:p>
            <a:p>
              <a:pPr algn="dist"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공통 특질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한 문화 안에 속한 대부분의 사람이 공통으로 지니는 특질로서 동일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문화권에 속한 개인이 유사한 행동을 하게 만드는 성격의 구성 요소</a:t>
              </a:r>
            </a:p>
            <a:p>
              <a:pPr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개인 특질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개인의 특유한 행동을 유도하고 동기화하는 성격의 구성 요소</a:t>
              </a:r>
            </a:p>
            <a:p>
              <a:pPr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en-US" altLang="ko-KR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Cattel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근원 특질을 근거로 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16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개의 성격요인을 제시</a:t>
              </a:r>
            </a:p>
            <a:p>
              <a:pPr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en-US" altLang="ko-KR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Eysenck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외향성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신경증 성향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정신증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성향으로 성격차원구분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64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 참조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endPara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특질이론가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양극단의 특질 중 어떤 특질이 더 강한가에 따라 성격을 구분</a:t>
              </a:r>
            </a:p>
            <a:p>
              <a:pPr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성격 유형분류 접근방법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개인의 성격을 상호 배타적인 유형으로 구분</a:t>
              </a:r>
            </a:p>
            <a:p>
              <a:pPr algn="dist"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성격 유형분류 접근방법에는 체액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체형이나 체질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자아와 심리기능에 따른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유형분류 등이 있지만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체액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체형 또는 체질에 따른 성격 유형분류는 신뢰도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와 타당도가 비교적 낮아 활용되지 않음</a:t>
              </a:r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그룹 9"/>
          <p:cNvGrpSpPr/>
          <p:nvPr/>
        </p:nvGrpSpPr>
        <p:grpSpPr>
          <a:xfrm>
            <a:off x="0" y="116632"/>
            <a:ext cx="9358346" cy="2068330"/>
            <a:chOff x="0" y="116632"/>
            <a:chExt cx="9358346" cy="2068330"/>
          </a:xfrm>
        </p:grpSpPr>
        <p:grpSp>
          <p:nvGrpSpPr>
            <p:cNvPr id="8" name="그룹 7"/>
            <p:cNvGrpSpPr/>
            <p:nvPr/>
          </p:nvGrpSpPr>
          <p:grpSpPr>
            <a:xfrm>
              <a:off x="0" y="548680"/>
              <a:ext cx="9358346" cy="1636282"/>
              <a:chOff x="0" y="548680"/>
              <a:chExt cx="9358346" cy="1636282"/>
            </a:xfrm>
          </p:grpSpPr>
          <p:sp>
            <p:nvSpPr>
              <p:cNvPr id="6" name="Rectangle 69"/>
              <p:cNvSpPr>
                <a:spLocks noChangeArrowheads="1"/>
              </p:cNvSpPr>
              <p:nvPr/>
            </p:nvSpPr>
            <p:spPr bwMode="auto">
              <a:xfrm>
                <a:off x="0" y="548680"/>
                <a:ext cx="9358346" cy="163628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30000"/>
                  </a:lnSpc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체액에 따른 분류는 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BC 400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년경 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Hippocrates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의 네 가지 체액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즉 혈액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 err="1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흑담즙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</a:p>
              <a:p>
                <a:pPr>
                  <a:lnSpc>
                    <a:spcPct val="130000"/>
                  </a:lnSpc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 </a:t>
                </a:r>
                <a:r>
                  <a:rPr lang="ko-KR" altLang="en-US" sz="2000" b="1" dirty="0" err="1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황담즙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점액 등에 기반</a:t>
                </a:r>
              </a:p>
              <a:p>
                <a:pPr>
                  <a:lnSpc>
                    <a:spcPct val="130000"/>
                  </a:lnSpc>
                  <a:buFont typeface="Wingdings" pitchFamily="2" charset="2"/>
                  <a:buChar char="§"/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Galen: </a:t>
                </a:r>
                <a:r>
                  <a:rPr lang="ko-KR" altLang="en-US" sz="2000" b="1" dirty="0" err="1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다혈형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 err="1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우울형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 err="1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담즙형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 err="1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점액형이라는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기질 유형 제시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(</a:t>
                </a:r>
                <a:r>
                  <a:rPr lang="ko-KR" altLang="en-US" sz="2000" b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교재 </a:t>
                </a:r>
                <a:r>
                  <a:rPr lang="en-US" altLang="ko-KR" sz="2000" b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65</a:t>
                </a:r>
                <a:r>
                  <a:rPr lang="ko-KR" altLang="en-US" sz="2000" b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쪽 참조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)</a:t>
                </a:r>
                <a:endPara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>
                  <a:lnSpc>
                    <a:spcPct val="130000"/>
                  </a:lnSpc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혈액에 따른 성격 유형분류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: </a:t>
                </a:r>
                <a:r>
                  <a:rPr lang="ko-KR" altLang="en-US" sz="2000" b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교재 </a:t>
                </a:r>
                <a:r>
                  <a:rPr lang="en-US" altLang="ko-KR" sz="2000" b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65-66</a:t>
                </a:r>
                <a:r>
                  <a:rPr lang="ko-KR" altLang="en-US" sz="2000" b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쪽 참조</a:t>
                </a:r>
                <a:r>
                  <a:rPr lang="en-US" altLang="ko-KR" sz="2000" b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그림 </a:t>
                </a:r>
                <a:r>
                  <a:rPr lang="en-US" altLang="ko-KR" sz="2000" b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3-2 </a:t>
                </a:r>
                <a:r>
                  <a:rPr lang="ko-KR" altLang="en-US" sz="2000" b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참조</a:t>
                </a:r>
              </a:p>
            </p:txBody>
          </p:sp>
          <p:sp>
            <p:nvSpPr>
              <p:cNvPr id="7" name="Line 68"/>
              <p:cNvSpPr>
                <a:spLocks noChangeShapeType="1"/>
              </p:cNvSpPr>
              <p:nvPr/>
            </p:nvSpPr>
            <p:spPr bwMode="auto">
              <a:xfrm>
                <a:off x="0" y="620688"/>
                <a:ext cx="9144001" cy="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</p:grpSp>
        <p:sp>
          <p:nvSpPr>
            <p:cNvPr id="9" name="Rectangle 67"/>
            <p:cNvSpPr>
              <a:spLocks noChangeArrowheads="1"/>
            </p:cNvSpPr>
            <p:nvPr/>
          </p:nvSpPr>
          <p:spPr bwMode="auto">
            <a:xfrm>
              <a:off x="0" y="116632"/>
              <a:ext cx="5149167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1)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체액에 따른 성격 유형 분류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  <p:sp>
        <p:nvSpPr>
          <p:cNvPr id="11" name="Rectangle 67"/>
          <p:cNvSpPr>
            <a:spLocks noChangeArrowheads="1"/>
          </p:cNvSpPr>
          <p:nvPr/>
        </p:nvSpPr>
        <p:spPr bwMode="auto">
          <a:xfrm>
            <a:off x="0" y="2348880"/>
            <a:ext cx="632416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rPr>
              <a:t> 2) </a:t>
            </a:r>
            <a:r>
              <a:rPr lang="ko-KR" altLang="en-US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rPr>
              <a:t>체형과 체질에 따른 성격 유형 분류</a:t>
            </a:r>
            <a:endParaRPr lang="en-US" altLang="ko-KR" sz="2800" b="1" dirty="0">
              <a:solidFill>
                <a:srgbClr val="92D05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12" name="Line 68"/>
          <p:cNvSpPr>
            <a:spLocks noChangeShapeType="1"/>
          </p:cNvSpPr>
          <p:nvPr/>
        </p:nvSpPr>
        <p:spPr bwMode="auto">
          <a:xfrm>
            <a:off x="-36512" y="2852936"/>
            <a:ext cx="9144001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13" name="직사각형 12"/>
          <p:cNvSpPr/>
          <p:nvPr/>
        </p:nvSpPr>
        <p:spPr>
          <a:xfrm>
            <a:off x="0" y="2924944"/>
            <a:ext cx="9144000" cy="12361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  <a:buFont typeface="Wingdings" pitchFamily="2" charset="2"/>
              <a:buChar char="§"/>
            </a:pP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정신장애인과 범죄자가 특징적 체형을 지닌다는 관점에서 출발</a:t>
            </a:r>
          </a:p>
          <a:p>
            <a:pPr>
              <a:lnSpc>
                <a:spcPct val="130000"/>
              </a:lnSpc>
              <a:buFont typeface="Wingdings" pitchFamily="2" charset="2"/>
              <a:buChar char="§"/>
            </a:pP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Sheldon: </a:t>
            </a:r>
            <a:r>
              <a:rPr lang="ko-KR" altLang="en-US" sz="2000" b="1" dirty="0" err="1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내배엽형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중배엽형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 err="1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외배엽형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교재 </a:t>
            </a:r>
            <a:r>
              <a:rPr lang="en-US" altLang="ko-KR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66</a:t>
            </a:r>
            <a:r>
              <a:rPr lang="ko-KR" altLang="en-US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쪽 참조</a:t>
            </a:r>
            <a:r>
              <a:rPr lang="en-US" altLang="ko-KR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그림 </a:t>
            </a:r>
            <a:r>
              <a:rPr lang="en-US" altLang="ko-KR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3-3 </a:t>
            </a:r>
            <a:r>
              <a:rPr lang="ko-KR" altLang="en-US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참조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ko-KR" altLang="en-US" sz="20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30000"/>
              </a:lnSpc>
              <a:buFont typeface="Wingdings" pitchFamily="2" charset="2"/>
              <a:buChar char="§"/>
            </a:pP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ko-KR" altLang="en-US" sz="2000" b="1" dirty="0" err="1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이제마의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사상의학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태양인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태음인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소양인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소음인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교재 </a:t>
            </a:r>
            <a:r>
              <a:rPr lang="en-US" altLang="ko-KR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66-67</a:t>
            </a:r>
            <a:r>
              <a:rPr lang="ko-KR" altLang="en-US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쪽 참조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ko-KR" altLang="en-US" sz="20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Rectangle 67"/>
          <p:cNvSpPr>
            <a:spLocks noChangeArrowheads="1"/>
          </p:cNvSpPr>
          <p:nvPr/>
        </p:nvSpPr>
        <p:spPr bwMode="auto">
          <a:xfrm>
            <a:off x="-36512" y="4345940"/>
            <a:ext cx="702948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rPr>
              <a:t> 3) </a:t>
            </a:r>
            <a:r>
              <a:rPr lang="ko-KR" altLang="en-US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rPr>
              <a:t>자아와 심리기능에 따른 성격 유형 분류</a:t>
            </a:r>
            <a:endParaRPr lang="en-US" altLang="ko-KR" sz="2800" b="1" dirty="0">
              <a:solidFill>
                <a:srgbClr val="92D05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15" name="Line 68"/>
          <p:cNvSpPr>
            <a:spLocks noChangeShapeType="1"/>
          </p:cNvSpPr>
          <p:nvPr/>
        </p:nvSpPr>
        <p:spPr bwMode="auto">
          <a:xfrm>
            <a:off x="-36512" y="4941168"/>
            <a:ext cx="9144001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16" name="직사각형 15"/>
          <p:cNvSpPr/>
          <p:nvPr/>
        </p:nvSpPr>
        <p:spPr>
          <a:xfrm>
            <a:off x="0" y="4826675"/>
            <a:ext cx="9144000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  <a:buFont typeface="Wingdings" pitchFamily="2" charset="2"/>
              <a:buChar char="§"/>
            </a:pP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Jung: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자아성향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외향성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내향성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과 심리기능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사고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감정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직관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감각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기준 분류</a:t>
            </a:r>
          </a:p>
          <a:p>
            <a:pPr algn="dist">
              <a:lnSpc>
                <a:spcPct val="130000"/>
              </a:lnSpc>
              <a:buFont typeface="Wingdings" pitchFamily="2" charset="2"/>
              <a:buChar char="§"/>
            </a:pP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Myers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와 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Briggs: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외향성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내향성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감각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직관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사고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감정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판단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인식이라는  심</a:t>
            </a:r>
            <a:endParaRPr lang="en-US" altLang="ko-KR" sz="20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30000"/>
              </a:lnSpc>
            </a:pP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ko-KR" altLang="en-US" sz="2000" b="1" dirty="0" err="1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리적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선호 경향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교재 </a:t>
            </a:r>
            <a:r>
              <a:rPr lang="en-US" altLang="ko-KR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68</a:t>
            </a:r>
            <a:r>
              <a:rPr lang="ko-KR" altLang="en-US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쪽 표 </a:t>
            </a:r>
            <a:r>
              <a:rPr lang="en-US" altLang="ko-KR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3-1 </a:t>
            </a:r>
            <a:r>
              <a:rPr lang="ko-KR" altLang="en-US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참조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을 근거로  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16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개의 성격 유형 제안</a:t>
            </a:r>
            <a:endParaRPr lang="en-US" altLang="ko-KR" sz="20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dist">
              <a:lnSpc>
                <a:spcPct val="130000"/>
              </a:lnSpc>
              <a:buFont typeface="Wingdings" pitchFamily="2" charset="2"/>
              <a:buChar char="§"/>
            </a:pP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MBTI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는 심리적 선호경향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교재 </a:t>
            </a:r>
            <a:r>
              <a:rPr lang="en-US" altLang="ko-KR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68</a:t>
            </a:r>
            <a:r>
              <a:rPr lang="ko-KR" altLang="en-US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쪽</a:t>
            </a:r>
            <a:r>
              <a:rPr lang="en-US" altLang="ko-KR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ko-KR" altLang="en-US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표 </a:t>
            </a:r>
            <a:r>
              <a:rPr lang="en-US" altLang="ko-KR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3-2 </a:t>
            </a:r>
            <a:r>
              <a:rPr lang="ko-KR" altLang="en-US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참조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을 근거로 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16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개 성격 유형</a:t>
            </a:r>
            <a:endParaRPr lang="en-US" altLang="ko-KR" sz="20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30000"/>
              </a:lnSpc>
            </a:pP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제시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교재 </a:t>
            </a:r>
            <a:r>
              <a:rPr lang="en-US" altLang="ko-KR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69</a:t>
            </a:r>
            <a:r>
              <a:rPr lang="ko-KR" altLang="en-US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쪽 표 </a:t>
            </a:r>
            <a:r>
              <a:rPr lang="en-US" altLang="ko-KR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3-3 </a:t>
            </a:r>
            <a:r>
              <a:rPr lang="ko-KR" altLang="en-US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참조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ko-KR" altLang="en-US" sz="20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그룹 8"/>
          <p:cNvGrpSpPr/>
          <p:nvPr/>
        </p:nvGrpSpPr>
        <p:grpSpPr>
          <a:xfrm>
            <a:off x="-1" y="116632"/>
            <a:ext cx="9144001" cy="6528912"/>
            <a:chOff x="-1" y="116632"/>
            <a:chExt cx="9144001" cy="6528912"/>
          </a:xfrm>
        </p:grpSpPr>
        <p:grpSp>
          <p:nvGrpSpPr>
            <p:cNvPr id="5" name="그룹 4"/>
            <p:cNvGrpSpPr/>
            <p:nvPr/>
          </p:nvGrpSpPr>
          <p:grpSpPr>
            <a:xfrm>
              <a:off x="-1" y="620688"/>
              <a:ext cx="9144001" cy="6024856"/>
              <a:chOff x="-1" y="-295466"/>
              <a:chExt cx="9144001" cy="6024856"/>
            </a:xfrm>
          </p:grpSpPr>
          <p:sp>
            <p:nvSpPr>
              <p:cNvPr id="6" name="Rectangle 69"/>
              <p:cNvSpPr>
                <a:spLocks noChangeArrowheads="1"/>
              </p:cNvSpPr>
              <p:nvPr/>
            </p:nvSpPr>
            <p:spPr bwMode="auto">
              <a:xfrm>
                <a:off x="0" y="-223458"/>
                <a:ext cx="9144000" cy="59528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algn="dist">
                  <a:lnSpc>
                    <a:spcPct val="120000"/>
                  </a:lnSpc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33CCCC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성격이란 것이 타고나는 것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(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유전된 생물적 힘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) </a:t>
                </a:r>
                <a:r>
                  <a:rPr lang="en-US" altLang="ko-KR" sz="2000" b="1" dirty="0" err="1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vs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후천적으로 습득되는 것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(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학습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</a:p>
              <a:p>
                <a:pPr>
                  <a:lnSpc>
                    <a:spcPct val="120000"/>
                  </a:lnSpc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경험 및 환경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)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인가에 대한 논의 지속</a:t>
                </a:r>
              </a:p>
              <a:p>
                <a:pPr algn="dist">
                  <a:lnSpc>
                    <a:spcPct val="120000"/>
                  </a:lnSpc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즉 성격의 천성과 양육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(nature-nurture)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에 관한 논쟁은 심리학 분야의 주된 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>
                  <a:lnSpc>
                    <a:spcPct val="120000"/>
                  </a:lnSpc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논쟁의 주제</a:t>
                </a:r>
              </a:p>
              <a:p>
                <a:pPr>
                  <a:lnSpc>
                    <a:spcPct val="120000"/>
                  </a:lnSpc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행동유전학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: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타고난 것 </a:t>
                </a:r>
                <a:r>
                  <a:rPr lang="en-US" altLang="ko-KR" sz="2000" b="1" dirty="0" err="1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vs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환경론자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: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환경의 영향으로 인하여 생후에 형성</a:t>
                </a:r>
              </a:p>
              <a:p>
                <a:pPr algn="dist">
                  <a:lnSpc>
                    <a:spcPct val="120000"/>
                  </a:lnSpc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성격형성에 유전과 환경의 상대적 영향력에 대한 논쟁이 있으나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유전과 환경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>
                  <a:lnSpc>
                    <a:spcPct val="120000"/>
                  </a:lnSpc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의 상호작용에 의해 성격 형성된다는 점에 대부분 동의</a:t>
                </a:r>
              </a:p>
              <a:p>
                <a:pPr>
                  <a:lnSpc>
                    <a:spcPct val="120000"/>
                  </a:lnSpc>
                  <a:buFont typeface="Wingdings" pitchFamily="2" charset="2"/>
                  <a:buChar char="§"/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r>
                  <a:rPr lang="en-US" altLang="ko-KR" sz="2000" b="1" dirty="0" err="1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Maddi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의 성격 차원 분류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: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핵심적 성격 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+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주변적 성격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(</a:t>
                </a:r>
                <a:r>
                  <a:rPr lang="ko-KR" altLang="en-US" sz="2000" b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교재 </a:t>
                </a:r>
                <a:r>
                  <a:rPr lang="en-US" altLang="ko-KR" sz="2000" b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70</a:t>
                </a:r>
                <a:r>
                  <a:rPr lang="ko-KR" altLang="en-US" sz="2000" b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쪽 참조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)</a:t>
                </a:r>
                <a:endPara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>
                  <a:lnSpc>
                    <a:spcPct val="120000"/>
                  </a:lnSpc>
                  <a:buFont typeface="Wingdings" pitchFamily="2" charset="2"/>
                  <a:buChar char="§"/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r>
                  <a:rPr lang="en-US" altLang="ko-KR" sz="2000" b="1" dirty="0" err="1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Maddi</a:t>
                </a:r>
                <a:r>
                  <a:rPr lang="ko-KR" altLang="en-US" sz="2000" b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의 성격 형성요인에 따른 분류</a:t>
                </a:r>
              </a:p>
              <a:p>
                <a:pPr>
                  <a:lnSpc>
                    <a:spcPct val="120000"/>
                  </a:lnSpc>
                  <a:buFont typeface="Wingdings" pitchFamily="2" charset="2"/>
                  <a:buChar char="ü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r>
                  <a:rPr lang="ko-KR" altLang="en-US" sz="2000" b="1" dirty="0" err="1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갈등형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성격이론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: Freud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의 정신분석이론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Erikson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의 자아심리이론 등</a:t>
                </a:r>
              </a:p>
              <a:p>
                <a:pPr>
                  <a:lnSpc>
                    <a:spcPct val="120000"/>
                  </a:lnSpc>
                  <a:buFont typeface="Wingdings" pitchFamily="2" charset="2"/>
                  <a:buChar char="ü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r>
                  <a:rPr lang="ko-KR" altLang="en-US" sz="2000" b="1" dirty="0" err="1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성취형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성격이론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: Rogers, Maslow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등 인본주의이론과 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Adler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의 개인심리이론</a:t>
                </a:r>
              </a:p>
              <a:p>
                <a:pPr>
                  <a:lnSpc>
                    <a:spcPct val="120000"/>
                  </a:lnSpc>
                  <a:buFont typeface="Wingdings" pitchFamily="2" charset="2"/>
                  <a:buChar char="ü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r>
                  <a:rPr lang="ko-KR" altLang="en-US" sz="2000" b="1" dirty="0" err="1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일치형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성격이론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: Kelly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의 인지이론 등</a:t>
                </a:r>
              </a:p>
              <a:p>
                <a:pPr>
                  <a:lnSpc>
                    <a:spcPct val="120000"/>
                  </a:lnSpc>
                  <a:buFont typeface="Wingdings" pitchFamily="2" charset="2"/>
                  <a:buChar char="§"/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Freud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의 정신분석이론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: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강한 생물적 결정론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무의식적 힘 중시</a:t>
                </a:r>
              </a:p>
              <a:p>
                <a:pPr>
                  <a:lnSpc>
                    <a:spcPct val="120000"/>
                  </a:lnSpc>
                  <a:buFont typeface="Wingdings" pitchFamily="2" charset="2"/>
                  <a:buChar char="§"/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Skinner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의 행동주의이론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: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강한 환경결정론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환경적 자극에 의해 행동 학습</a:t>
                </a:r>
              </a:p>
              <a:p>
                <a:pPr>
                  <a:lnSpc>
                    <a:spcPct val="120000"/>
                  </a:lnSpc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인본주의 이론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: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제 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3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의 심리학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주체적 삶의 선택과정의 결과로 성격 형성</a:t>
                </a:r>
              </a:p>
              <a:p>
                <a:pPr algn="dist">
                  <a:lnSpc>
                    <a:spcPct val="120000"/>
                  </a:lnSpc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현대 성격이론에서는 유전과 환경이 상호작용한다는 </a:t>
                </a:r>
                <a:r>
                  <a:rPr lang="ko-KR" altLang="en-US" sz="2000" b="1" dirty="0" err="1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상호결정론적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관점 우세 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7" name="Line 68"/>
              <p:cNvSpPr>
                <a:spLocks noChangeShapeType="1"/>
              </p:cNvSpPr>
              <p:nvPr/>
            </p:nvSpPr>
            <p:spPr bwMode="auto">
              <a:xfrm>
                <a:off x="-1" y="-295466"/>
                <a:ext cx="9144001" cy="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</p:grpSp>
        <p:sp>
          <p:nvSpPr>
            <p:cNvPr id="8" name="Rectangle 67"/>
            <p:cNvSpPr>
              <a:spLocks noChangeArrowheads="1"/>
            </p:cNvSpPr>
            <p:nvPr/>
          </p:nvSpPr>
          <p:spPr bwMode="auto">
            <a:xfrm>
              <a:off x="0" y="116632"/>
              <a:ext cx="4180953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FFCC00"/>
                  </a:solidFill>
                  <a:latin typeface="HY견고딕" pitchFamily="18" charset="-127"/>
                  <a:ea typeface="HY견고딕" pitchFamily="18" charset="-127"/>
                </a:rPr>
                <a:t> 3. </a:t>
              </a:r>
              <a:r>
                <a:rPr lang="ko-KR" altLang="en-US" sz="2800" b="1" dirty="0">
                  <a:solidFill>
                    <a:srgbClr val="FFCC00"/>
                  </a:solidFill>
                  <a:latin typeface="HY견고딕" pitchFamily="18" charset="-127"/>
                  <a:ea typeface="HY견고딕" pitchFamily="18" charset="-127"/>
                </a:rPr>
                <a:t>성격 형성의 영향요인</a:t>
              </a:r>
              <a:endParaRPr lang="en-US" altLang="ko-KR" sz="2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기본 디자인">
  <a:themeElements>
    <a:clrScheme name="기본 디자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627</TotalTime>
  <Words>1798</Words>
  <Application>Microsoft Office PowerPoint</Application>
  <PresentationFormat>화면 슬라이드 쇼(4:3)</PresentationFormat>
  <Paragraphs>190</Paragraphs>
  <Slides>15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15</vt:i4>
      </vt:variant>
    </vt:vector>
  </HeadingPairs>
  <TitlesOfParts>
    <vt:vector size="19" baseType="lpstr">
      <vt:lpstr>HY견고딕</vt:lpstr>
      <vt:lpstr>굴림</vt:lpstr>
      <vt:lpstr>Wingdings</vt:lpstr>
      <vt:lpstr>기본 디자인</vt:lpstr>
      <vt:lpstr>제 1 부   인간행동과 사회환경의 기초</vt:lpstr>
      <vt:lpstr>제 3 장   인간 성격과 성격의 이해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길벗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강은정</dc:creator>
  <cp:lastModifiedBy>권중돈</cp:lastModifiedBy>
  <cp:revision>96</cp:revision>
  <dcterms:created xsi:type="dcterms:W3CDTF">2004-08-11T05:45:06Z</dcterms:created>
  <dcterms:modified xsi:type="dcterms:W3CDTF">2022-05-17T02:48:47Z</dcterms:modified>
</cp:coreProperties>
</file>