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2" r:id="rId4"/>
    <p:sldId id="277" r:id="rId5"/>
    <p:sldId id="278" r:id="rId6"/>
    <p:sldId id="279" r:id="rId7"/>
    <p:sldId id="281" r:id="rId8"/>
    <p:sldId id="261" r:id="rId9"/>
    <p:sldId id="280" r:id="rId10"/>
    <p:sldId id="282" r:id="rId11"/>
    <p:sldId id="283" r:id="rId12"/>
    <p:sldId id="284" r:id="rId13"/>
    <p:sldId id="285" r:id="rId14"/>
    <p:sldId id="269" r:id="rId15"/>
    <p:sldId id="286" r:id="rId16"/>
    <p:sldId id="287" r:id="rId17"/>
    <p:sldId id="288" r:id="rId18"/>
    <p:sldId id="289" r:id="rId19"/>
    <p:sldId id="270" r:id="rId20"/>
    <p:sldId id="271" r:id="rId21"/>
  </p:sldIdLst>
  <p:sldSz cx="9144000" cy="6858000" type="screen4x3"/>
  <p:notesSz cx="6662738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993C5-FB6F-4452-BAC4-87BCCB25EF5D}" type="datetimeFigureOut">
              <a:rPr lang="ko-KR" altLang="en-US" smtClean="0"/>
              <a:t>2012-10-30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887186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774010" y="9371285"/>
            <a:ext cx="2887186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A4925-2B11-468C-8196-68E74E1ABC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469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6D260-350D-4A34-BEBC-8C59CE5B6A56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65188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274" y="4686499"/>
            <a:ext cx="533019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887186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4010" y="9371285"/>
            <a:ext cx="2887186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36A74-ECB9-45B9-ADD0-D28DDEA8E0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15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4E32046-4070-461D-BC49-C4FBEDC5B179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671583B-E263-45C1-878E-77DD23BC81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2046-4070-461D-BC49-C4FBEDC5B179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583B-E263-45C1-878E-77DD23BC81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2046-4070-461D-BC49-C4FBEDC5B179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583B-E263-45C1-878E-77DD23BC81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E32046-4070-461D-BC49-C4FBEDC5B179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671583B-E263-45C1-878E-77DD23BC81F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4E32046-4070-461D-BC49-C4FBEDC5B179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671583B-E263-45C1-878E-77DD23BC81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2046-4070-461D-BC49-C4FBEDC5B179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583B-E263-45C1-878E-77DD23BC81F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2046-4070-461D-BC49-C4FBEDC5B179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583B-E263-45C1-878E-77DD23BC81F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E32046-4070-461D-BC49-C4FBEDC5B179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71583B-E263-45C1-878E-77DD23BC81F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2046-4070-461D-BC49-C4FBEDC5B179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583B-E263-45C1-878E-77DD23BC81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E32046-4070-461D-BC49-C4FBEDC5B179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671583B-E263-45C1-878E-77DD23BC81F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E32046-4070-461D-BC49-C4FBEDC5B179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71583B-E263-45C1-878E-77DD23BC81F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E32046-4070-461D-BC49-C4FBEDC5B179}" type="datetimeFigureOut">
              <a:rPr lang="ko-KR" altLang="en-US" smtClean="0"/>
              <a:pPr/>
              <a:t>2012-10-30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671583B-E263-45C1-878E-77DD23BC81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../Desktop/2011%20ABU%20&#45796;&#53328;&#53945;&#49440;%20-%20&#47560;&#51648;&#47561;%20&#51064;&#49324;.110701.HDTV.XviD-Baros.av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donga.com/Inter/New/3/02/20121020/50251797/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mnews.imbc.com/replay/nwtoday/article/2984014_5782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928794" y="2500306"/>
            <a:ext cx="6529406" cy="1143008"/>
          </a:xfrm>
        </p:spPr>
        <p:txBody>
          <a:bodyPr>
            <a:normAutofit/>
          </a:bodyPr>
          <a:lstStyle/>
          <a:p>
            <a:r>
              <a:rPr lang="ko-KR" altLang="en-US" sz="4500" dirty="0" smtClean="0"/>
              <a:t>의학기술에 따른 윤리적 딜레마</a:t>
            </a:r>
            <a:endParaRPr lang="ko-KR" altLang="en-US" sz="45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364088" y="4365104"/>
            <a:ext cx="3708506" cy="2009818"/>
          </a:xfrm>
        </p:spPr>
        <p:txBody>
          <a:bodyPr>
            <a:noAutofit/>
          </a:bodyPr>
          <a:lstStyle/>
          <a:p>
            <a:pPr algn="r"/>
            <a:r>
              <a:rPr lang="ko-KR" altLang="en-US" sz="2100" dirty="0" smtClean="0"/>
              <a:t>사회복지 윤리와 철학</a:t>
            </a:r>
            <a:endParaRPr lang="en-US" altLang="ko-KR" sz="2100" dirty="0" smtClean="0"/>
          </a:p>
          <a:p>
            <a:pPr algn="r"/>
            <a:r>
              <a:rPr lang="en-US" altLang="ko-KR" sz="2100" dirty="0" smtClean="0"/>
              <a:t>0718007 </a:t>
            </a:r>
            <a:r>
              <a:rPr lang="ko-KR" altLang="en-US" sz="2100" dirty="0" smtClean="0"/>
              <a:t>김강호</a:t>
            </a:r>
            <a:r>
              <a:rPr lang="en-US" altLang="ko-KR" sz="2100" dirty="0" smtClean="0"/>
              <a:t>  </a:t>
            </a:r>
          </a:p>
          <a:p>
            <a:pPr algn="r"/>
            <a:r>
              <a:rPr lang="en-US" altLang="ko-KR" sz="2100" dirty="0" smtClean="0"/>
              <a:t>0718008 </a:t>
            </a:r>
            <a:r>
              <a:rPr lang="ko-KR" altLang="en-US" sz="2100" dirty="0" smtClean="0"/>
              <a:t>김남웅</a:t>
            </a:r>
            <a:endParaRPr lang="ko-KR" alt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ko-KR" altLang="en-US" sz="4400" dirty="0" smtClean="0"/>
              <a:t>악행 금지 원칙</a:t>
            </a:r>
            <a:endParaRPr lang="ko-KR" altLang="en-US" sz="45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001056" cy="5473844"/>
          </a:xfrm>
        </p:spPr>
        <p:txBody>
          <a:bodyPr>
            <a:noAutofit/>
          </a:bodyPr>
          <a:lstStyle/>
          <a:p>
            <a:pPr fontAlgn="base"/>
            <a:endParaRPr lang="en-US" altLang="ko-KR" sz="2500" dirty="0" smtClean="0"/>
          </a:p>
          <a:p>
            <a:pPr fontAlgn="base"/>
            <a:r>
              <a:rPr lang="ko-KR" altLang="en-US" sz="2800" dirty="0" smtClean="0"/>
              <a:t>남에게 해악을 끼치지 말라는 기본적인 윤리지침에 근거한다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pPr fontAlgn="base"/>
            <a:endParaRPr lang="en-US" sz="2500" dirty="0" smtClean="0">
              <a:latin typeface="+mn-ea"/>
            </a:endParaRPr>
          </a:p>
          <a:p>
            <a:pPr fontAlgn="base"/>
            <a:r>
              <a:rPr lang="ko-KR" altLang="en-US" sz="2800" dirty="0" smtClean="0"/>
              <a:t>윤리학에서 해악이란 살인이나 타인에게 고통을 가하고 불구로 만들거나 재화를 강탈하는 등의 신체적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심리적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이해 관계의 훼손을 뜻한다</a:t>
            </a:r>
            <a:r>
              <a:rPr lang="en-US" altLang="ko-KR" sz="2800" dirty="0" smtClean="0"/>
              <a:t>. </a:t>
            </a:r>
            <a:endParaRPr lang="ko-KR" altLang="en-US" sz="2800" dirty="0" smtClean="0"/>
          </a:p>
          <a:p>
            <a:pPr fontAlgn="base"/>
            <a:endParaRPr lang="en-US" altLang="ko-KR" sz="2500" dirty="0" smtClean="0"/>
          </a:p>
          <a:p>
            <a:pPr fontAlgn="base"/>
            <a:r>
              <a:rPr lang="ko-KR" altLang="en-US" sz="2800" dirty="0" smtClean="0">
                <a:latin typeface="+mn-ea"/>
              </a:rPr>
              <a:t>전체 의료행위나 인간을 대상으로 하는 연구과정과 결과는 이 원칙과 갈등을 빚거나 상충되는 경우가 많다</a:t>
            </a:r>
            <a:r>
              <a:rPr lang="en-US" altLang="ko-KR" sz="2800" dirty="0" smtClean="0">
                <a:latin typeface="+mn-ea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ko-KR" altLang="en-US" sz="4400" dirty="0" smtClean="0"/>
              <a:t>선행 원칙</a:t>
            </a:r>
            <a:endParaRPr lang="ko-KR" altLang="en-US" sz="45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001056" cy="5473844"/>
          </a:xfrm>
        </p:spPr>
        <p:txBody>
          <a:bodyPr>
            <a:noAutofit/>
          </a:bodyPr>
          <a:lstStyle/>
          <a:p>
            <a:pPr fontAlgn="base"/>
            <a:endParaRPr lang="en-US" altLang="ko-KR" sz="2500" dirty="0" smtClean="0"/>
          </a:p>
          <a:p>
            <a:pPr fontAlgn="base"/>
            <a:r>
              <a:rPr lang="ko-KR" altLang="en-US" sz="2800" dirty="0" smtClean="0"/>
              <a:t>타인의 자율성을 존중하고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타인에게 해악을 가하지 말 것을 요구하는 정도를 넘어 더 적극적으로 타인의 복지에 기여할 것을 요구하는 것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pPr fontAlgn="base"/>
            <a:endParaRPr lang="en-US" sz="2500" dirty="0" smtClean="0">
              <a:latin typeface="+mn-ea"/>
            </a:endParaRPr>
          </a:p>
          <a:p>
            <a:pPr fontAlgn="base"/>
            <a:r>
              <a:rPr lang="ko-KR" altLang="en-US" sz="2800" dirty="0" smtClean="0"/>
              <a:t>자비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동정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친절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이타주의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사랑 등이 이에 속한다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pPr fontAlgn="base"/>
            <a:endParaRPr lang="en-US" altLang="ko-KR" sz="2500" dirty="0" smtClean="0"/>
          </a:p>
          <a:p>
            <a:r>
              <a:rPr lang="ko-KR" altLang="en-US" sz="2800" dirty="0" smtClean="0"/>
              <a:t>물에 빠진 사람을 구하기 위해 노력하지 않거나 응급 환자를 보고 조치를 취하지 않는 것 등이 선행의 원칙에 어긋나는 것임</a:t>
            </a:r>
            <a:r>
              <a:rPr lang="en-US" altLang="ko-KR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ko-KR" altLang="en-US" sz="4400" dirty="0" smtClean="0"/>
              <a:t>정의의 원칙</a:t>
            </a:r>
            <a:endParaRPr lang="ko-KR" altLang="en-US" sz="45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001056" cy="5473844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800" dirty="0" smtClean="0"/>
              <a:t>주로 분배완 관련된 것이다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각 사람들에게 정당한 몫을 돌려준다는 것을 의미한다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pPr fontAlgn="base"/>
            <a:endParaRPr lang="en-US" sz="1000" dirty="0" smtClean="0">
              <a:latin typeface="+mn-ea"/>
            </a:endParaRPr>
          </a:p>
          <a:p>
            <a:pPr fontAlgn="base"/>
            <a:r>
              <a:rPr lang="ko-KR" altLang="en-US" sz="2800" dirty="0" smtClean="0"/>
              <a:t>거시적 차원과 미시적 차원으로 나눌 수 있다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pPr fontAlgn="base"/>
            <a:endParaRPr lang="en-US" altLang="ko-KR" sz="1000" dirty="0" smtClean="0"/>
          </a:p>
          <a:p>
            <a:pPr fontAlgn="base"/>
            <a:r>
              <a:rPr lang="ko-KR" altLang="en-US" sz="2800" dirty="0" smtClean="0"/>
              <a:t>미시적 </a:t>
            </a:r>
            <a:r>
              <a:rPr lang="ko-KR" altLang="en-US" sz="2800" dirty="0" smtClean="0"/>
              <a:t>차원에서의 정의의 원칙이란 한정되어 있는 연구비를 어떤 분야의 연구에 우선 지급해야 하는가와 관련되어 있다</a:t>
            </a:r>
            <a:r>
              <a:rPr lang="en-US" altLang="ko-KR" sz="2800" dirty="0" smtClean="0"/>
              <a:t>.</a:t>
            </a:r>
          </a:p>
          <a:p>
            <a:pPr fontAlgn="base"/>
            <a:endParaRPr lang="en-US" altLang="ko-KR" sz="1000" dirty="0" smtClean="0"/>
          </a:p>
          <a:p>
            <a:pPr fontAlgn="base"/>
            <a:r>
              <a:rPr lang="ko-KR" altLang="en-US" sz="2800" dirty="0" smtClean="0"/>
              <a:t>미시적 차원에서의 정의의 원칙이란 장기를 어떻게 분배하는 것이 정의로운가와 관련된 것이다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ko-KR" altLang="en-US" sz="4400" dirty="0" smtClean="0">
                <a:latin typeface="+mj-ea"/>
              </a:rPr>
              <a:t>영상자료 </a:t>
            </a:r>
            <a:r>
              <a:rPr lang="en-US" altLang="ko-KR" sz="4400" b="1" dirty="0" smtClean="0">
                <a:latin typeface="+mj-ea"/>
              </a:rPr>
              <a:t>–</a:t>
            </a:r>
            <a:r>
              <a:rPr lang="en-US" altLang="ko-KR" sz="4400" dirty="0" smtClean="0">
                <a:latin typeface="+mj-ea"/>
              </a:rPr>
              <a:t> </a:t>
            </a:r>
            <a:r>
              <a:rPr lang="ko-KR" altLang="en-US" sz="4400" dirty="0" smtClean="0">
                <a:latin typeface="+mj-ea"/>
              </a:rPr>
              <a:t>마지막 인사</a:t>
            </a:r>
            <a:endParaRPr lang="ko-KR" altLang="en-US" sz="4500" dirty="0">
              <a:latin typeface="+mj-ea"/>
            </a:endParaRPr>
          </a:p>
        </p:txBody>
      </p:sp>
      <p:pic>
        <p:nvPicPr>
          <p:cNvPr id="4" name="Picture 2" descr="C:\Users\kangho\Documents\GomPlayer\Capture\2011 ABU 다큐특선 - 마지막 인사.110701.HDTV.XviD-Baros.avi_003486400.jpg">
            <a:hlinkClick r:id="rId2" action="ppaction://hlinkfile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785926"/>
            <a:ext cx="6096000" cy="34290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328890" y="2553818"/>
            <a:ext cx="6172200" cy="1589562"/>
          </a:xfrm>
        </p:spPr>
        <p:txBody>
          <a:bodyPr>
            <a:normAutofit/>
          </a:bodyPr>
          <a:lstStyle/>
          <a:p>
            <a:r>
              <a:rPr lang="ko-KR" altLang="en-US" sz="7000" dirty="0" smtClean="0"/>
              <a:t>토  </a:t>
            </a:r>
            <a:r>
              <a:rPr lang="ko-KR" altLang="en-US" sz="7000" dirty="0" err="1" smtClean="0"/>
              <a:t>론</a:t>
            </a:r>
            <a:endParaRPr lang="ko-KR" altLang="en-US" sz="7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796908"/>
          </a:xfrm>
        </p:spPr>
        <p:txBody>
          <a:bodyPr>
            <a:normAutofit/>
          </a:bodyPr>
          <a:lstStyle/>
          <a:p>
            <a:r>
              <a:rPr lang="ko-KR" altLang="en-US" sz="4400" dirty="0" smtClean="0"/>
              <a:t>토론 사례</a:t>
            </a:r>
            <a:endParaRPr lang="ko-KR" altLang="en-US" sz="4500" dirty="0"/>
          </a:p>
        </p:txBody>
      </p:sp>
      <p:sp>
        <p:nvSpPr>
          <p:cNvPr id="4" name="부제목 2"/>
          <p:cNvSpPr txBox="1">
            <a:spLocks/>
          </p:cNvSpPr>
          <p:nvPr/>
        </p:nvSpPr>
        <p:spPr>
          <a:xfrm>
            <a:off x="285720" y="928670"/>
            <a:ext cx="8286808" cy="564360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척수 기형의 일종인 </a:t>
            </a:r>
            <a:r>
              <a:rPr kumimoji="0" lang="ko-KR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낭상이분척추를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지닌 채 태어난 아기를 신생아 중환자실 담당의사가 </a:t>
            </a:r>
            <a:r>
              <a:rPr kumimoji="0" lang="ko-KR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사회복지사에게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의뢰하였다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아기를 수술할 것인지에 대해 부모가 결정을 내리는 데 사회복지사의 도움과 의견이 필요하다는 것이었다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부모는 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대 후반으로 이 아기가 첫 아이이다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아버지는 회사 기능공으로 현재 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천 만원 전세에 살고 있다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낭상이분척추는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선천성 기형으로 수술 후 에도 </a:t>
            </a:r>
            <a:r>
              <a:rPr kumimoji="0" lang="ko-KR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하지마비와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대소변기능 악화를 초래할 수 있어 배뇨와 배변을 하지 못하고 정신지체를 동반하는 심각한 중증 장애이다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수술을 받지 않으면 수개월 내에 사망할 것으로 예측할 수 있다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담당의사는 부모에게 아기의 의료상황에 대해 상세하게 알려주었으며 수술을 통해 최선을 다하는 것이 </a:t>
            </a:r>
            <a:r>
              <a:rPr lang="ko-KR" altLang="en-US" sz="2400" dirty="0" err="1" smtClean="0"/>
              <a:t>옳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다고 생각하며 그렇게 하고 싶다는 의견을 제시하였으나 부모의 동의를 강요하지는 않았다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796908"/>
          </a:xfrm>
        </p:spPr>
        <p:txBody>
          <a:bodyPr>
            <a:normAutofit/>
          </a:bodyPr>
          <a:lstStyle/>
          <a:p>
            <a:r>
              <a:rPr lang="ko-KR" altLang="en-US" sz="4400" dirty="0" smtClean="0"/>
              <a:t>토론 주제</a:t>
            </a:r>
            <a:endParaRPr lang="ko-KR" altLang="en-US" sz="4500" dirty="0"/>
          </a:p>
        </p:txBody>
      </p:sp>
      <p:sp>
        <p:nvSpPr>
          <p:cNvPr id="4" name="부제목 2"/>
          <p:cNvSpPr txBox="1">
            <a:spLocks/>
          </p:cNvSpPr>
          <p:nvPr/>
        </p:nvSpPr>
        <p:spPr>
          <a:xfrm>
            <a:off x="285720" y="928670"/>
            <a:ext cx="8286808" cy="564360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endParaRPr lang="en-US" altLang="ko-K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 smtClean="0"/>
              <a:t>이 사례에서 직면한 윤리적 딜레마는 무엇일까</a:t>
            </a:r>
            <a:r>
              <a:rPr lang="en-US" altLang="ko-K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400" dirty="0" smtClean="0"/>
          </a:p>
          <a:p>
            <a:pPr marL="457200" indent="-457200">
              <a:buFont typeface="+mj-lt"/>
              <a:buAutoNum type="arabicPeriod"/>
            </a:pPr>
            <a:endParaRPr lang="en-US" altLang="ko-K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 smtClean="0"/>
              <a:t>이 사례를 윤리적 절대주의로 판단 한다면 어떻게 행동해야 할까</a:t>
            </a:r>
            <a:r>
              <a:rPr lang="en-US" altLang="ko-K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400" dirty="0" smtClean="0"/>
          </a:p>
          <a:p>
            <a:pPr marL="457200" indent="-457200">
              <a:buFont typeface="+mj-lt"/>
              <a:buAutoNum type="arabicPeriod"/>
            </a:pPr>
            <a:endParaRPr lang="en-US" altLang="ko-K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 smtClean="0"/>
              <a:t>이 사례를 윤리적 상대주의로 판단 한다면 어떻게 행동해야 할까</a:t>
            </a:r>
            <a:r>
              <a:rPr lang="en-US" altLang="ko-K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400" dirty="0" smtClean="0"/>
          </a:p>
          <a:p>
            <a:pPr marL="457200" indent="-457200">
              <a:buFont typeface="+mj-lt"/>
              <a:buAutoNum type="arabicPeriod"/>
            </a:pPr>
            <a:endParaRPr lang="en-US" altLang="ko-K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 smtClean="0"/>
              <a:t>본인이 </a:t>
            </a:r>
            <a:r>
              <a:rPr lang="ko-KR" altLang="en-US" sz="2400" dirty="0" err="1" smtClean="0"/>
              <a:t>사회복지사로서</a:t>
            </a:r>
            <a:r>
              <a:rPr lang="ko-KR" altLang="en-US" sz="2400" dirty="0" smtClean="0"/>
              <a:t> 이러한 사례를 접한다면 어떻게 행동할까</a:t>
            </a:r>
            <a:r>
              <a:rPr lang="en-US" altLang="ko-K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796908"/>
          </a:xfrm>
        </p:spPr>
        <p:txBody>
          <a:bodyPr>
            <a:normAutofit/>
          </a:bodyPr>
          <a:lstStyle/>
          <a:p>
            <a:r>
              <a:rPr lang="ko-KR" altLang="en-US" sz="4400" dirty="0" smtClean="0"/>
              <a:t>토론 주제</a:t>
            </a:r>
            <a:endParaRPr lang="ko-KR" altLang="en-US" sz="4500" dirty="0"/>
          </a:p>
        </p:txBody>
      </p:sp>
      <p:sp>
        <p:nvSpPr>
          <p:cNvPr id="4" name="부제목 2"/>
          <p:cNvSpPr txBox="1">
            <a:spLocks/>
          </p:cNvSpPr>
          <p:nvPr/>
        </p:nvSpPr>
        <p:spPr>
          <a:xfrm>
            <a:off x="285720" y="928670"/>
            <a:ext cx="8286808" cy="564360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endParaRPr lang="en-US" altLang="ko-K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 smtClean="0"/>
              <a:t>이 사례에서 직면한 윤리적 딜레마는 무엇일까</a:t>
            </a:r>
            <a:r>
              <a:rPr lang="en-US" altLang="ko-KR" sz="2400" dirty="0" smtClean="0"/>
              <a:t>?</a:t>
            </a:r>
          </a:p>
          <a:p>
            <a:pPr marL="342900" indent="-342900"/>
            <a:r>
              <a:rPr lang="en-US" altLang="ko-KR" sz="2400" dirty="0" smtClean="0">
                <a:latin typeface="+mn-ea"/>
              </a:rPr>
              <a:t>-</a:t>
            </a:r>
            <a:r>
              <a:rPr lang="ko-KR" altLang="en-US" sz="2400" dirty="0" smtClean="0">
                <a:latin typeface="+mn-ea"/>
              </a:rPr>
              <a:t>신생아의 </a:t>
            </a:r>
            <a:r>
              <a:rPr lang="en-US" altLang="ko-KR" sz="2400" dirty="0" smtClean="0">
                <a:latin typeface="+mn-ea"/>
              </a:rPr>
              <a:t>‘</a:t>
            </a:r>
            <a:r>
              <a:rPr lang="ko-KR" altLang="en-US" sz="2400" dirty="0" smtClean="0">
                <a:latin typeface="+mn-ea"/>
              </a:rPr>
              <a:t>생명 존엄성</a:t>
            </a:r>
            <a:r>
              <a:rPr lang="en-US" altLang="ko-KR" sz="2400" dirty="0" smtClean="0">
                <a:latin typeface="+mn-ea"/>
              </a:rPr>
              <a:t>’</a:t>
            </a:r>
            <a:r>
              <a:rPr lang="ko-KR" altLang="en-US" sz="2400" dirty="0" smtClean="0">
                <a:latin typeface="+mn-ea"/>
              </a:rPr>
              <a:t>과 </a:t>
            </a:r>
            <a:r>
              <a:rPr lang="en-US" altLang="ko-KR" sz="2400" dirty="0" smtClean="0">
                <a:latin typeface="+mn-ea"/>
              </a:rPr>
              <a:t>‘</a:t>
            </a:r>
            <a:r>
              <a:rPr lang="ko-KR" altLang="en-US" sz="2400" dirty="0" smtClean="0">
                <a:latin typeface="+mn-ea"/>
              </a:rPr>
              <a:t>삶의 질</a:t>
            </a:r>
            <a:r>
              <a:rPr lang="en-US" altLang="ko-KR" sz="2400" dirty="0" smtClean="0">
                <a:latin typeface="+mn-ea"/>
              </a:rPr>
              <a:t>’ </a:t>
            </a:r>
            <a:r>
              <a:rPr lang="ko-KR" altLang="en-US" sz="2400" dirty="0" smtClean="0">
                <a:latin typeface="+mn-ea"/>
              </a:rPr>
              <a:t>문제</a:t>
            </a:r>
            <a:endParaRPr lang="en-US" altLang="ko-KR" sz="2400" dirty="0" smtClean="0">
              <a:latin typeface="+mn-ea"/>
            </a:endParaRPr>
          </a:p>
          <a:p>
            <a:pPr marL="342900" indent="-342900"/>
            <a:r>
              <a:rPr lang="en-US" altLang="ko-KR" sz="2400" dirty="0" smtClean="0">
                <a:latin typeface="+mn-ea"/>
              </a:rPr>
              <a:t>-</a:t>
            </a:r>
            <a:r>
              <a:rPr lang="ko-KR" altLang="en-US" sz="2400" dirty="0" smtClean="0">
                <a:latin typeface="+mn-ea"/>
              </a:rPr>
              <a:t>부모의 선택의 자유와 삶의 질 문제</a:t>
            </a:r>
            <a:endParaRPr lang="en-US" altLang="ko-KR" sz="2400" dirty="0" smtClean="0">
              <a:latin typeface="+mn-ea"/>
            </a:endParaRPr>
          </a:p>
          <a:p>
            <a:pPr marL="342900" indent="-342900"/>
            <a:r>
              <a:rPr lang="en-US" altLang="ko-KR" sz="2400" dirty="0" smtClean="0">
                <a:latin typeface="+mn-ea"/>
              </a:rPr>
              <a:t>-</a:t>
            </a:r>
            <a:r>
              <a:rPr lang="ko-KR" altLang="en-US" sz="2400" dirty="0" smtClean="0">
                <a:latin typeface="+mn-ea"/>
              </a:rPr>
              <a:t>사회적 비용과 가치의 문제</a:t>
            </a:r>
            <a:endParaRPr lang="en-US" altLang="ko-KR" sz="2400" dirty="0" smtClean="0">
              <a:latin typeface="+mn-ea"/>
            </a:endParaRPr>
          </a:p>
          <a:p>
            <a:pPr marL="342900" indent="-342900"/>
            <a:r>
              <a:rPr lang="en-US" altLang="ko-KR" sz="2400" dirty="0" smtClean="0">
                <a:latin typeface="+mn-ea"/>
              </a:rPr>
              <a:t>-</a:t>
            </a:r>
            <a:r>
              <a:rPr lang="ko-KR" altLang="en-US" sz="2400" dirty="0" smtClean="0">
                <a:latin typeface="+mn-ea"/>
              </a:rPr>
              <a:t>누가 신생아 </a:t>
            </a:r>
            <a:r>
              <a:rPr lang="ko-KR" altLang="en-US" sz="2400" dirty="0" smtClean="0"/>
              <a:t>문제에 결정권이 있는 지와 관련된 문제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 smtClean="0"/>
              <a:t>이 사례를 윤리적 절대주의로 판단 한다면 어떻게 행동해야 할까</a:t>
            </a:r>
            <a:r>
              <a:rPr lang="en-US" altLang="ko-K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 smtClean="0"/>
              <a:t>이 사례를 윤리적 상대주의로 판단 한다면 어떻게 행동해야 할까</a:t>
            </a:r>
            <a:r>
              <a:rPr lang="en-US" altLang="ko-K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 smtClean="0"/>
              <a:t>본인이 </a:t>
            </a:r>
            <a:r>
              <a:rPr lang="ko-KR" altLang="en-US" sz="2400" dirty="0" err="1" smtClean="0"/>
              <a:t>사회복지사로서</a:t>
            </a:r>
            <a:r>
              <a:rPr lang="ko-KR" altLang="en-US" sz="2400" dirty="0" smtClean="0"/>
              <a:t> 이러한 사례를 접한다면 어떻게 행동할까</a:t>
            </a:r>
            <a:r>
              <a:rPr lang="en-US" altLang="ko-K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844" y="0"/>
            <a:ext cx="7467600" cy="796908"/>
          </a:xfrm>
        </p:spPr>
        <p:txBody>
          <a:bodyPr>
            <a:normAutofit/>
          </a:bodyPr>
          <a:lstStyle/>
          <a:p>
            <a:r>
              <a:rPr lang="ko-KR" altLang="en-US" sz="4400" dirty="0" smtClean="0"/>
              <a:t>결과 발표</a:t>
            </a:r>
            <a:endParaRPr lang="ko-KR" altLang="en-US" sz="45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42845" y="714357"/>
          <a:ext cx="8643996" cy="58192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61133"/>
                <a:gridCol w="1282072"/>
                <a:gridCol w="1785950"/>
                <a:gridCol w="2428892"/>
                <a:gridCol w="1785949"/>
              </a:tblGrid>
              <a:tr h="357189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딜레마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절대주의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상대주의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</a:rPr>
                        <a:t>복지사로서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36337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1</a:t>
                      </a:r>
                      <a:r>
                        <a:rPr lang="ko-KR" altLang="en-US" sz="3000" dirty="0" smtClean="0"/>
                        <a:t>조</a:t>
                      </a:r>
                      <a:endParaRPr lang="ko-KR" altLang="en-US" sz="3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6337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2</a:t>
                      </a:r>
                      <a:r>
                        <a:rPr lang="ko-KR" altLang="en-US" sz="3000" dirty="0" smtClean="0"/>
                        <a:t>조</a:t>
                      </a:r>
                      <a:endParaRPr lang="ko-KR" altLang="en-US" sz="3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6337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3</a:t>
                      </a:r>
                      <a:r>
                        <a:rPr lang="ko-KR" altLang="en-US" sz="3000" dirty="0" smtClean="0"/>
                        <a:t>조</a:t>
                      </a:r>
                      <a:endParaRPr lang="ko-KR" altLang="en-US" sz="3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6337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4</a:t>
                      </a:r>
                      <a:r>
                        <a:rPr lang="ko-KR" altLang="en-US" sz="3000" dirty="0" smtClean="0"/>
                        <a:t>조</a:t>
                      </a:r>
                      <a:endParaRPr lang="ko-KR" altLang="en-US" sz="3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286000" y="2357430"/>
            <a:ext cx="6172200" cy="2143140"/>
          </a:xfrm>
        </p:spPr>
        <p:txBody>
          <a:bodyPr>
            <a:normAutofit/>
          </a:bodyPr>
          <a:lstStyle/>
          <a:p>
            <a:r>
              <a:rPr lang="ko-KR" altLang="en-US" sz="7000" dirty="0" smtClean="0"/>
              <a:t>질    문</a:t>
            </a:r>
            <a:endParaRPr lang="ko-KR" altLang="en-US" sz="7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57356" y="1071546"/>
            <a:ext cx="6172200" cy="589430"/>
          </a:xfrm>
        </p:spPr>
        <p:txBody>
          <a:bodyPr>
            <a:noAutofit/>
          </a:bodyPr>
          <a:lstStyle/>
          <a:p>
            <a:r>
              <a:rPr lang="ko-KR" altLang="en-US" sz="4000" dirty="0" smtClean="0"/>
              <a:t>목차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43108" y="1643050"/>
            <a:ext cx="3643338" cy="4000528"/>
          </a:xfrm>
        </p:spPr>
        <p:txBody>
          <a:bodyPr>
            <a:noAutofit/>
          </a:bodyPr>
          <a:lstStyle/>
          <a:p>
            <a:r>
              <a:rPr lang="en-US" altLang="ko-KR" sz="2300" dirty="0" smtClean="0"/>
              <a:t>1. </a:t>
            </a:r>
            <a:r>
              <a:rPr lang="ko-KR" altLang="en-US" sz="2300" dirty="0" smtClean="0"/>
              <a:t>생명 윤리의 문제</a:t>
            </a:r>
            <a:endParaRPr lang="en-US" altLang="ko-KR" sz="2300" dirty="0" smtClean="0"/>
          </a:p>
          <a:p>
            <a:r>
              <a:rPr lang="en-US" altLang="ko-KR" sz="2300" dirty="0" smtClean="0"/>
              <a:t> 1) </a:t>
            </a:r>
            <a:r>
              <a:rPr lang="ko-KR" altLang="en-US" sz="2300" dirty="0" smtClean="0"/>
              <a:t>생명관련윤리</a:t>
            </a:r>
            <a:endParaRPr lang="en-US" altLang="ko-KR" sz="2300" dirty="0" smtClean="0"/>
          </a:p>
          <a:p>
            <a:r>
              <a:rPr lang="en-US" altLang="ko-KR" sz="2300" dirty="0" smtClean="0"/>
              <a:t> 2) </a:t>
            </a:r>
            <a:r>
              <a:rPr lang="ko-KR" altLang="en-US" sz="2300" dirty="0" smtClean="0"/>
              <a:t>분배관련 윤리</a:t>
            </a:r>
            <a:endParaRPr lang="en-US" altLang="ko-KR" sz="2300" dirty="0" smtClean="0"/>
          </a:p>
          <a:p>
            <a:r>
              <a:rPr lang="en-US" altLang="ko-KR" sz="2300" dirty="0" smtClean="0"/>
              <a:t> 3) </a:t>
            </a:r>
            <a:r>
              <a:rPr lang="ko-KR" altLang="en-US" sz="2300" dirty="0" smtClean="0"/>
              <a:t>인간관계 관련 윤리</a:t>
            </a:r>
            <a:endParaRPr lang="en-US" altLang="ko-KR" sz="2300" dirty="0" smtClean="0"/>
          </a:p>
          <a:p>
            <a:endParaRPr lang="en-US" altLang="ko-KR" sz="2300" dirty="0" smtClean="0"/>
          </a:p>
          <a:p>
            <a:endParaRPr lang="en-US" altLang="ko-KR" sz="2300" dirty="0" smtClean="0"/>
          </a:p>
          <a:p>
            <a:r>
              <a:rPr lang="en-US" altLang="ko-KR" sz="2300" dirty="0" smtClean="0"/>
              <a:t>2. </a:t>
            </a:r>
            <a:r>
              <a:rPr lang="ko-KR" altLang="en-US" sz="2300" dirty="0" smtClean="0"/>
              <a:t>생명 의료윤리의 판단기준</a:t>
            </a:r>
            <a:endParaRPr lang="en-US" altLang="ko-KR" sz="2300" dirty="0" smtClean="0"/>
          </a:p>
          <a:p>
            <a:r>
              <a:rPr lang="en-US" altLang="ko-KR" sz="2300" dirty="0" smtClean="0"/>
              <a:t> 1) </a:t>
            </a:r>
            <a:r>
              <a:rPr lang="ko-KR" altLang="en-US" sz="2300" dirty="0" smtClean="0"/>
              <a:t>자율성 존중 원칙</a:t>
            </a:r>
            <a:endParaRPr lang="en-US" altLang="ko-KR" sz="2300" dirty="0" smtClean="0"/>
          </a:p>
          <a:p>
            <a:r>
              <a:rPr lang="en-US" altLang="ko-KR" sz="2300" dirty="0" smtClean="0"/>
              <a:t> 2) </a:t>
            </a:r>
            <a:r>
              <a:rPr lang="ko-KR" altLang="en-US" sz="2300" dirty="0" smtClean="0"/>
              <a:t>악행 금지 원칙</a:t>
            </a:r>
            <a:endParaRPr lang="en-US" altLang="ko-KR" sz="2300" dirty="0" smtClean="0"/>
          </a:p>
          <a:p>
            <a:r>
              <a:rPr lang="en-US" altLang="ko-KR" sz="2300" dirty="0" smtClean="0"/>
              <a:t> 3) </a:t>
            </a:r>
            <a:r>
              <a:rPr lang="ko-KR" altLang="en-US" sz="2300" dirty="0" smtClean="0"/>
              <a:t>선행원칙</a:t>
            </a:r>
            <a:endParaRPr lang="en-US" altLang="ko-KR" sz="2300" dirty="0" smtClean="0"/>
          </a:p>
          <a:p>
            <a:r>
              <a:rPr lang="en-US" altLang="ko-KR" sz="2300" dirty="0" smtClean="0"/>
              <a:t> 4) </a:t>
            </a:r>
            <a:r>
              <a:rPr lang="ko-KR" altLang="en-US" sz="2300" dirty="0" smtClean="0"/>
              <a:t>정의의 원칙</a:t>
            </a:r>
            <a:endParaRPr lang="en-US" altLang="ko-KR" sz="2300" dirty="0" smtClean="0"/>
          </a:p>
          <a:p>
            <a:pPr lvl="0"/>
            <a:endParaRPr lang="en-US" altLang="ko-KR" sz="2300" dirty="0" smtClean="0"/>
          </a:p>
          <a:p>
            <a:pPr lvl="0"/>
            <a:endParaRPr lang="en-US" altLang="ko-KR" sz="2300" dirty="0" smtClean="0"/>
          </a:p>
        </p:txBody>
      </p:sp>
      <p:sp>
        <p:nvSpPr>
          <p:cNvPr id="4" name="부제목 2"/>
          <p:cNvSpPr txBox="1">
            <a:spLocks/>
          </p:cNvSpPr>
          <p:nvPr/>
        </p:nvSpPr>
        <p:spPr>
          <a:xfrm>
            <a:off x="5964662" y="1643050"/>
            <a:ext cx="3071834" cy="350046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altLang="ko-KR" sz="2300" b="1" dirty="0" smtClean="0">
                <a:solidFill>
                  <a:schemeClr val="tx2"/>
                </a:solidFill>
              </a:rPr>
              <a:t>3. </a:t>
            </a:r>
            <a:r>
              <a:rPr lang="ko-KR" altLang="en-US" sz="2300" b="1" dirty="0" smtClean="0">
                <a:solidFill>
                  <a:schemeClr val="tx2"/>
                </a:solidFill>
              </a:rPr>
              <a:t>사례</a:t>
            </a:r>
            <a:endParaRPr lang="en-US" altLang="ko-KR" sz="2300" b="1" dirty="0" smtClean="0">
              <a:solidFill>
                <a:schemeClr val="tx2"/>
              </a:solidFill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altLang="ko-KR" sz="23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altLang="ko-KR" sz="23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altLang="ko-KR" sz="2300" b="1" dirty="0" smtClean="0">
                <a:solidFill>
                  <a:schemeClr val="tx2"/>
                </a:solidFill>
              </a:rPr>
              <a:t>4. </a:t>
            </a:r>
            <a:r>
              <a:rPr lang="ko-KR" altLang="en-US" sz="2300" b="1" dirty="0" smtClean="0">
                <a:solidFill>
                  <a:schemeClr val="tx2"/>
                </a:solidFill>
              </a:rPr>
              <a:t>영상자료</a:t>
            </a:r>
            <a:endParaRPr lang="en-US" altLang="ko-KR" sz="2300" b="1" dirty="0" smtClean="0">
              <a:solidFill>
                <a:schemeClr val="tx2"/>
              </a:solidFill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lang="en-US" altLang="ko-KR" sz="2300" b="1" dirty="0" smtClean="0">
              <a:solidFill>
                <a:schemeClr val="tx2"/>
              </a:solidFill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lang="en-US" altLang="ko-KR" sz="2300" b="1" dirty="0" smtClean="0">
              <a:solidFill>
                <a:schemeClr val="tx2"/>
              </a:solidFill>
            </a:endParaRPr>
          </a:p>
          <a:p>
            <a:pPr lvl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altLang="ko-KR" sz="2300" b="1" dirty="0" smtClean="0">
                <a:solidFill>
                  <a:schemeClr val="tx2"/>
                </a:solidFill>
              </a:rPr>
              <a:t>5. </a:t>
            </a:r>
            <a:r>
              <a:rPr lang="ko-KR" altLang="en-US" sz="2300" b="1" dirty="0" smtClean="0">
                <a:solidFill>
                  <a:schemeClr val="tx2"/>
                </a:solidFill>
              </a:rPr>
              <a:t>토론</a:t>
            </a:r>
            <a:endParaRPr lang="en-US" altLang="ko-KR" sz="2300" b="1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altLang="ko-KR" dirty="0" smtClean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785918" y="3071810"/>
            <a:ext cx="571504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감사합니다</a:t>
            </a:r>
            <a:endParaRPr lang="en-US" altLang="ko-KR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286000" y="3000372"/>
            <a:ext cx="6172200" cy="589430"/>
          </a:xfrm>
        </p:spPr>
        <p:txBody>
          <a:bodyPr>
            <a:noAutofit/>
          </a:bodyPr>
          <a:lstStyle/>
          <a:p>
            <a:r>
              <a:rPr lang="en-US" altLang="ko-KR" sz="4500" dirty="0" smtClean="0"/>
              <a:t>1. </a:t>
            </a:r>
            <a:r>
              <a:rPr lang="ko-KR" altLang="en-US" sz="4500" dirty="0" smtClean="0"/>
              <a:t>생명의료 윤리의 문제</a:t>
            </a:r>
            <a:endParaRPr lang="ko-KR" altLang="en-US" sz="4500" dirty="0"/>
          </a:p>
        </p:txBody>
      </p:sp>
      <p:sp>
        <p:nvSpPr>
          <p:cNvPr id="3" name="직사각형 2"/>
          <p:cNvSpPr/>
          <p:nvPr/>
        </p:nvSpPr>
        <p:spPr>
          <a:xfrm>
            <a:off x="2483768" y="3561968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</a:rPr>
              <a:t> 1)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</a:rPr>
              <a:t>생명관련윤리</a:t>
            </a:r>
            <a:endParaRPr lang="en-US" altLang="ko-K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ko-KR" sz="7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</a:rPr>
              <a:t> 2)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</a:rPr>
              <a:t>분배관련 윤리</a:t>
            </a:r>
            <a:endParaRPr lang="en-US" altLang="ko-K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ko-KR" sz="7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</a:rPr>
              <a:t> 3)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</a:rPr>
              <a:t>인간관계 관련 윤리</a:t>
            </a:r>
            <a:endParaRPr lang="en-US" altLang="ko-K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ko-KR" altLang="en-US" sz="4500" dirty="0" smtClean="0"/>
              <a:t>생명관련 윤리</a:t>
            </a:r>
            <a:endParaRPr lang="ko-KR" altLang="en-US" sz="45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001056" cy="5473844"/>
          </a:xfrm>
        </p:spPr>
        <p:txBody>
          <a:bodyPr>
            <a:noAutofit/>
          </a:bodyPr>
          <a:lstStyle/>
          <a:p>
            <a:r>
              <a:rPr lang="ko-KR" altLang="en-US" sz="2300" dirty="0" smtClean="0"/>
              <a:t> 생명과 관련되는 윤리 문제로서 예를 들어 의학의 발달로 생명을 유지</a:t>
            </a:r>
            <a:r>
              <a:rPr lang="en-US" altLang="ko-KR" sz="2300" dirty="0" smtClean="0"/>
              <a:t>,</a:t>
            </a:r>
            <a:r>
              <a:rPr lang="ko-KR" altLang="en-US" sz="2300" dirty="0" smtClean="0"/>
              <a:t> 연장할 수 있으나 삶의 질이 극히 낮아 인간의 존엄성이 훼손되며 가족과 사회에 많은 부담 과 경제적  낭비를 초래하는 문제가 발생하는 경우</a:t>
            </a:r>
            <a:r>
              <a:rPr lang="en-US" altLang="ko-KR" sz="2300" dirty="0" smtClean="0"/>
              <a:t>.</a:t>
            </a:r>
          </a:p>
          <a:p>
            <a:endParaRPr lang="en-US" altLang="ko-KR" sz="1000" dirty="0" smtClean="0"/>
          </a:p>
          <a:p>
            <a:r>
              <a:rPr lang="ko-KR" altLang="en-US" sz="2300" dirty="0" smtClean="0"/>
              <a:t>하지만 이러한 부작용을 우려하여 과학 발전 자체를 제한하거나 중지시켜서는 안 된다</a:t>
            </a:r>
            <a:r>
              <a:rPr lang="en-US" altLang="ko-KR" sz="2300" dirty="0" smtClean="0"/>
              <a:t>.</a:t>
            </a:r>
          </a:p>
          <a:p>
            <a:endParaRPr lang="en-US" altLang="ko-KR" sz="1000" dirty="0" smtClean="0"/>
          </a:p>
          <a:p>
            <a:r>
              <a:rPr lang="ko-KR" altLang="en-US" sz="2300" dirty="0" smtClean="0"/>
              <a:t>이러한 상황이 발생한다면 윤리학자</a:t>
            </a:r>
            <a:r>
              <a:rPr lang="en-US" altLang="ko-KR" sz="2300" dirty="0" smtClean="0"/>
              <a:t>, </a:t>
            </a:r>
            <a:r>
              <a:rPr lang="ko-KR" altLang="en-US" sz="2300" dirty="0" smtClean="0"/>
              <a:t>종교인</a:t>
            </a:r>
            <a:r>
              <a:rPr lang="en-US" altLang="ko-KR" sz="2300" dirty="0" smtClean="0"/>
              <a:t>, </a:t>
            </a:r>
            <a:r>
              <a:rPr lang="ko-KR" altLang="en-US" sz="2300" dirty="0" smtClean="0"/>
              <a:t>사회 지도자들의 발언과 생각이 필요할 것이다</a:t>
            </a:r>
            <a:r>
              <a:rPr lang="en-US" altLang="ko-KR" sz="2300" dirty="0" smtClean="0"/>
              <a:t>.</a:t>
            </a:r>
          </a:p>
          <a:p>
            <a:endParaRPr lang="en-US" altLang="ko-KR" sz="1000" dirty="0" smtClean="0"/>
          </a:p>
          <a:p>
            <a:r>
              <a:rPr lang="en-US" altLang="ko-KR" sz="2300" dirty="0" smtClean="0"/>
              <a:t>Ex) </a:t>
            </a:r>
            <a:r>
              <a:rPr lang="ko-KR" altLang="en-US" sz="2300" dirty="0" smtClean="0"/>
              <a:t>뇌사도 사망인가</a:t>
            </a:r>
            <a:r>
              <a:rPr lang="en-US" altLang="ko-KR" sz="2300" dirty="0" smtClean="0"/>
              <a:t>? , </a:t>
            </a:r>
            <a:r>
              <a:rPr lang="ko-KR" altLang="en-US" sz="2300" dirty="0" smtClean="0"/>
              <a:t>임신중절 에 대한 문제</a:t>
            </a:r>
            <a:r>
              <a:rPr lang="en-US" altLang="ko-KR" sz="2300" dirty="0" smtClean="0"/>
              <a:t>, </a:t>
            </a:r>
            <a:r>
              <a:rPr lang="ko-KR" altLang="en-US" sz="2300" dirty="0" smtClean="0"/>
              <a:t>인간복제</a:t>
            </a:r>
            <a:endParaRPr lang="en-US" altLang="ko-KR" sz="2300" dirty="0" smtClean="0"/>
          </a:p>
          <a:p>
            <a:endParaRPr lang="en-US" altLang="ko-KR" sz="1000" dirty="0" smtClean="0"/>
          </a:p>
          <a:p>
            <a:r>
              <a:rPr lang="ko-KR" altLang="en-US" sz="2300" dirty="0" smtClean="0">
                <a:hlinkClick r:id="rId2"/>
              </a:rPr>
              <a:t>교통사고로 뇌사 </a:t>
            </a:r>
            <a:r>
              <a:rPr lang="ko-KR" altLang="en-US" sz="2300" dirty="0" err="1" smtClean="0">
                <a:hlinkClick r:id="rId2"/>
              </a:rPr>
              <a:t>판정받은</a:t>
            </a:r>
            <a:r>
              <a:rPr lang="ko-KR" altLang="en-US" sz="2300" dirty="0" smtClean="0">
                <a:hlinkClick r:id="rId2"/>
              </a:rPr>
              <a:t> 덴마크 여성</a:t>
            </a:r>
            <a:r>
              <a:rPr lang="en-US" altLang="ko-KR" sz="2300" dirty="0" smtClean="0">
                <a:hlinkClick r:id="rId2"/>
              </a:rPr>
              <a:t>, </a:t>
            </a:r>
            <a:r>
              <a:rPr lang="ko-KR" altLang="en-US" sz="2300" dirty="0" smtClean="0">
                <a:hlinkClick r:id="rId2"/>
              </a:rPr>
              <a:t>장기 적출 직전 깨어나</a:t>
            </a:r>
            <a:endParaRPr lang="ko-KR" altLang="en-US" sz="2300" dirty="0" smtClean="0"/>
          </a:p>
          <a:p>
            <a:endParaRPr lang="ko-KR" alt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ko-KR" altLang="en-US" sz="4500" dirty="0" smtClean="0"/>
              <a:t>분배관련윤리</a:t>
            </a:r>
            <a:endParaRPr lang="ko-KR" altLang="en-US" sz="45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001056" cy="5473844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300" dirty="0" smtClean="0"/>
              <a:t>발전된 의료지식과 기술을 적용한 대가가 대단히 비싼 가격이라는 사실로 인해 나타나는 문제</a:t>
            </a:r>
          </a:p>
          <a:p>
            <a:endParaRPr lang="en-US" altLang="ko-KR" sz="1000" dirty="0" smtClean="0"/>
          </a:p>
          <a:p>
            <a:pPr fontAlgn="base"/>
            <a:r>
              <a:rPr lang="ko-KR" altLang="en-US" sz="2300" dirty="0" smtClean="0"/>
              <a:t>비싼 가격으로 인해 모든 사람이 혜택을 받을 수 없고 일부분만 혜택을 받게 된다</a:t>
            </a:r>
            <a:r>
              <a:rPr lang="en-US" altLang="ko-KR" sz="2300" dirty="0" smtClean="0"/>
              <a:t>.</a:t>
            </a:r>
            <a:endParaRPr lang="ko-KR" altLang="en-US" sz="2300" dirty="0" smtClean="0"/>
          </a:p>
          <a:p>
            <a:endParaRPr lang="en-US" altLang="ko-KR" sz="1000" dirty="0" smtClean="0"/>
          </a:p>
          <a:p>
            <a:pPr fontAlgn="base"/>
            <a:r>
              <a:rPr lang="ko-KR" altLang="en-US" sz="2300" dirty="0" smtClean="0"/>
              <a:t>만일 모든 사람에게 고가의 첨단 의료기술 혜택을 주기로 한다면 그 국가는 경제적인 문제로 존립 자체가 어려워 질 수도 있을 것이다</a:t>
            </a:r>
            <a:r>
              <a:rPr lang="en-US" altLang="ko-KR" sz="2300" dirty="0" smtClean="0"/>
              <a:t>.</a:t>
            </a:r>
            <a:endParaRPr lang="ko-KR" altLang="en-US" sz="2300" dirty="0" smtClean="0"/>
          </a:p>
          <a:p>
            <a:endParaRPr lang="en-US" altLang="ko-KR" sz="1000" dirty="0" smtClean="0"/>
          </a:p>
          <a:p>
            <a:pPr fontAlgn="base"/>
            <a:r>
              <a:rPr lang="ko-KR" altLang="en-US" sz="2300" dirty="0" smtClean="0"/>
              <a:t>자원의 한계라고 할 수 있다</a:t>
            </a:r>
            <a:r>
              <a:rPr lang="en-US" altLang="ko-KR" sz="2300" dirty="0" smtClean="0"/>
              <a:t>. </a:t>
            </a:r>
            <a:r>
              <a:rPr lang="ko-KR" altLang="en-US" sz="2300" dirty="0" smtClean="0"/>
              <a:t>장기 이식을 받기 원하는 자는 많으나 그 양은 극히 제한되어있다</a:t>
            </a:r>
            <a:r>
              <a:rPr lang="en-US" altLang="ko-KR" sz="2300" dirty="0" smtClean="0"/>
              <a:t>. </a:t>
            </a:r>
            <a:endParaRPr lang="ko-KR" altLang="en-US" sz="2300" dirty="0" smtClean="0"/>
          </a:p>
          <a:p>
            <a:pPr>
              <a:buNone/>
            </a:pPr>
            <a:endParaRPr lang="en-US" altLang="ko-KR" sz="1000" dirty="0" smtClean="0"/>
          </a:p>
          <a:p>
            <a:pPr fontAlgn="base"/>
            <a:r>
              <a:rPr lang="ko-KR" altLang="en-US" sz="2300" dirty="0" smtClean="0"/>
              <a:t>이 경우 장기 이식의 우선 순위를 무엇에 두는가에 윤리적인 문제가 제기된다</a:t>
            </a:r>
            <a:r>
              <a:rPr lang="en-US" altLang="ko-KR" sz="2300" dirty="0" smtClean="0"/>
              <a:t>. </a:t>
            </a:r>
            <a:endParaRPr lang="ko-KR" altLang="en-US" sz="2300" dirty="0" smtClean="0"/>
          </a:p>
          <a:p>
            <a:endParaRPr lang="ko-KR" altLang="en-US" sz="2300" dirty="0"/>
          </a:p>
        </p:txBody>
      </p:sp>
      <p:sp>
        <p:nvSpPr>
          <p:cNvPr id="4" name="직사각형 3"/>
          <p:cNvSpPr/>
          <p:nvPr/>
        </p:nvSpPr>
        <p:spPr>
          <a:xfrm>
            <a:off x="3857620" y="5786454"/>
            <a:ext cx="47863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latin typeface="+mj-ea"/>
                <a:ea typeface="+mj-ea"/>
                <a:hlinkClick r:id="rId2"/>
              </a:rPr>
              <a:t>환자 등급 조작 </a:t>
            </a:r>
            <a:r>
              <a:rPr lang="en-US" altLang="ko-KR" dirty="0" smtClean="0">
                <a:latin typeface="+mj-ea"/>
                <a:ea typeface="+mj-ea"/>
                <a:hlinkClick r:id="rId2"/>
              </a:rPr>
              <a:t>'</a:t>
            </a:r>
            <a:r>
              <a:rPr lang="ko-KR" altLang="en-US" dirty="0" smtClean="0">
                <a:latin typeface="+mj-ea"/>
                <a:ea typeface="+mj-ea"/>
                <a:hlinkClick r:id="rId2"/>
              </a:rPr>
              <a:t>장기 이식 새치기</a:t>
            </a:r>
            <a:r>
              <a:rPr lang="en-US" altLang="ko-KR" dirty="0" smtClean="0">
                <a:latin typeface="+mj-ea"/>
                <a:ea typeface="+mj-ea"/>
                <a:hlinkClick r:id="rId2"/>
              </a:rPr>
              <a:t>' </a:t>
            </a:r>
            <a:r>
              <a:rPr lang="ko-KR" altLang="en-US" dirty="0" smtClean="0">
                <a:latin typeface="+mj-ea"/>
                <a:ea typeface="+mj-ea"/>
                <a:hlinkClick r:id="rId2"/>
              </a:rPr>
              <a:t>일부서 성행</a:t>
            </a:r>
            <a:endParaRPr lang="ko-KR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ko-KR" altLang="en-US" sz="4500" dirty="0" smtClean="0"/>
              <a:t>인간관계관련윤리</a:t>
            </a:r>
            <a:endParaRPr lang="ko-KR" altLang="en-US" sz="45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001056" cy="5473844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300" dirty="0" smtClean="0">
                <a:latin typeface="+mn-ea"/>
              </a:rPr>
              <a:t>의사와 의사</a:t>
            </a:r>
            <a:r>
              <a:rPr lang="en-US" altLang="ko-KR" sz="2300" dirty="0" smtClean="0">
                <a:latin typeface="+mn-ea"/>
              </a:rPr>
              <a:t>, </a:t>
            </a:r>
            <a:r>
              <a:rPr lang="ko-KR" altLang="en-US" sz="2300" dirty="0" smtClean="0">
                <a:latin typeface="+mn-ea"/>
              </a:rPr>
              <a:t>의사와 환자</a:t>
            </a:r>
            <a:r>
              <a:rPr lang="en-US" altLang="ko-KR" sz="2300" dirty="0" smtClean="0">
                <a:latin typeface="+mn-ea"/>
              </a:rPr>
              <a:t>, </a:t>
            </a:r>
            <a:r>
              <a:rPr lang="ko-KR" altLang="en-US" sz="2300" dirty="0" smtClean="0">
                <a:latin typeface="+mn-ea"/>
              </a:rPr>
              <a:t>의사와 타 의료 종사자 간의 관계에서 시민의식과 인권의식의 상승으로 과거에 문제가 되지 않았던 부분</a:t>
            </a:r>
            <a:r>
              <a:rPr lang="en-US" altLang="ko-KR" sz="2300" dirty="0" smtClean="0">
                <a:latin typeface="+mn-ea"/>
              </a:rPr>
              <a:t>, </a:t>
            </a:r>
            <a:r>
              <a:rPr lang="ko-KR" altLang="en-US" sz="2300" dirty="0" smtClean="0">
                <a:latin typeface="+mn-ea"/>
              </a:rPr>
              <a:t>인권침해와 착취와 같은 부분에서 많은 문제가 제기됨</a:t>
            </a:r>
            <a:r>
              <a:rPr lang="en-US" altLang="ko-KR" sz="2300" dirty="0" smtClean="0">
                <a:latin typeface="+mn-ea"/>
              </a:rPr>
              <a:t>.</a:t>
            </a:r>
          </a:p>
          <a:p>
            <a:pPr fontAlgn="base"/>
            <a:endParaRPr lang="en-US" sz="1000" dirty="0" smtClean="0">
              <a:latin typeface="+mn-ea"/>
            </a:endParaRPr>
          </a:p>
          <a:p>
            <a:r>
              <a:rPr lang="ko-KR" altLang="en-US" sz="2300" dirty="0" smtClean="0">
                <a:latin typeface="+mn-ea"/>
              </a:rPr>
              <a:t>의사와 환자의 관계를 윤리적으로 들여다보면 </a:t>
            </a:r>
            <a:r>
              <a:rPr lang="ko-KR" altLang="en-US" sz="2300" dirty="0">
                <a:latin typeface="+mn-ea"/>
              </a:rPr>
              <a:t>몇</a:t>
            </a:r>
            <a:r>
              <a:rPr lang="ko-KR" altLang="en-US" sz="2300" dirty="0" smtClean="0">
                <a:latin typeface="+mn-ea"/>
              </a:rPr>
              <a:t> 가지 큰 문제를 발견 할 수 있었음</a:t>
            </a:r>
            <a:r>
              <a:rPr lang="en-US" altLang="ko-KR" sz="2300" dirty="0" smtClean="0">
                <a:latin typeface="+mn-ea"/>
              </a:rPr>
              <a:t>.</a:t>
            </a:r>
          </a:p>
          <a:p>
            <a:endParaRPr lang="en-US" altLang="ko-KR" sz="1000" dirty="0" smtClean="0">
              <a:latin typeface="+mn-ea"/>
            </a:endParaRPr>
          </a:p>
          <a:p>
            <a:pPr fontAlgn="base"/>
            <a:r>
              <a:rPr lang="ko-KR" altLang="en-US" sz="2300" dirty="0" smtClean="0">
                <a:latin typeface="+mn-ea"/>
              </a:rPr>
              <a:t>고액의 비용이 들어가는 현대의학은 일부 부유층에 한해서만 혜택을 줄 수 있다는 점</a:t>
            </a:r>
            <a:r>
              <a:rPr lang="en-US" altLang="ko-KR" sz="2300" dirty="0" smtClean="0">
                <a:latin typeface="+mn-ea"/>
              </a:rPr>
              <a:t>.</a:t>
            </a:r>
          </a:p>
          <a:p>
            <a:pPr fontAlgn="base"/>
            <a:endParaRPr lang="en-US" altLang="ko-KR" sz="1000" dirty="0" smtClean="0">
              <a:latin typeface="+mn-ea"/>
            </a:endParaRPr>
          </a:p>
          <a:p>
            <a:pPr fontAlgn="base"/>
            <a:r>
              <a:rPr lang="ko-KR" altLang="en-US" sz="2300" dirty="0" smtClean="0">
                <a:latin typeface="+mn-ea"/>
              </a:rPr>
              <a:t>의료지식과 기술을 독점하고 있는 의사는 특권 의식을 갖고 있으며 해당 기술을 제공하는 과정에 있어 지나치게 권위적이고 비인간적이게 될 수 있다는 점을 들 수 있음</a:t>
            </a:r>
            <a:r>
              <a:rPr lang="en-US" altLang="ko-KR" sz="2300" dirty="0" smtClean="0">
                <a:latin typeface="+mn-ea"/>
              </a:rPr>
              <a:t>.</a:t>
            </a:r>
            <a:endParaRPr lang="ko-KR" altLang="en-US" sz="2300" dirty="0" smtClean="0">
              <a:latin typeface="+mn-ea"/>
            </a:endParaRPr>
          </a:p>
          <a:p>
            <a:endParaRPr lang="ko-KR" altLang="en-US" sz="23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ko-KR" altLang="en-US" sz="4500" dirty="0" smtClean="0"/>
              <a:t>인간관계관련윤리</a:t>
            </a:r>
            <a:endParaRPr lang="ko-KR" altLang="en-US" sz="45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001056" cy="5473844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ko-KR" altLang="en-US" sz="3500" dirty="0" smtClean="0"/>
              <a:t>환자의 권리 장전</a:t>
            </a:r>
          </a:p>
          <a:p>
            <a:pPr fontAlgn="base"/>
            <a:r>
              <a:rPr lang="ko-KR" altLang="en-US" dirty="0" smtClean="0"/>
              <a:t>모든 진료과정에서 환자의 승낙을 받는다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 smtClean="0"/>
          </a:p>
          <a:p>
            <a:pPr fontAlgn="base"/>
            <a:endParaRPr lang="ko-KR" altLang="en-US" sz="700" dirty="0" smtClean="0"/>
          </a:p>
          <a:p>
            <a:pPr fontAlgn="base"/>
            <a:r>
              <a:rPr lang="ko-KR" altLang="en-US" dirty="0" smtClean="0"/>
              <a:t>환자를 인격적으로 대우한다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 smtClean="0"/>
          </a:p>
          <a:p>
            <a:pPr fontAlgn="base"/>
            <a:endParaRPr lang="ko-KR" altLang="en-US" sz="700" dirty="0" smtClean="0"/>
          </a:p>
          <a:p>
            <a:pPr fontAlgn="base"/>
            <a:r>
              <a:rPr lang="ko-KR" altLang="en-US" dirty="0" smtClean="0"/>
              <a:t>환자에게 질병의 진료 내용과 진료비에 대해서 자세하게 설명한다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 smtClean="0"/>
          </a:p>
          <a:p>
            <a:pPr fontAlgn="base"/>
            <a:endParaRPr lang="ko-KR" altLang="en-US" sz="700" dirty="0" smtClean="0"/>
          </a:p>
          <a:p>
            <a:pPr fontAlgn="base"/>
            <a:r>
              <a:rPr lang="ko-KR" altLang="en-US" sz="2300" dirty="0" smtClean="0"/>
              <a:t>진료과정에서 노출되는 사생활이나 신체의 비밀을 공개해서는 안 된다</a:t>
            </a:r>
            <a:r>
              <a:rPr lang="en-US" altLang="ko-KR" sz="2300" dirty="0" smtClean="0"/>
              <a:t>. </a:t>
            </a:r>
            <a:endParaRPr lang="ko-KR" altLang="en-US" sz="2300" dirty="0" smtClean="0"/>
          </a:p>
          <a:p>
            <a:endParaRPr lang="ko-KR" altLang="en-US" sz="23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928794" y="1677514"/>
            <a:ext cx="7215206" cy="1894362"/>
          </a:xfrm>
        </p:spPr>
        <p:txBody>
          <a:bodyPr>
            <a:normAutofit/>
          </a:bodyPr>
          <a:lstStyle/>
          <a:p>
            <a:r>
              <a:rPr lang="en-US" altLang="ko-KR" sz="4500" dirty="0" smtClean="0"/>
              <a:t>2. </a:t>
            </a:r>
            <a:r>
              <a:rPr lang="ko-KR" altLang="en-US" sz="4500" dirty="0" smtClean="0"/>
              <a:t>생명의료 윤리의  윤리판단원칙</a:t>
            </a:r>
            <a:endParaRPr lang="ko-KR" altLang="en-US" sz="4500" dirty="0"/>
          </a:p>
        </p:txBody>
      </p:sp>
      <p:sp>
        <p:nvSpPr>
          <p:cNvPr id="4" name="직사각형 3"/>
          <p:cNvSpPr/>
          <p:nvPr/>
        </p:nvSpPr>
        <p:spPr>
          <a:xfrm>
            <a:off x="2214546" y="3645024"/>
            <a:ext cx="4572000" cy="152349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</a:rPr>
              <a:t> 1)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</a:rPr>
              <a:t>자율성 존중 원칙</a:t>
            </a:r>
            <a:endParaRPr lang="en-US" altLang="ko-K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ko-KR" sz="7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</a:rPr>
              <a:t> 2)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</a:rPr>
              <a:t>악행 금지 원칙</a:t>
            </a:r>
            <a:endParaRPr lang="en-US" altLang="ko-K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ko-KR" sz="7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</a:rPr>
              <a:t> 3)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</a:rPr>
              <a:t>선행원칙</a:t>
            </a:r>
            <a:endParaRPr lang="en-US" altLang="ko-K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ko-KR" sz="7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</a:rPr>
              <a:t> 4)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</a:rPr>
              <a:t>정의의 원칙</a:t>
            </a:r>
            <a:endParaRPr lang="en-US" altLang="ko-K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 fontScale="90000"/>
          </a:bodyPr>
          <a:lstStyle/>
          <a:p>
            <a:r>
              <a:rPr lang="ko-KR" altLang="en-US" sz="4800" dirty="0" smtClean="0"/>
              <a:t>자율성 존중의 원칙</a:t>
            </a:r>
            <a:endParaRPr lang="ko-KR" altLang="en-US" sz="45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001056" cy="5473844"/>
          </a:xfrm>
        </p:spPr>
        <p:txBody>
          <a:bodyPr>
            <a:noAutofit/>
          </a:bodyPr>
          <a:lstStyle/>
          <a:p>
            <a:pPr fontAlgn="base"/>
            <a:endParaRPr lang="en-US" altLang="ko-KR" sz="2500" dirty="0" smtClean="0"/>
          </a:p>
          <a:p>
            <a:pPr fontAlgn="base"/>
            <a:r>
              <a:rPr lang="ko-KR" altLang="en-US" sz="2500" dirty="0" smtClean="0"/>
              <a:t>모든 인간은 특정 환경과 상관없이 독립적이고 무조건적인 가치를 지니며 자신의 생명을 스스로 결정할 능력이 있다는 인간존중사상을 배경으로 하는 원칙</a:t>
            </a:r>
            <a:r>
              <a:rPr lang="en-US" altLang="ko-KR" sz="2500" dirty="0" smtClean="0"/>
              <a:t>.</a:t>
            </a:r>
            <a:endParaRPr lang="ko-KR" altLang="en-US" sz="2500" dirty="0" smtClean="0"/>
          </a:p>
          <a:p>
            <a:pPr fontAlgn="base"/>
            <a:endParaRPr lang="en-US" sz="2500" dirty="0" smtClean="0">
              <a:latin typeface="+mn-ea"/>
            </a:endParaRPr>
          </a:p>
          <a:p>
            <a:pPr fontAlgn="base"/>
            <a:r>
              <a:rPr lang="ko-KR" altLang="en-US" sz="2500" dirty="0" smtClean="0"/>
              <a:t>다시 말해 한 사람의 자율적인 선택을 존중하고</a:t>
            </a:r>
            <a:r>
              <a:rPr lang="en-US" altLang="ko-KR" sz="2500" dirty="0" smtClean="0"/>
              <a:t>, </a:t>
            </a:r>
            <a:r>
              <a:rPr lang="ko-KR" altLang="en-US" sz="2500" dirty="0" smtClean="0"/>
              <a:t>자율적인 선택은 곧 개개인의 자유를 인정해야 함을 뜻하는 것</a:t>
            </a:r>
            <a:r>
              <a:rPr lang="en-US" altLang="ko-KR" sz="2500" dirty="0" smtClean="0"/>
              <a:t>.</a:t>
            </a:r>
            <a:endParaRPr lang="ko-KR" altLang="en-US" sz="2500" dirty="0" smtClean="0"/>
          </a:p>
          <a:p>
            <a:pPr fontAlgn="base"/>
            <a:endParaRPr lang="en-US" altLang="ko-KR" sz="2500" dirty="0" smtClean="0"/>
          </a:p>
          <a:p>
            <a:pPr fontAlgn="base"/>
            <a:r>
              <a:rPr lang="ko-KR" altLang="en-US" sz="2500" dirty="0" smtClean="0"/>
              <a:t>타인에게 해악을 끼치지 않는 범위 내에서의 자유를 의미함</a:t>
            </a:r>
            <a:r>
              <a:rPr lang="en-US" altLang="ko-KR" sz="2500" dirty="0" smtClean="0"/>
              <a:t>.</a:t>
            </a:r>
            <a:endParaRPr lang="en-US" sz="2500" dirty="0" smtClean="0"/>
          </a:p>
          <a:p>
            <a:pPr fontAlgn="base"/>
            <a:endParaRPr lang="en-US" altLang="ko-KR" sz="10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1184</TotalTime>
  <Words>838</Words>
  <Application>Microsoft Office PowerPoint</Application>
  <PresentationFormat>화면 슬라이드 쇼(4:3)</PresentationFormat>
  <Paragraphs>154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오렌지</vt:lpstr>
      <vt:lpstr>의학기술에 따른 윤리적 딜레마</vt:lpstr>
      <vt:lpstr>목차</vt:lpstr>
      <vt:lpstr>1. 생명의료 윤리의 문제</vt:lpstr>
      <vt:lpstr>생명관련 윤리</vt:lpstr>
      <vt:lpstr>분배관련윤리</vt:lpstr>
      <vt:lpstr>인간관계관련윤리</vt:lpstr>
      <vt:lpstr>인간관계관련윤리</vt:lpstr>
      <vt:lpstr>2. 생명의료 윤리의  윤리판단원칙</vt:lpstr>
      <vt:lpstr>자율성 존중의 원칙</vt:lpstr>
      <vt:lpstr>악행 금지 원칙</vt:lpstr>
      <vt:lpstr>선행 원칙</vt:lpstr>
      <vt:lpstr>정의의 원칙</vt:lpstr>
      <vt:lpstr>영상자료 – 마지막 인사</vt:lpstr>
      <vt:lpstr>토  론</vt:lpstr>
      <vt:lpstr>토론 사례</vt:lpstr>
      <vt:lpstr>토론 주제</vt:lpstr>
      <vt:lpstr>토론 주제</vt:lpstr>
      <vt:lpstr>결과 발표</vt:lpstr>
      <vt:lpstr>질    문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의학기술에 따른 윤리적 딜레마</dc:title>
  <dc:creator>kangho</dc:creator>
  <cp:lastModifiedBy>2R-01</cp:lastModifiedBy>
  <cp:revision>90</cp:revision>
  <cp:lastPrinted>2012-10-30T04:24:55Z</cp:lastPrinted>
  <dcterms:created xsi:type="dcterms:W3CDTF">2012-10-16T12:40:16Z</dcterms:created>
  <dcterms:modified xsi:type="dcterms:W3CDTF">2012-10-30T04:29:13Z</dcterms:modified>
</cp:coreProperties>
</file>