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71" r:id="rId3"/>
    <p:sldId id="277" r:id="rId4"/>
    <p:sldId id="278" r:id="rId5"/>
    <p:sldId id="274" r:id="rId6"/>
    <p:sldId id="275" r:id="rId7"/>
    <p:sldId id="276" r:id="rId8"/>
    <p:sldId id="279" r:id="rId9"/>
    <p:sldId id="270" r:id="rId10"/>
    <p:sldId id="256" r:id="rId11"/>
    <p:sldId id="258" r:id="rId12"/>
    <p:sldId id="264" r:id="rId13"/>
    <p:sldId id="257" r:id="rId14"/>
    <p:sldId id="260" r:id="rId15"/>
    <p:sldId id="261" r:id="rId16"/>
    <p:sldId id="262" r:id="rId17"/>
    <p:sldId id="263" r:id="rId18"/>
    <p:sldId id="265" r:id="rId19"/>
    <p:sldId id="266" r:id="rId20"/>
    <p:sldId id="267" r:id="rId21"/>
    <p:sldId id="269" r:id="rId22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94" d="100"/>
          <a:sy n="94" d="100"/>
        </p:scale>
        <p:origin x="-32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607306-1A9B-4570-B33D-624D4967C451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F9D9C6-D908-4CEA-A231-2F4D07CA6E92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DD72A7-8DF2-4547-8F79-FBAC6FB69A08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AA622B-87A9-4F68-9332-ACE5C3C322A8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4B2D5C-77CE-4F97-9849-44C7E82FBBCC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284E5F-03DE-4B71-9DC2-BC625414E309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15DE76-AC31-4631-9E48-AFD7C5F73132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BB88A8-6EE8-4615-B924-10E2F396141C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B70380-B2B6-4268-A42A-BC4B7DBC4F75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EC2D87-7C48-4796-AF77-4DEF29E26C72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ED7984-4E8E-4AB8-98D2-8C5C48984B43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ko-K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ko-K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D1C62E1-DC5E-4C39-BBE5-FC6A3F2CF63E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1031" name="Rectangle 7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rgbClr val="000066"/>
              </a:gs>
              <a:gs pos="100000">
                <a:srgbClr val="000066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fontAlgn="base" latinLnBrk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 latinLnBrk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 latinLnBrk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 latinLnBrk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">
            <a:extLst>
              <a:ext uri="{FF2B5EF4-FFF2-40B4-BE49-F238E27FC236}">
                <a16:creationId xmlns:a16="http://schemas.microsoft.com/office/drawing/2014/main" id="{75A39346-6234-4AA7-81EF-453CE128ADA0}"/>
              </a:ext>
            </a:extLst>
          </p:cNvPr>
          <p:cNvGrpSpPr/>
          <p:nvPr/>
        </p:nvGrpSpPr>
        <p:grpSpPr>
          <a:xfrm>
            <a:off x="-36512" y="354885"/>
            <a:ext cx="9183655" cy="5214958"/>
            <a:chOff x="-36512" y="354885"/>
            <a:chExt cx="9183655" cy="5214958"/>
          </a:xfrm>
        </p:grpSpPr>
        <p:sp>
          <p:nvSpPr>
            <p:cNvPr id="2051" name="Line 46"/>
            <p:cNvSpPr>
              <a:spLocks noChangeShapeType="1"/>
            </p:cNvSpPr>
            <p:nvPr/>
          </p:nvSpPr>
          <p:spPr bwMode="auto">
            <a:xfrm>
              <a:off x="3143" y="354885"/>
              <a:ext cx="9144000" cy="0"/>
            </a:xfrm>
            <a:prstGeom prst="line">
              <a:avLst/>
            </a:prstGeom>
            <a:noFill/>
            <a:ln w="9525">
              <a:solidFill>
                <a:srgbClr val="C0C0C0">
                  <a:alpha val="70195"/>
                </a:srgb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2053" name="Rectangle 61"/>
            <p:cNvSpPr>
              <a:spLocks noChangeArrowheads="1"/>
            </p:cNvSpPr>
            <p:nvPr/>
          </p:nvSpPr>
          <p:spPr bwMode="auto">
            <a:xfrm>
              <a:off x="-32" y="1760487"/>
              <a:ext cx="9144000" cy="9541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ko-KR" altLang="en-US" sz="2800" dirty="0">
                  <a:solidFill>
                    <a:srgbClr val="FF6600"/>
                  </a:solidFill>
                  <a:latin typeface="HY견고딕" pitchFamily="18" charset="-127"/>
                  <a:ea typeface="HY견고딕" pitchFamily="18" charset="-127"/>
                </a:rPr>
                <a:t>인간행동과 사회환경</a:t>
              </a:r>
              <a:endParaRPr lang="en-US" altLang="ko-KR" sz="2800" dirty="0">
                <a:solidFill>
                  <a:srgbClr val="FF6600"/>
                </a:solidFill>
                <a:latin typeface="HY견고딕" pitchFamily="18" charset="-127"/>
                <a:ea typeface="HY견고딕" pitchFamily="18" charset="-127"/>
              </a:endParaRPr>
            </a:p>
            <a:p>
              <a:pPr algn="ctr"/>
              <a:r>
                <a:rPr lang="en-US" altLang="ko-KR" sz="2800" dirty="0">
                  <a:solidFill>
                    <a:srgbClr val="FF6600"/>
                  </a:solidFill>
                  <a:latin typeface="HY견고딕" pitchFamily="18" charset="-127"/>
                  <a:ea typeface="HY견고딕" pitchFamily="18" charset="-127"/>
                </a:rPr>
                <a:t> Human Behavior and the Social Environment</a:t>
              </a:r>
            </a:p>
          </p:txBody>
        </p:sp>
        <p:sp>
          <p:nvSpPr>
            <p:cNvPr id="2054" name="Rectangle 327"/>
            <p:cNvSpPr>
              <a:spLocks noChangeArrowheads="1"/>
            </p:cNvSpPr>
            <p:nvPr/>
          </p:nvSpPr>
          <p:spPr bwMode="auto">
            <a:xfrm>
              <a:off x="-36512" y="1700808"/>
              <a:ext cx="9144032" cy="1152128"/>
            </a:xfrm>
            <a:prstGeom prst="rect">
              <a:avLst/>
            </a:prstGeom>
            <a:gradFill rotWithShape="1">
              <a:gsLst>
                <a:gs pos="0">
                  <a:srgbClr val="185E76">
                    <a:alpha val="0"/>
                  </a:srgbClr>
                </a:gs>
                <a:gs pos="100000">
                  <a:srgbClr val="33CCFF">
                    <a:alpha val="29999"/>
                  </a:srgbClr>
                </a:gs>
              </a:gsLst>
              <a:lin ang="2700000" scaled="1"/>
            </a:gradFill>
            <a:ln w="28575">
              <a:solidFill>
                <a:srgbClr val="B895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ko-KR" altLang="en-US" dirty="0"/>
            </a:p>
          </p:txBody>
        </p:sp>
        <p:sp>
          <p:nvSpPr>
            <p:cNvPr id="2055" name="AutoShape 87"/>
            <p:cNvSpPr>
              <a:spLocks noChangeArrowheads="1"/>
            </p:cNvSpPr>
            <p:nvPr/>
          </p:nvSpPr>
          <p:spPr bwMode="auto">
            <a:xfrm>
              <a:off x="2000200" y="5049145"/>
              <a:ext cx="5452088" cy="520698"/>
            </a:xfrm>
            <a:prstGeom prst="roundRect">
              <a:avLst>
                <a:gd name="adj" fmla="val 16667"/>
              </a:avLst>
            </a:prstGeom>
            <a:noFill/>
            <a:ln w="28575">
              <a:solidFill>
                <a:srgbClr val="B2B2B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o-KR" altLang="en-US" sz="2400" b="1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목원대학교 사회복지학과  권 중 돈 </a:t>
              </a:r>
              <a:endParaRPr lang="en-US" altLang="ko-KR" sz="2400" b="1" dirty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endParaRPr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7" name="Rectangle 69"/>
          <p:cNvSpPr>
            <a:spLocks noChangeArrowheads="1"/>
          </p:cNvSpPr>
          <p:nvPr/>
        </p:nvSpPr>
        <p:spPr bwMode="auto">
          <a:xfrm>
            <a:off x="0" y="2143116"/>
            <a:ext cx="9144000" cy="41857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 altLang="ko-KR" sz="2800" b="1" dirty="0">
              <a:solidFill>
                <a:srgbClr val="FFFF00"/>
              </a:solidFill>
            </a:endParaRPr>
          </a:p>
          <a:p>
            <a:endParaRPr lang="en-US" altLang="ko-KR" sz="2800" b="1" dirty="0">
              <a:solidFill>
                <a:srgbClr val="FFFF00"/>
              </a:solidFill>
            </a:endParaRPr>
          </a:p>
          <a:p>
            <a:r>
              <a:rPr lang="ko-KR" altLang="en-US" sz="2800" b="1" dirty="0">
                <a:solidFill>
                  <a:srgbClr val="FFFF00"/>
                </a:solidFill>
              </a:rPr>
              <a:t>        </a:t>
            </a:r>
            <a:endParaRPr lang="en-US" altLang="ko-KR" sz="2800" b="1" dirty="0">
              <a:solidFill>
                <a:srgbClr val="FFFF00"/>
              </a:solidFill>
            </a:endParaRPr>
          </a:p>
          <a:p>
            <a:endParaRPr lang="en-US" altLang="ko-KR" sz="1400" b="1" dirty="0">
              <a:solidFill>
                <a:srgbClr val="66CCFF"/>
              </a:solidFill>
            </a:endParaRPr>
          </a:p>
          <a:p>
            <a:pPr>
              <a:lnSpc>
                <a:spcPct val="120000"/>
              </a:lnSpc>
              <a:buBlip>
                <a:blip r:embed="rId2"/>
              </a:buBlip>
            </a:pPr>
            <a:r>
              <a:rPr lang="en-US" altLang="ko-KR" sz="2800" dirty="0"/>
              <a:t> </a:t>
            </a:r>
            <a:r>
              <a:rPr lang="ko-KR" altLang="en-US" sz="2800" dirty="0">
                <a:solidFill>
                  <a:srgbClr val="00CCFF"/>
                </a:solidFill>
              </a:rPr>
              <a:t>인간행동의 개념과 이상행동의 유형 이해</a:t>
            </a:r>
          </a:p>
          <a:p>
            <a:pPr>
              <a:lnSpc>
                <a:spcPct val="120000"/>
              </a:lnSpc>
              <a:buBlip>
                <a:blip r:embed="rId2"/>
              </a:buBlip>
            </a:pPr>
            <a:r>
              <a:rPr lang="ko-KR" altLang="en-US" sz="2800" dirty="0">
                <a:solidFill>
                  <a:srgbClr val="00CCFF"/>
                </a:solidFill>
              </a:rPr>
              <a:t> 사회환경의 개념 이해</a:t>
            </a:r>
          </a:p>
          <a:p>
            <a:pPr>
              <a:lnSpc>
                <a:spcPct val="120000"/>
              </a:lnSpc>
              <a:buBlip>
                <a:blip r:embed="rId2"/>
              </a:buBlip>
            </a:pPr>
            <a:r>
              <a:rPr lang="en-US" altLang="ko-KR" sz="2800" dirty="0">
                <a:solidFill>
                  <a:srgbClr val="00CCFF"/>
                </a:solidFill>
              </a:rPr>
              <a:t> </a:t>
            </a:r>
            <a:r>
              <a:rPr lang="ko-KR" altLang="en-US" sz="2800" dirty="0">
                <a:solidFill>
                  <a:srgbClr val="00CCFF"/>
                </a:solidFill>
              </a:rPr>
              <a:t>인간행동과 사회환경의 관련성 이해</a:t>
            </a:r>
          </a:p>
          <a:p>
            <a:pPr>
              <a:lnSpc>
                <a:spcPct val="120000"/>
              </a:lnSpc>
              <a:buBlip>
                <a:blip r:embed="rId2"/>
              </a:buBlip>
            </a:pPr>
            <a:r>
              <a:rPr lang="en-US" altLang="ko-KR" sz="2800" dirty="0">
                <a:solidFill>
                  <a:srgbClr val="00CCFF"/>
                </a:solidFill>
              </a:rPr>
              <a:t> </a:t>
            </a:r>
            <a:r>
              <a:rPr lang="ko-KR" altLang="en-US" sz="2800" dirty="0">
                <a:solidFill>
                  <a:srgbClr val="00CCFF"/>
                </a:solidFill>
              </a:rPr>
              <a:t>인간행동과 사회환경 지식의 사회복지실천에서의 </a:t>
            </a:r>
            <a:endParaRPr lang="en-US" altLang="ko-KR" sz="2800" dirty="0">
              <a:solidFill>
                <a:srgbClr val="00CCFF"/>
              </a:solidFill>
            </a:endParaRPr>
          </a:p>
          <a:p>
            <a:pPr>
              <a:lnSpc>
                <a:spcPct val="120000"/>
              </a:lnSpc>
            </a:pPr>
            <a:r>
              <a:rPr lang="en-US" altLang="ko-KR" sz="2800" dirty="0">
                <a:solidFill>
                  <a:srgbClr val="00CCFF"/>
                </a:solidFill>
              </a:rPr>
              <a:t>   </a:t>
            </a:r>
            <a:r>
              <a:rPr lang="ko-KR" altLang="en-US" sz="2800" dirty="0">
                <a:solidFill>
                  <a:srgbClr val="00CCFF"/>
                </a:solidFill>
              </a:rPr>
              <a:t>활용방안 이해</a:t>
            </a:r>
          </a:p>
        </p:txBody>
      </p:sp>
      <p:sp>
        <p:nvSpPr>
          <p:cNvPr id="5" name="제목 4"/>
          <p:cNvSpPr>
            <a:spLocks noGrp="1"/>
          </p:cNvSpPr>
          <p:nvPr>
            <p:ph type="title"/>
          </p:nvPr>
        </p:nvSpPr>
        <p:spPr>
          <a:xfrm>
            <a:off x="0" y="571480"/>
            <a:ext cx="9144000" cy="1643074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ko-KR" altLang="en-US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제 </a:t>
            </a:r>
            <a:r>
              <a:rPr lang="en-US" altLang="ko-KR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1 </a:t>
            </a:r>
            <a:r>
              <a:rPr lang="ko-KR" altLang="en-US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장  </a:t>
            </a:r>
            <a:br>
              <a:rPr lang="en-US" altLang="ko-KR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</a:br>
            <a:r>
              <a:rPr lang="ko-KR" altLang="en-US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인간행동</a:t>
            </a:r>
            <a:r>
              <a:rPr lang="en-US" altLang="ko-KR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사회환경 그리고 사회복지실천</a:t>
            </a:r>
            <a:endParaRPr lang="ko-KR" altLang="en-US" sz="3800" dirty="0"/>
          </a:p>
        </p:txBody>
      </p:sp>
      <p:grpSp>
        <p:nvGrpSpPr>
          <p:cNvPr id="15" name="그룹 14"/>
          <p:cNvGrpSpPr/>
          <p:nvPr/>
        </p:nvGrpSpPr>
        <p:grpSpPr>
          <a:xfrm>
            <a:off x="-32" y="2500306"/>
            <a:ext cx="9144032" cy="785818"/>
            <a:chOff x="-32" y="2500306"/>
            <a:chExt cx="9144032" cy="785818"/>
          </a:xfrm>
        </p:grpSpPr>
        <p:pic>
          <p:nvPicPr>
            <p:cNvPr id="1026" name="Picture 2" descr="C:\Users\User\Desktop\pc\문화여가\사진모음\사진(2012.5.-11.)\2012-08-25 07.59.23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2571744"/>
              <a:ext cx="1214414" cy="669163"/>
            </a:xfrm>
            <a:prstGeom prst="rect">
              <a:avLst/>
            </a:prstGeom>
            <a:noFill/>
          </p:spPr>
        </p:pic>
        <p:sp>
          <p:nvSpPr>
            <p:cNvPr id="11" name="직사각형 10"/>
            <p:cNvSpPr/>
            <p:nvPr/>
          </p:nvSpPr>
          <p:spPr>
            <a:xfrm>
              <a:off x="1357290" y="2571744"/>
              <a:ext cx="2357454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ko-KR" altLang="en-US" sz="2800" b="1" dirty="0">
                  <a:solidFill>
                    <a:srgbClr val="FFFF00"/>
                  </a:solidFill>
                </a:rPr>
                <a:t>학습목표</a:t>
              </a:r>
              <a:endParaRPr lang="ko-KR" altLang="en-US" sz="2800" dirty="0"/>
            </a:p>
          </p:txBody>
        </p:sp>
        <p:sp>
          <p:nvSpPr>
            <p:cNvPr id="12" name="Line 68"/>
            <p:cNvSpPr>
              <a:spLocks noChangeShapeType="1"/>
            </p:cNvSpPr>
            <p:nvPr/>
          </p:nvSpPr>
          <p:spPr bwMode="auto">
            <a:xfrm>
              <a:off x="-1" y="3286124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3" name="Line 68"/>
            <p:cNvSpPr>
              <a:spLocks noChangeShapeType="1"/>
            </p:cNvSpPr>
            <p:nvPr/>
          </p:nvSpPr>
          <p:spPr bwMode="auto">
            <a:xfrm>
              <a:off x="-32" y="2500306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7" name="Rectangle 69"/>
          <p:cNvSpPr>
            <a:spLocks noChangeArrowheads="1"/>
          </p:cNvSpPr>
          <p:nvPr/>
        </p:nvSpPr>
        <p:spPr bwMode="auto">
          <a:xfrm>
            <a:off x="0" y="116632"/>
            <a:ext cx="9144000" cy="6483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사회복지전문직은 인간봉사전문직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(human service professional)</a:t>
            </a:r>
            <a:endParaRPr lang="ko-KR" altLang="en-US" sz="20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dist">
              <a:lnSpc>
                <a:spcPct val="150000"/>
              </a:lnSpc>
              <a:buFont typeface="Wingdings" pitchFamily="2" charset="2"/>
              <a:buChar char="§"/>
            </a:pP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사회복지전문직의 사명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지식과 기술을 바탕으로 인간의 욕구충족과 문제 예방 </a:t>
            </a:r>
            <a:endParaRPr lang="en-US" altLang="ko-KR" sz="20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dist">
              <a:lnSpc>
                <a:spcPct val="150000"/>
              </a:lnSpc>
            </a:pP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및 해결을 통한 질 높은 삶의 영위를 원조하고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세상의 변화를 통한 살기 좋은 </a:t>
            </a:r>
            <a:endParaRPr lang="en-US" altLang="ko-KR" sz="20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50000"/>
              </a:lnSpc>
            </a:pP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환경의 조성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전문가인 사회복지사는 반드시 인간과 환경에 대한 정확한 이해를 갖춰야 함</a:t>
            </a:r>
          </a:p>
          <a:p>
            <a:pPr algn="dist">
              <a:lnSpc>
                <a:spcPct val="150000"/>
              </a:lnSpc>
              <a:buFont typeface="Wingdings" pitchFamily="2" charset="2"/>
              <a:buChar char="§"/>
            </a:pP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인간은 환경에 속해 있는 존재이므로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인간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환경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물리적 환경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+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사회적 환경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), </a:t>
            </a:r>
          </a:p>
          <a:p>
            <a:pPr>
              <a:lnSpc>
                <a:spcPct val="150000"/>
              </a:lnSpc>
            </a:pP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양자간의 상호작용을 이해해야 함</a:t>
            </a:r>
          </a:p>
          <a:p>
            <a:pPr algn="dist">
              <a:lnSpc>
                <a:spcPct val="150000"/>
              </a:lnSpc>
              <a:buFont typeface="Wingdings" pitchFamily="2" charset="2"/>
              <a:buChar char="§"/>
            </a:pP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인간행동과 사회환경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(HBSE)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교과목은 사회복지의 기초지식이며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사회복지 </a:t>
            </a:r>
            <a:endParaRPr lang="en-US" altLang="ko-KR" sz="20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50000"/>
              </a:lnSpc>
            </a:pP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교육과정의 </a:t>
            </a:r>
            <a:r>
              <a:rPr lang="ko-KR" altLang="en-US" sz="2000" b="1" dirty="0" err="1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기초과목군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 err="1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사회복지사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국가고시의 기초과목</a:t>
            </a:r>
          </a:p>
          <a:p>
            <a:pPr algn="dist">
              <a:lnSpc>
                <a:spcPct val="150000"/>
              </a:lnSpc>
              <a:buFont typeface="Wingdings" pitchFamily="2" charset="2"/>
              <a:buChar char="§"/>
            </a:pP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이 책은 인간행동과 사회환경에 대한 과학적 이해를 도모하고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이를 사회복지</a:t>
            </a:r>
            <a:endParaRPr lang="en-US" altLang="ko-KR" sz="20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50000"/>
              </a:lnSpc>
            </a:pP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실천에 적용할 수 있는 방안에 대해 논의</a:t>
            </a:r>
          </a:p>
          <a:p>
            <a:pPr algn="dist">
              <a:lnSpc>
                <a:spcPct val="150000"/>
              </a:lnSpc>
              <a:buFont typeface="Wingdings" pitchFamily="2" charset="2"/>
              <a:buChar char="§"/>
            </a:pP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장에서는 인간행동과 사회환경이 무엇이며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왜 </a:t>
            </a:r>
            <a:r>
              <a:rPr lang="ko-KR" altLang="en-US" sz="2000" b="1" dirty="0" err="1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사회복지사가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인간행동과 </a:t>
            </a:r>
            <a:endParaRPr lang="en-US" altLang="ko-KR" sz="20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dist">
              <a:lnSpc>
                <a:spcPct val="150000"/>
              </a:lnSpc>
            </a:pP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사회환경을 이해해야 하는지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인간과 환경이 지닌 특성이 사회복지실천과 </a:t>
            </a:r>
            <a:endParaRPr lang="en-US" altLang="ko-KR" sz="20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50000"/>
              </a:lnSpc>
            </a:pP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어떤 연관성을 지니는지에 대해 논의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그룹 4"/>
          <p:cNvGrpSpPr/>
          <p:nvPr/>
        </p:nvGrpSpPr>
        <p:grpSpPr>
          <a:xfrm>
            <a:off x="0" y="191136"/>
            <a:ext cx="9144001" cy="6369845"/>
            <a:chOff x="0" y="191136"/>
            <a:chExt cx="9144001" cy="6369845"/>
          </a:xfrm>
        </p:grpSpPr>
        <p:sp>
          <p:nvSpPr>
            <p:cNvPr id="2115" name="Rectangle 67"/>
            <p:cNvSpPr>
              <a:spLocks noChangeArrowheads="1"/>
            </p:cNvSpPr>
            <p:nvPr/>
          </p:nvSpPr>
          <p:spPr bwMode="auto">
            <a:xfrm>
              <a:off x="0" y="191136"/>
              <a:ext cx="6883616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FFCC00"/>
                  </a:solidFill>
                  <a:latin typeface="HY견고딕" pitchFamily="18" charset="-127"/>
                  <a:ea typeface="HY견고딕" pitchFamily="18" charset="-127"/>
                </a:rPr>
                <a:t> 1. </a:t>
              </a:r>
              <a:r>
                <a:rPr lang="ko-KR" altLang="en-US" sz="2800" b="1" dirty="0">
                  <a:solidFill>
                    <a:srgbClr val="FFCC00"/>
                  </a:solidFill>
                  <a:latin typeface="HY견고딕" pitchFamily="18" charset="-127"/>
                  <a:ea typeface="HY견고딕" pitchFamily="18" charset="-127"/>
                </a:rPr>
                <a:t>인간행동과 사회환경에 대한 기본 이해</a:t>
              </a:r>
              <a:endParaRPr lang="en-US" altLang="ko-KR" sz="2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2116" name="Line 68"/>
            <p:cNvSpPr>
              <a:spLocks noChangeShapeType="1"/>
            </p:cNvSpPr>
            <p:nvPr/>
          </p:nvSpPr>
          <p:spPr bwMode="auto">
            <a:xfrm>
              <a:off x="0" y="785794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928670"/>
              <a:ext cx="9144000" cy="56323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20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33CC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사회복지 종사자가 인간 본성을 이해 못하면 인간을 제대로 도울 수 없음</a:t>
              </a:r>
            </a:p>
            <a:p>
              <a:pPr algn="dist">
                <a:lnSpc>
                  <a:spcPct val="20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인간은 매우 복잡다단한 존재이므로 인간 본성의 완전히 이해하기 위한 다각적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20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노력 필요</a:t>
              </a:r>
            </a:p>
            <a:p>
              <a:pPr>
                <a:lnSpc>
                  <a:spcPct val="20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사회복지전문직은 완벽하지는 않지만 나름의 방법으로 인간을 이해하고 원조</a:t>
              </a:r>
            </a:p>
            <a:p>
              <a:pPr>
                <a:lnSpc>
                  <a:spcPct val="20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사회복지전문직의 인간 이해 방법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미시적 접근방법 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+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거시적 접근방법</a:t>
              </a:r>
            </a:p>
            <a:p>
              <a:pPr algn="dist">
                <a:lnSpc>
                  <a:spcPct val="20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미시적 방법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현미경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인간 자체에 초점을 두고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인간 유기체의 구성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기능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</a:p>
            <a:p>
              <a:pPr>
                <a:lnSpc>
                  <a:spcPct val="20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상호작용과 결과 등을 파악하며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주로 인간 행동을 중심으로 인간 이해</a:t>
              </a:r>
            </a:p>
            <a:p>
              <a:pPr algn="dist">
                <a:lnSpc>
                  <a:spcPct val="20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거시적 방법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망원경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환경과 인간 사이의 관계에 초점을 두며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특히 사회환경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20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이 인간에게 미치는 영향과 인간이 환경에 미치는 영향을 중심으로 인간 이해</a:t>
              </a:r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그룹 7"/>
          <p:cNvGrpSpPr/>
          <p:nvPr/>
        </p:nvGrpSpPr>
        <p:grpSpPr>
          <a:xfrm>
            <a:off x="0" y="285728"/>
            <a:ext cx="9144001" cy="6962244"/>
            <a:chOff x="0" y="285728"/>
            <a:chExt cx="9144001" cy="6962244"/>
          </a:xfrm>
        </p:grpSpPr>
        <p:sp>
          <p:nvSpPr>
            <p:cNvPr id="2115" name="Rectangle 67"/>
            <p:cNvSpPr>
              <a:spLocks noChangeArrowheads="1"/>
            </p:cNvSpPr>
            <p:nvPr/>
          </p:nvSpPr>
          <p:spPr bwMode="auto">
            <a:xfrm>
              <a:off x="0" y="285728"/>
              <a:ext cx="3387466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1)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인간행동의 이해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1000108"/>
              <a:ext cx="9144000" cy="62478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33CC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사회복지전문직의 미시적 인간 이해 방법은 인간행동에 초점</a:t>
              </a:r>
            </a:p>
            <a:p>
              <a:pPr algn="dist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인간 행동 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겉으로 드러난 관찰 가능한 행동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+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감정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무의식 등의 정신적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요인과 정서적 요인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+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그가 처한  상황적 요인까지도 내포하는 광의의 개념</a:t>
              </a:r>
            </a:p>
            <a:p>
              <a:pPr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인간행동 이해를 위해서는 인간 발달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성격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이상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부적응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행동을 이해해야 함</a:t>
              </a:r>
            </a:p>
            <a:p>
              <a:pPr algn="dist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인간행동 이해를 위해서는 인간을 신체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·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심리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·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사회적 요인이 통합된 전체로서의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인간으로 이해하고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전 생애에 걸친 발달을 이해해야 함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2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부 상세논의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endPara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인간행동은 주로 성격에 의해 결정되므로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성격을 이해하면 인간행동을 기술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설명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예측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통제할 수 있는 사회복지실천 방안의 모색 가능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3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부 상세논의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endPara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인간 행동의 변화를 위해서는 내담자의 이상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부적응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행동을 이해해야 함</a:t>
              </a:r>
            </a:p>
            <a:p>
              <a:pPr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이상행동 또는 부적응 행동의 개념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25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 참조</a:t>
              </a:r>
              <a:endParaRPr lang="en-US" altLang="ko-KR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이상행동 중 정신장애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분류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(DSM-5):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26-27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표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1-1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참조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92D05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전공심화과목</a:t>
              </a:r>
              <a:endParaRPr lang="en-US" altLang="ko-KR" sz="2000" b="1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92D05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 err="1">
                  <a:solidFill>
                    <a:srgbClr val="92D05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정신보건복지론에서</a:t>
              </a:r>
              <a:r>
                <a:rPr lang="ko-KR" altLang="en-US" sz="2000" b="1" dirty="0">
                  <a:solidFill>
                    <a:srgbClr val="92D05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심화학습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endPara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200000"/>
                </a:lnSpc>
                <a:buFont typeface="Wingdings" pitchFamily="2" charset="2"/>
                <a:buChar char="§"/>
              </a:pPr>
              <a:endPara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" name="Line 68"/>
            <p:cNvSpPr>
              <a:spLocks noChangeShapeType="1"/>
            </p:cNvSpPr>
            <p:nvPr/>
          </p:nvSpPr>
          <p:spPr bwMode="auto">
            <a:xfrm>
              <a:off x="0" y="928670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그룹 4"/>
          <p:cNvGrpSpPr/>
          <p:nvPr/>
        </p:nvGrpSpPr>
        <p:grpSpPr>
          <a:xfrm>
            <a:off x="0" y="285728"/>
            <a:ext cx="9144001" cy="6736918"/>
            <a:chOff x="0" y="285728"/>
            <a:chExt cx="9144001" cy="6736918"/>
          </a:xfrm>
        </p:grpSpPr>
        <p:sp>
          <p:nvSpPr>
            <p:cNvPr id="2115" name="Rectangle 67"/>
            <p:cNvSpPr>
              <a:spLocks noChangeArrowheads="1"/>
            </p:cNvSpPr>
            <p:nvPr/>
          </p:nvSpPr>
          <p:spPr bwMode="auto">
            <a:xfrm>
              <a:off x="0" y="285728"/>
              <a:ext cx="3387466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FFCC00"/>
                  </a:solidFill>
                  <a:latin typeface="HY견고딕" pitchFamily="18" charset="-127"/>
                  <a:ea typeface="HY견고딕" pitchFamily="18" charset="-127"/>
                </a:rPr>
                <a:t> </a:t>
              </a:r>
              <a:r>
                <a:rPr lang="en-US" altLang="ko-KR" sz="2800" b="1" dirty="0">
                  <a:solidFill>
                    <a:srgbClr val="00B050"/>
                  </a:solidFill>
                  <a:latin typeface="HY견고딕" pitchFamily="18" charset="-127"/>
                  <a:ea typeface="HY견고딕" pitchFamily="18" charset="-127"/>
                </a:rPr>
                <a:t>2) </a:t>
              </a:r>
              <a:r>
                <a:rPr lang="ko-KR" altLang="en-US" sz="2800" b="1" dirty="0">
                  <a:solidFill>
                    <a:srgbClr val="00B050"/>
                  </a:solidFill>
                  <a:latin typeface="HY견고딕" pitchFamily="18" charset="-127"/>
                  <a:ea typeface="HY견고딕" pitchFamily="18" charset="-127"/>
                </a:rPr>
                <a:t>사회환경의 이해</a:t>
              </a:r>
              <a:endParaRPr lang="en-US" altLang="ko-KR" sz="2800" b="1" dirty="0">
                <a:solidFill>
                  <a:srgbClr val="00B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928670"/>
              <a:ext cx="9144000" cy="60939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20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33CC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사회복지전문직 종사자는 인간행동뿐 아니라 환경에 대한 이해를 갖추어야 함</a:t>
              </a:r>
            </a:p>
            <a:p>
              <a:pPr algn="dist">
                <a:lnSpc>
                  <a:spcPct val="20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이유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인간은 환경에 속해 있는 존재이므로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생존과 욕구와 문제 등은 환경과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20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맺는 상호작용의 질에 의해 결정</a:t>
              </a:r>
            </a:p>
            <a:p>
              <a:pPr>
                <a:lnSpc>
                  <a:spcPct val="20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‘인간’이라는 용어를 정확히 표현하면 ‘환경 속의 인간체계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(PIE system)’</a:t>
              </a:r>
              <a:endPara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20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환경의 구성 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=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사회환경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+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물리적 환경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29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 그림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1-1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참조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endPara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20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물리적 환경 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=‘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자연적 환경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기후와 지리적 조건 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 +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인위적 환경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건축물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대중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20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매체 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)’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으로 인간 생활의 필요조건</a:t>
              </a:r>
            </a:p>
            <a:p>
              <a:pPr algn="dist">
                <a:lnSpc>
                  <a:spcPct val="20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물리적 환경은 인간의 삶과 행동에 영향을 미치며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인간의 삶이나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행동으로부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20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터 영향 받음</a:t>
              </a:r>
            </a:p>
            <a:p>
              <a:pPr algn="dist">
                <a:lnSpc>
                  <a:spcPct val="150000"/>
                </a:lnSpc>
                <a:buFont typeface="Wingdings" pitchFamily="2" charset="2"/>
                <a:buChar char="§"/>
              </a:pPr>
              <a:endPara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" name="Line 68"/>
            <p:cNvSpPr>
              <a:spLocks noChangeShapeType="1"/>
            </p:cNvSpPr>
            <p:nvPr/>
          </p:nvSpPr>
          <p:spPr bwMode="auto">
            <a:xfrm>
              <a:off x="0" y="928670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그룹 4"/>
          <p:cNvGrpSpPr/>
          <p:nvPr/>
        </p:nvGrpSpPr>
        <p:grpSpPr>
          <a:xfrm>
            <a:off x="0" y="285728"/>
            <a:ext cx="9144001" cy="6583030"/>
            <a:chOff x="0" y="285728"/>
            <a:chExt cx="9144001" cy="6583030"/>
          </a:xfrm>
        </p:grpSpPr>
        <p:sp>
          <p:nvSpPr>
            <p:cNvPr id="2115" name="Rectangle 67"/>
            <p:cNvSpPr>
              <a:spLocks noChangeArrowheads="1"/>
            </p:cNvSpPr>
            <p:nvPr/>
          </p:nvSpPr>
          <p:spPr bwMode="auto">
            <a:xfrm>
              <a:off x="0" y="285728"/>
              <a:ext cx="3387466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FFCC00"/>
                  </a:solidFill>
                  <a:latin typeface="HY견고딕" pitchFamily="18" charset="-127"/>
                  <a:ea typeface="HY견고딕" pitchFamily="18" charset="-127"/>
                </a:rPr>
                <a:t> </a:t>
              </a:r>
              <a:r>
                <a:rPr lang="en-US" altLang="ko-KR" sz="2800" b="1" dirty="0">
                  <a:solidFill>
                    <a:srgbClr val="00B050"/>
                  </a:solidFill>
                  <a:latin typeface="HY견고딕" pitchFamily="18" charset="-127"/>
                  <a:ea typeface="HY견고딕" pitchFamily="18" charset="-127"/>
                </a:rPr>
                <a:t>2) </a:t>
              </a:r>
              <a:r>
                <a:rPr lang="ko-KR" altLang="en-US" sz="2800" b="1" dirty="0">
                  <a:solidFill>
                    <a:srgbClr val="00B050"/>
                  </a:solidFill>
                  <a:latin typeface="HY견고딕" pitchFamily="18" charset="-127"/>
                  <a:ea typeface="HY견고딕" pitchFamily="18" charset="-127"/>
                </a:rPr>
                <a:t>사회환경의 이해</a:t>
              </a:r>
              <a:endParaRPr lang="en-US" altLang="ko-KR" sz="2800" b="1" dirty="0">
                <a:solidFill>
                  <a:srgbClr val="00B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928670"/>
              <a:ext cx="9144000" cy="59400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dist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33CC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물리적 환경이 인간 생존의 필요조건이라면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사회환경은 다양한 인간 삶의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충분조건</a:t>
              </a:r>
            </a:p>
            <a:p>
              <a:pPr algn="dist">
                <a:lnSpc>
                  <a:spcPct val="20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사회환경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인간의 삶과 행동에 직간접적 영향을 미치는 조건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상황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그리고 인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간 존재 간의 상호관계</a:t>
              </a:r>
            </a:p>
            <a:p>
              <a:pPr algn="dist">
                <a:lnSpc>
                  <a:spcPct val="20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사회환경은 세 가지 수준의 체계로 구성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30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 그림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1-2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참조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되며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상호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작용하고 상호의존하며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상호영향을 미침</a:t>
              </a:r>
            </a:p>
            <a:p>
              <a:pPr>
                <a:lnSpc>
                  <a:spcPct val="20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미시체계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(micro system):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개인</a:t>
              </a:r>
            </a:p>
            <a:p>
              <a:pPr>
                <a:lnSpc>
                  <a:spcPct val="20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중간체계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(mezzo system):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개인과 관계를 맺는 타인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가족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집단 등</a:t>
              </a:r>
            </a:p>
            <a:p>
              <a:pPr>
                <a:lnSpc>
                  <a:spcPct val="20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거시체계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(macro system):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지역사회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조직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사회제도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문화 등</a:t>
              </a:r>
            </a:p>
            <a:p>
              <a:pPr algn="dist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사회환경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즉 다양한 수준의 사회체계는 인간의 삶과 행동에 영향을 미치고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인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간으로부터 영향을 받음</a:t>
              </a:r>
            </a:p>
          </p:txBody>
        </p:sp>
        <p:sp>
          <p:nvSpPr>
            <p:cNvPr id="7" name="Line 68"/>
            <p:cNvSpPr>
              <a:spLocks noChangeShapeType="1"/>
            </p:cNvSpPr>
            <p:nvPr/>
          </p:nvSpPr>
          <p:spPr bwMode="auto">
            <a:xfrm>
              <a:off x="0" y="928670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</p:grp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그룹 4"/>
          <p:cNvGrpSpPr/>
          <p:nvPr/>
        </p:nvGrpSpPr>
        <p:grpSpPr>
          <a:xfrm>
            <a:off x="0" y="285728"/>
            <a:ext cx="9144001" cy="6275253"/>
            <a:chOff x="0" y="285728"/>
            <a:chExt cx="9144001" cy="6275253"/>
          </a:xfrm>
        </p:grpSpPr>
        <p:sp>
          <p:nvSpPr>
            <p:cNvPr id="2115" name="Rectangle 67"/>
            <p:cNvSpPr>
              <a:spLocks noChangeArrowheads="1"/>
            </p:cNvSpPr>
            <p:nvPr/>
          </p:nvSpPr>
          <p:spPr bwMode="auto">
            <a:xfrm>
              <a:off x="0" y="285728"/>
              <a:ext cx="3387466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FFCC00"/>
                  </a:solidFill>
                  <a:latin typeface="HY견고딕" pitchFamily="18" charset="-127"/>
                  <a:ea typeface="HY견고딕" pitchFamily="18" charset="-127"/>
                </a:rPr>
                <a:t> </a:t>
              </a:r>
              <a:r>
                <a:rPr lang="en-US" altLang="ko-KR" sz="2800" b="1" dirty="0">
                  <a:solidFill>
                    <a:srgbClr val="00B050"/>
                  </a:solidFill>
                  <a:latin typeface="HY견고딕" pitchFamily="18" charset="-127"/>
                  <a:ea typeface="HY견고딕" pitchFamily="18" charset="-127"/>
                </a:rPr>
                <a:t>2) </a:t>
              </a:r>
              <a:r>
                <a:rPr lang="ko-KR" altLang="en-US" sz="2800" b="1" dirty="0">
                  <a:solidFill>
                    <a:srgbClr val="00B050"/>
                  </a:solidFill>
                  <a:latin typeface="HY견고딕" pitchFamily="18" charset="-127"/>
                  <a:ea typeface="HY견고딕" pitchFamily="18" charset="-127"/>
                </a:rPr>
                <a:t>사회환경의 이해</a:t>
              </a:r>
              <a:endParaRPr lang="en-US" altLang="ko-KR" sz="2800" b="1" dirty="0">
                <a:solidFill>
                  <a:srgbClr val="00B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928670"/>
              <a:ext cx="9144000" cy="56323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dist">
                <a:lnSpc>
                  <a:spcPct val="200000"/>
                </a:lnSpc>
                <a:buFont typeface="Wingdings" pitchFamily="2" charset="2"/>
                <a:buChar char="§"/>
              </a:pPr>
              <a:r>
                <a:rPr lang="ko-KR" altLang="en-US" sz="2000" dirty="0">
                  <a:solidFill>
                    <a:srgbClr val="00CCFF"/>
                  </a:solidFill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물리적 환경과 사회환경 역시 상호 분리된 체계가 아니라 상호 작용하고 상호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20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영향을 미치는 하나의 통합된 체계</a:t>
              </a:r>
            </a:p>
            <a:p>
              <a:pPr>
                <a:lnSpc>
                  <a:spcPct val="20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생태학적 이론에서는 물리적 환경과 사회환경을 생태체계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(ecological system)</a:t>
              </a:r>
            </a:p>
            <a:p>
              <a:pPr>
                <a:lnSpc>
                  <a:spcPct val="20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라는 용어로 통칭</a:t>
              </a:r>
            </a:p>
            <a:p>
              <a:pPr>
                <a:lnSpc>
                  <a:spcPct val="20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‘인간행동과 사회환경’ 교과목 명칭의 ‘사회환경’이라는 용어 역시 물리적 환경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20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과 사회환경 그리고 이들 간의 상호작용 모두를 의미하는 생태체계와 동의어</a:t>
              </a:r>
            </a:p>
            <a:p>
              <a:pPr>
                <a:lnSpc>
                  <a:spcPct val="20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사회복지전문직에서는 인간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인간 생활의 터전인 동시에 자원인 물리적 환경과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20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사회환경 그리고 이들 환경과 인간 간의 상호작용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즉 생태체계에 대한 이해를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20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갖추어야 함</a:t>
              </a:r>
            </a:p>
          </p:txBody>
        </p:sp>
        <p:sp>
          <p:nvSpPr>
            <p:cNvPr id="7" name="Line 68"/>
            <p:cNvSpPr>
              <a:spLocks noChangeShapeType="1"/>
            </p:cNvSpPr>
            <p:nvPr/>
          </p:nvSpPr>
          <p:spPr bwMode="auto">
            <a:xfrm>
              <a:off x="0" y="928670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</p:grp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6"/>
          <p:cNvGrpSpPr/>
          <p:nvPr/>
        </p:nvGrpSpPr>
        <p:grpSpPr>
          <a:xfrm>
            <a:off x="0" y="191136"/>
            <a:ext cx="9144001" cy="6616066"/>
            <a:chOff x="0" y="191136"/>
            <a:chExt cx="9144001" cy="6616066"/>
          </a:xfrm>
        </p:grpSpPr>
        <p:sp>
          <p:nvSpPr>
            <p:cNvPr id="2115" name="Rectangle 67"/>
            <p:cNvSpPr>
              <a:spLocks noChangeArrowheads="1"/>
            </p:cNvSpPr>
            <p:nvPr/>
          </p:nvSpPr>
          <p:spPr bwMode="auto">
            <a:xfrm>
              <a:off x="0" y="191136"/>
              <a:ext cx="5945858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FFCC00"/>
                  </a:solidFill>
                  <a:latin typeface="HY견고딕" pitchFamily="18" charset="-127"/>
                  <a:ea typeface="HY견고딕" pitchFamily="18" charset="-127"/>
                </a:rPr>
                <a:t> 2. </a:t>
              </a:r>
              <a:r>
                <a:rPr lang="ko-KR" altLang="en-US" sz="2800" b="1" dirty="0">
                  <a:solidFill>
                    <a:srgbClr val="FFCC00"/>
                  </a:solidFill>
                  <a:latin typeface="HY견고딕" pitchFamily="18" charset="-127"/>
                  <a:ea typeface="HY견고딕" pitchFamily="18" charset="-127"/>
                </a:rPr>
                <a:t>인간</a:t>
              </a:r>
              <a:r>
                <a:rPr lang="en-US" altLang="ko-KR" sz="2800" b="1" dirty="0">
                  <a:solidFill>
                    <a:srgbClr val="FFCC00"/>
                  </a:solidFill>
                  <a:latin typeface="HY견고딕" pitchFamily="18" charset="-127"/>
                  <a:ea typeface="HY견고딕" pitchFamily="18" charset="-127"/>
                </a:rPr>
                <a:t>-</a:t>
              </a:r>
              <a:r>
                <a:rPr lang="ko-KR" altLang="en-US" sz="2800" b="1" dirty="0">
                  <a:solidFill>
                    <a:srgbClr val="FFCC00"/>
                  </a:solidFill>
                  <a:latin typeface="HY견고딕" pitchFamily="18" charset="-127"/>
                  <a:ea typeface="HY견고딕" pitchFamily="18" charset="-127"/>
                </a:rPr>
                <a:t>환경</a:t>
              </a:r>
              <a:r>
                <a:rPr lang="en-US" altLang="ko-KR" sz="2800" b="1" dirty="0">
                  <a:solidFill>
                    <a:srgbClr val="FFCC00"/>
                  </a:solidFill>
                  <a:latin typeface="HY견고딕" pitchFamily="18" charset="-127"/>
                  <a:ea typeface="HY견고딕" pitchFamily="18" charset="-127"/>
                </a:rPr>
                <a:t>-</a:t>
              </a:r>
              <a:r>
                <a:rPr lang="ko-KR" altLang="en-US" sz="2800" b="1" dirty="0">
                  <a:solidFill>
                    <a:srgbClr val="FFCC00"/>
                  </a:solidFill>
                  <a:latin typeface="HY견고딕" pitchFamily="18" charset="-127"/>
                  <a:ea typeface="HY견고딕" pitchFamily="18" charset="-127"/>
                </a:rPr>
                <a:t>사회복지실천의 관계</a:t>
              </a:r>
              <a:endParaRPr lang="en-US" altLang="ko-KR" sz="2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2116" name="Line 68"/>
            <p:cNvSpPr>
              <a:spLocks noChangeShapeType="1"/>
            </p:cNvSpPr>
            <p:nvPr/>
          </p:nvSpPr>
          <p:spPr bwMode="auto">
            <a:xfrm>
              <a:off x="0" y="785794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928670"/>
              <a:ext cx="9144000" cy="58785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dist">
                <a:lnSpc>
                  <a:spcPct val="14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사회복지전문직의 사명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인간행동과 환경에 대한 이해를 바탕으로 인간의 삶의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4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질 향상과 바람직한 사회적 조건을 형성할 수 있는 인간적이면서도 효과적인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4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 서비스를 제공</a:t>
              </a:r>
            </a:p>
            <a:p>
              <a:pPr>
                <a:lnSpc>
                  <a:spcPct val="14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인간은 환경적 조건에 순응하는 동시에 환경을 변화시키기는 능동적 주체 </a:t>
              </a:r>
            </a:p>
            <a:p>
              <a:pPr algn="dist">
                <a:lnSpc>
                  <a:spcPct val="14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사회복지전문직에서는 인간과 환경을 통합된 총체로 이해하는 환경 속의 인간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4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의 관점 유지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.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즉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인간과 환경간의 상호작용에 이중적 초점 유지하며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4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복지실천의 개입 초점 영역</a:t>
              </a:r>
            </a:p>
            <a:p>
              <a:pPr algn="dist">
                <a:lnSpc>
                  <a:spcPct val="14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환경 속의 인간 관점은 사회복지전문직의 이론적 기반 구축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실천기술의 발전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</a:p>
            <a:p>
              <a:pPr>
                <a:lnSpc>
                  <a:spcPct val="14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전문직 정체성 확립에 기여</a:t>
              </a:r>
            </a:p>
            <a:p>
              <a:pPr algn="dist">
                <a:lnSpc>
                  <a:spcPct val="14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하지만 개인과 환경 중 어디에 강조점을 두는가에 따라 이론적 기반과 실천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4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방법이 달라짐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4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19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세기의 사회복지전문직의 발달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자선조직협회   </a:t>
              </a:r>
              <a:r>
                <a:rPr lang="en-US" altLang="ko-KR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vs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인보관운동</a:t>
              </a:r>
              <a:endPara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자선조직협회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개인과 가족의 변화에 초점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실천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임상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적 접근방법 주로 활용</a:t>
              </a:r>
            </a:p>
            <a:p>
              <a:pPr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인보관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운동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환경의 변화에 초점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정책적 접근방법 주로 활용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그룹 4"/>
          <p:cNvGrpSpPr/>
          <p:nvPr/>
        </p:nvGrpSpPr>
        <p:grpSpPr>
          <a:xfrm>
            <a:off x="0" y="191136"/>
            <a:ext cx="9144001" cy="6523733"/>
            <a:chOff x="0" y="191136"/>
            <a:chExt cx="9144001" cy="6523733"/>
          </a:xfrm>
        </p:grpSpPr>
        <p:sp>
          <p:nvSpPr>
            <p:cNvPr id="2115" name="Rectangle 67"/>
            <p:cNvSpPr>
              <a:spLocks noChangeArrowheads="1"/>
            </p:cNvSpPr>
            <p:nvPr/>
          </p:nvSpPr>
          <p:spPr bwMode="auto">
            <a:xfrm>
              <a:off x="0" y="191136"/>
              <a:ext cx="5945858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FFCC00"/>
                  </a:solidFill>
                  <a:latin typeface="HY견고딕" pitchFamily="18" charset="-127"/>
                  <a:ea typeface="HY견고딕" pitchFamily="18" charset="-127"/>
                </a:rPr>
                <a:t> 2. </a:t>
              </a:r>
              <a:r>
                <a:rPr lang="ko-KR" altLang="en-US" sz="2800" b="1" dirty="0">
                  <a:solidFill>
                    <a:srgbClr val="FFCC00"/>
                  </a:solidFill>
                  <a:latin typeface="HY견고딕" pitchFamily="18" charset="-127"/>
                  <a:ea typeface="HY견고딕" pitchFamily="18" charset="-127"/>
                </a:rPr>
                <a:t>인간</a:t>
              </a:r>
              <a:r>
                <a:rPr lang="en-US" altLang="ko-KR" sz="2800" b="1" dirty="0">
                  <a:solidFill>
                    <a:srgbClr val="FFCC00"/>
                  </a:solidFill>
                  <a:latin typeface="HY견고딕" pitchFamily="18" charset="-127"/>
                  <a:ea typeface="HY견고딕" pitchFamily="18" charset="-127"/>
                </a:rPr>
                <a:t>-</a:t>
              </a:r>
              <a:r>
                <a:rPr lang="ko-KR" altLang="en-US" sz="2800" b="1" dirty="0">
                  <a:solidFill>
                    <a:srgbClr val="FFCC00"/>
                  </a:solidFill>
                  <a:latin typeface="HY견고딕" pitchFamily="18" charset="-127"/>
                  <a:ea typeface="HY견고딕" pitchFamily="18" charset="-127"/>
                </a:rPr>
                <a:t>환경</a:t>
              </a:r>
              <a:r>
                <a:rPr lang="en-US" altLang="ko-KR" sz="2800" b="1" dirty="0">
                  <a:solidFill>
                    <a:srgbClr val="FFCC00"/>
                  </a:solidFill>
                  <a:latin typeface="HY견고딕" pitchFamily="18" charset="-127"/>
                  <a:ea typeface="HY견고딕" pitchFamily="18" charset="-127"/>
                </a:rPr>
                <a:t>-</a:t>
              </a:r>
              <a:r>
                <a:rPr lang="ko-KR" altLang="en-US" sz="2800" b="1" dirty="0">
                  <a:solidFill>
                    <a:srgbClr val="FFCC00"/>
                  </a:solidFill>
                  <a:latin typeface="HY견고딕" pitchFamily="18" charset="-127"/>
                  <a:ea typeface="HY견고딕" pitchFamily="18" charset="-127"/>
                </a:rPr>
                <a:t>사회복지실천의 관계</a:t>
              </a:r>
              <a:endParaRPr lang="en-US" altLang="ko-KR" sz="2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2116" name="Line 68"/>
            <p:cNvSpPr>
              <a:spLocks noChangeShapeType="1"/>
            </p:cNvSpPr>
            <p:nvPr/>
          </p:nvSpPr>
          <p:spPr bwMode="auto">
            <a:xfrm>
              <a:off x="0" y="785794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928670"/>
              <a:ext cx="9144000" cy="57861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dist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1920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년대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Mary Richmond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의 사회진단을 통해 사회복지실천은 전문화의 길을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50000"/>
                </a:lnSpc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열고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정신분석이론의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영향으로 개인의 변화 특히 정신내적 측면의 변화에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초점을 두는 사회복지실천 우세</a:t>
              </a:r>
            </a:p>
            <a:p>
              <a:pPr algn="dist">
                <a:lnSpc>
                  <a:spcPct val="20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1930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년대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미국의 대공황으로 인하여 사회환경의 변화를 도모하는 정책적 접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근방법이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점차 힘을 얻음</a:t>
              </a:r>
            </a:p>
            <a:p>
              <a:pPr algn="dist">
                <a:lnSpc>
                  <a:spcPct val="20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1940-50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년대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미국 사회의 경제적 번영으로 심리적 역기능을 가진 개인을 치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료하기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위한 실천적 접근방법이 우세</a:t>
              </a:r>
            </a:p>
            <a:p>
              <a:pPr algn="dist">
                <a:lnSpc>
                  <a:spcPct val="20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1960-70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년대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빈곤문제가 사회 관심사로 부각되고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빈곤전쟁과 시민권운동이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일어남으로써 정책적 접근방법이 우세</a:t>
              </a:r>
            </a:p>
            <a:p>
              <a:pPr algn="dist">
                <a:lnSpc>
                  <a:spcPct val="20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사회복지전문직의 분열과 불화가 심화되면서 통합적 접근방법에 대한 요구가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높아지고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일반체계이론의 영향으로 통합적 사회복지실천의 발전이 가속화됨</a:t>
              </a:r>
            </a:p>
          </p:txBody>
        </p:sp>
      </p:grp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그룹 4"/>
          <p:cNvGrpSpPr/>
          <p:nvPr/>
        </p:nvGrpSpPr>
        <p:grpSpPr>
          <a:xfrm>
            <a:off x="0" y="191136"/>
            <a:ext cx="9144001" cy="6677622"/>
            <a:chOff x="0" y="191136"/>
            <a:chExt cx="9144001" cy="6677622"/>
          </a:xfrm>
        </p:grpSpPr>
        <p:sp>
          <p:nvSpPr>
            <p:cNvPr id="2115" name="Rectangle 67"/>
            <p:cNvSpPr>
              <a:spLocks noChangeArrowheads="1"/>
            </p:cNvSpPr>
            <p:nvPr/>
          </p:nvSpPr>
          <p:spPr bwMode="auto">
            <a:xfrm>
              <a:off x="0" y="191136"/>
              <a:ext cx="5945858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FFCC00"/>
                  </a:solidFill>
                  <a:latin typeface="HY견고딕" pitchFamily="18" charset="-127"/>
                  <a:ea typeface="HY견고딕" pitchFamily="18" charset="-127"/>
                </a:rPr>
                <a:t> 2. </a:t>
              </a:r>
              <a:r>
                <a:rPr lang="ko-KR" altLang="en-US" sz="2800" b="1" dirty="0">
                  <a:solidFill>
                    <a:srgbClr val="FFCC00"/>
                  </a:solidFill>
                  <a:latin typeface="HY견고딕" pitchFamily="18" charset="-127"/>
                  <a:ea typeface="HY견고딕" pitchFamily="18" charset="-127"/>
                </a:rPr>
                <a:t>인간</a:t>
              </a:r>
              <a:r>
                <a:rPr lang="en-US" altLang="ko-KR" sz="2800" b="1" dirty="0">
                  <a:solidFill>
                    <a:srgbClr val="FFCC00"/>
                  </a:solidFill>
                  <a:latin typeface="HY견고딕" pitchFamily="18" charset="-127"/>
                  <a:ea typeface="HY견고딕" pitchFamily="18" charset="-127"/>
                </a:rPr>
                <a:t>-</a:t>
              </a:r>
              <a:r>
                <a:rPr lang="ko-KR" altLang="en-US" sz="2800" b="1" dirty="0">
                  <a:solidFill>
                    <a:srgbClr val="FFCC00"/>
                  </a:solidFill>
                  <a:latin typeface="HY견고딕" pitchFamily="18" charset="-127"/>
                  <a:ea typeface="HY견고딕" pitchFamily="18" charset="-127"/>
                </a:rPr>
                <a:t>환경</a:t>
              </a:r>
              <a:r>
                <a:rPr lang="en-US" altLang="ko-KR" sz="2800" b="1" dirty="0">
                  <a:solidFill>
                    <a:srgbClr val="FFCC00"/>
                  </a:solidFill>
                  <a:latin typeface="HY견고딕" pitchFamily="18" charset="-127"/>
                  <a:ea typeface="HY견고딕" pitchFamily="18" charset="-127"/>
                </a:rPr>
                <a:t>-</a:t>
              </a:r>
              <a:r>
                <a:rPr lang="ko-KR" altLang="en-US" sz="2800" b="1" dirty="0">
                  <a:solidFill>
                    <a:srgbClr val="FFCC00"/>
                  </a:solidFill>
                  <a:latin typeface="HY견고딕" pitchFamily="18" charset="-127"/>
                  <a:ea typeface="HY견고딕" pitchFamily="18" charset="-127"/>
                </a:rPr>
                <a:t>사회복지실천의 관계</a:t>
              </a:r>
              <a:endParaRPr lang="en-US" altLang="ko-KR" sz="2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2116" name="Line 68"/>
            <p:cNvSpPr>
              <a:spLocks noChangeShapeType="1"/>
            </p:cNvSpPr>
            <p:nvPr/>
          </p:nvSpPr>
          <p:spPr bwMode="auto">
            <a:xfrm>
              <a:off x="0" y="785794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928670"/>
              <a:ext cx="9144000" cy="59400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20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</a:rPr>
                <a:t> </a:t>
              </a:r>
              <a:r>
                <a:rPr lang="en-US" altLang="ko-KR" sz="2000" b="1" dirty="0">
                  <a:solidFill>
                    <a:srgbClr val="00CCFF"/>
                  </a:solidFill>
                </a:rPr>
                <a:t>1980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년대부터 사회복지전문직은 환경 속의 인간이란 통합적 관점을 회복</a:t>
              </a:r>
              <a:r>
                <a:rPr lang="en-US" altLang="ko-KR" sz="2000" b="1" dirty="0">
                  <a:solidFill>
                    <a:srgbClr val="00CCFF"/>
                  </a:solidFill>
                </a:rPr>
                <a:t>·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유지</a:t>
              </a:r>
            </a:p>
            <a:p>
              <a:pPr algn="dist">
                <a:lnSpc>
                  <a:spcPct val="20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</a:rPr>
                <a:t> 하지만 사회복지전문직에서 인간과 환경에 대한 균형적인 초점을 유지하는 것</a:t>
              </a:r>
              <a:endParaRPr lang="en-US" altLang="ko-KR" sz="2000" b="1" dirty="0">
                <a:solidFill>
                  <a:srgbClr val="00CCFF"/>
                </a:solidFill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은 매우 어려움</a:t>
              </a:r>
            </a:p>
            <a:p>
              <a:pPr algn="dist">
                <a:lnSpc>
                  <a:spcPct val="20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</a:rPr>
                <a:t> 어떤 이론도 인간과 사회환경의 상호작용을 이해할 수 있는 완벽한 틀을 제시</a:t>
              </a:r>
              <a:endParaRPr lang="en-US" altLang="ko-KR" sz="2000" b="1" dirty="0">
                <a:solidFill>
                  <a:srgbClr val="00CCFF"/>
                </a:solidFill>
              </a:endParaRPr>
            </a:p>
            <a:p>
              <a:pPr algn="dist"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해 주지 못하므로</a:t>
              </a:r>
              <a:r>
                <a:rPr lang="en-US" altLang="ko-KR" sz="2000" b="1" dirty="0">
                  <a:solidFill>
                    <a:srgbClr val="00CCFF"/>
                  </a:solidFill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사회복지실천에서 이중적 초점의 균형을 유지한다는 것은 </a:t>
              </a:r>
              <a:endParaRPr lang="en-US" altLang="ko-KR" sz="2000" b="1" dirty="0">
                <a:solidFill>
                  <a:srgbClr val="00CCFF"/>
                </a:solidFill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불가능할 수도 있음</a:t>
              </a:r>
            </a:p>
            <a:p>
              <a:pPr algn="dist">
                <a:lnSpc>
                  <a:spcPct val="20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</a:rPr>
                <a:t> 사회복지전문직 내부에는 아직도 이상</a:t>
              </a:r>
              <a:r>
                <a:rPr lang="en-US" altLang="ko-KR" sz="2000" b="1" dirty="0">
                  <a:solidFill>
                    <a:srgbClr val="00CCFF"/>
                  </a:solidFill>
                </a:rPr>
                <a:t>(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인간과 환경의 상호작용에 대한 이중적 </a:t>
              </a:r>
              <a:endParaRPr lang="en-US" altLang="ko-KR" sz="2000" b="1" dirty="0">
                <a:solidFill>
                  <a:srgbClr val="00CCFF"/>
                </a:solidFill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초점</a:t>
              </a:r>
              <a:r>
                <a:rPr lang="en-US" altLang="ko-KR" sz="2000" b="1" dirty="0">
                  <a:solidFill>
                    <a:srgbClr val="00CCFF"/>
                  </a:solidFill>
                </a:rPr>
                <a:t>)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과 현실</a:t>
              </a:r>
              <a:r>
                <a:rPr lang="en-US" altLang="ko-KR" sz="2000" b="1" dirty="0">
                  <a:solidFill>
                    <a:srgbClr val="00CCFF"/>
                  </a:solidFill>
                </a:rPr>
                <a:t>(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인간 또는 환경 중의 하나에 초점</a:t>
              </a:r>
              <a:r>
                <a:rPr lang="en-US" altLang="ko-KR" sz="2000" b="1" dirty="0">
                  <a:solidFill>
                    <a:srgbClr val="00CCFF"/>
                  </a:solidFill>
                </a:rPr>
                <a:t>) 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사이의 괴리가 존재</a:t>
              </a:r>
              <a:endParaRPr lang="en-US" altLang="ko-KR" sz="2000" b="1" dirty="0">
                <a:solidFill>
                  <a:srgbClr val="00CCFF"/>
                </a:solidFill>
              </a:endParaRPr>
            </a:p>
            <a:p>
              <a:pPr algn="dist">
                <a:lnSpc>
                  <a:spcPct val="20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사회복지전문직에서는 개인과 환경 중 어디에 강조점을 두는가는 달라질 수 </a:t>
              </a:r>
              <a:r>
                <a:rPr lang="ko-KR" altLang="en-US" sz="2000" b="1" dirty="0" err="1">
                  <a:solidFill>
                    <a:srgbClr val="00CCFF"/>
                  </a:solidFill>
                </a:rPr>
                <a:t>있</a:t>
              </a:r>
              <a:endParaRPr lang="en-US" altLang="ko-KR" sz="2000" b="1" dirty="0">
                <a:solidFill>
                  <a:srgbClr val="00CCFF"/>
                </a:solidFill>
              </a:endParaRPr>
            </a:p>
            <a:p>
              <a:pPr algn="dist"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지만 반드시 환경 속의 인간이라는 이중적 초점하에서 내담자의 욕구와 문제</a:t>
              </a:r>
              <a:endParaRPr lang="en-US" altLang="ko-KR" sz="2000" b="1" dirty="0">
                <a:solidFill>
                  <a:srgbClr val="00CCFF"/>
                </a:solidFill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를 사정하고 원조해야 함</a:t>
              </a: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Line 46"/>
          <p:cNvSpPr>
            <a:spLocks noChangeShapeType="1"/>
          </p:cNvSpPr>
          <p:nvPr/>
        </p:nvSpPr>
        <p:spPr bwMode="auto">
          <a:xfrm>
            <a:off x="3207" y="730231"/>
            <a:ext cx="9143968" cy="0"/>
          </a:xfrm>
          <a:prstGeom prst="line">
            <a:avLst/>
          </a:prstGeom>
          <a:noFill/>
          <a:ln w="9525">
            <a:solidFill>
              <a:srgbClr val="C0C0C0">
                <a:alpha val="70195"/>
              </a:srgbClr>
            </a:solidFill>
            <a:round/>
            <a:headEnd/>
            <a:tailEnd/>
          </a:ln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3076" name="Text Box 56"/>
          <p:cNvSpPr txBox="1">
            <a:spLocks noChangeArrowheads="1"/>
          </p:cNvSpPr>
          <p:nvPr/>
        </p:nvSpPr>
        <p:spPr bwMode="auto">
          <a:xfrm>
            <a:off x="96870" y="293688"/>
            <a:ext cx="195919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sz="2800" dirty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rPr>
              <a:t>1. </a:t>
            </a:r>
            <a:r>
              <a:rPr lang="ko-KR" altLang="en-US" sz="2800" dirty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rPr>
              <a:t>강의개요</a:t>
            </a:r>
            <a:endParaRPr lang="en-US" altLang="ko-KR" sz="2800" dirty="0">
              <a:solidFill>
                <a:srgbClr val="FFCC00"/>
              </a:solidFill>
              <a:latin typeface="HY강B" pitchFamily="18" charset="-127"/>
              <a:ea typeface="HY강B" pitchFamily="18" charset="-127"/>
            </a:endParaRPr>
          </a:p>
        </p:txBody>
      </p:sp>
      <p:sp>
        <p:nvSpPr>
          <p:cNvPr id="3100" name="Rectangle 61"/>
          <p:cNvSpPr>
            <a:spLocks noChangeArrowheads="1"/>
          </p:cNvSpPr>
          <p:nvPr/>
        </p:nvSpPr>
        <p:spPr bwMode="auto">
          <a:xfrm>
            <a:off x="-14335" y="1556792"/>
            <a:ext cx="9143968" cy="2042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ko-KR" altLang="en-US" dirty="0">
                <a:solidFill>
                  <a:srgbClr val="FFC000"/>
                </a:solidFill>
                <a:latin typeface="HY견고딕" pitchFamily="18" charset="-127"/>
                <a:ea typeface="HY견고딕" pitchFamily="18" charset="-127"/>
              </a:rPr>
              <a:t>사회복지 용어에 대한 이해</a:t>
            </a:r>
            <a:endParaRPr lang="en-US" altLang="ko-KR" dirty="0">
              <a:solidFill>
                <a:srgbClr val="FFC000"/>
              </a:solidFill>
              <a:latin typeface="HY견고딕" pitchFamily="18" charset="-127"/>
              <a:ea typeface="HY견고딕" pitchFamily="18" charset="-127"/>
            </a:endParaRPr>
          </a:p>
          <a:p>
            <a:pPr marL="285750" indent="-285750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ko-KR" altLang="en-US" dirty="0">
                <a:solidFill>
                  <a:schemeClr val="bg1"/>
                </a:solidFill>
                <a:latin typeface="+mj-lt"/>
                <a:ea typeface="HY견고딕" pitchFamily="18" charset="-127"/>
              </a:rPr>
              <a:t>한문</a:t>
            </a:r>
            <a:r>
              <a:rPr lang="en-US" altLang="ko-KR" dirty="0">
                <a:solidFill>
                  <a:schemeClr val="bg1"/>
                </a:solidFill>
                <a:latin typeface="+mj-lt"/>
                <a:ea typeface="HY견고딕" pitchFamily="18" charset="-127"/>
              </a:rPr>
              <a:t>:  </a:t>
            </a:r>
            <a:r>
              <a:rPr lang="ko-KR" altLang="en-US" b="1" dirty="0">
                <a:solidFill>
                  <a:schemeClr val="bg1"/>
                </a:solidFill>
                <a:latin typeface="+mj-lt"/>
              </a:rPr>
              <a:t>社</a:t>
            </a:r>
            <a:r>
              <a:rPr lang="en-US" altLang="ko-KR" b="1" dirty="0">
                <a:solidFill>
                  <a:schemeClr val="bg1"/>
                </a:solidFill>
                <a:latin typeface="+mj-lt"/>
              </a:rPr>
              <a:t>(</a:t>
            </a:r>
            <a:r>
              <a:rPr lang="ko-KR" altLang="en-US" b="1" dirty="0" err="1">
                <a:solidFill>
                  <a:schemeClr val="bg1"/>
                </a:solidFill>
                <a:latin typeface="+mj-lt"/>
              </a:rPr>
              <a:t>토지신</a:t>
            </a:r>
            <a:r>
              <a:rPr lang="ko-KR" altLang="en-US" b="1" dirty="0">
                <a:solidFill>
                  <a:schemeClr val="bg1"/>
                </a:solidFill>
                <a:latin typeface="+mj-lt"/>
              </a:rPr>
              <a:t> 사</a:t>
            </a:r>
            <a:r>
              <a:rPr lang="en-US" altLang="ko-KR" b="1" dirty="0">
                <a:solidFill>
                  <a:schemeClr val="bg1"/>
                </a:solidFill>
                <a:latin typeface="+mj-lt"/>
              </a:rPr>
              <a:t>: </a:t>
            </a:r>
            <a:r>
              <a:rPr lang="ko-KR" altLang="en-US" b="1" dirty="0">
                <a:solidFill>
                  <a:schemeClr val="bg1"/>
                </a:solidFill>
                <a:latin typeface="+mj-lt"/>
              </a:rPr>
              <a:t>한 마을에서 신에게 제사</a:t>
            </a:r>
            <a:r>
              <a:rPr lang="en-US" altLang="ko-KR" b="1" dirty="0">
                <a:solidFill>
                  <a:schemeClr val="bg1"/>
                </a:solidFill>
                <a:latin typeface="+mj-lt"/>
              </a:rPr>
              <a:t>) +</a:t>
            </a:r>
            <a:r>
              <a:rPr lang="ko-KR" altLang="en-US" b="1" dirty="0">
                <a:solidFill>
                  <a:schemeClr val="bg1"/>
                </a:solidFill>
                <a:latin typeface="+mj-lt"/>
              </a:rPr>
              <a:t>會</a:t>
            </a:r>
            <a:r>
              <a:rPr lang="en-US" altLang="ko-KR" b="1" dirty="0">
                <a:solidFill>
                  <a:schemeClr val="bg1"/>
                </a:solidFill>
                <a:latin typeface="+mj-lt"/>
              </a:rPr>
              <a:t>(</a:t>
            </a:r>
            <a:r>
              <a:rPr lang="ko-KR" altLang="en-US" b="1" dirty="0">
                <a:solidFill>
                  <a:schemeClr val="bg1"/>
                </a:solidFill>
                <a:latin typeface="+mj-lt"/>
              </a:rPr>
              <a:t>모일 회</a:t>
            </a:r>
            <a:r>
              <a:rPr lang="en-US" altLang="ko-KR" b="1" dirty="0">
                <a:solidFill>
                  <a:schemeClr val="bg1"/>
                </a:solidFill>
                <a:latin typeface="+mj-lt"/>
              </a:rPr>
              <a:t>: </a:t>
            </a:r>
            <a:r>
              <a:rPr lang="ko-KR" altLang="en-US" b="1" dirty="0">
                <a:solidFill>
                  <a:schemeClr val="bg1"/>
                </a:solidFill>
                <a:latin typeface="+mj-lt"/>
              </a:rPr>
              <a:t>사람들이 모여서 생활함</a:t>
            </a:r>
            <a:r>
              <a:rPr lang="en-US" altLang="ko-KR" b="1" dirty="0">
                <a:solidFill>
                  <a:schemeClr val="bg1"/>
                </a:solidFill>
                <a:latin typeface="+mj-lt"/>
              </a:rPr>
              <a:t>)</a:t>
            </a:r>
          </a:p>
          <a:p>
            <a:pPr>
              <a:lnSpc>
                <a:spcPct val="120000"/>
              </a:lnSpc>
            </a:pPr>
            <a:r>
              <a:rPr lang="en-US" altLang="ko-KR" b="1" dirty="0">
                <a:solidFill>
                  <a:schemeClr val="bg1"/>
                </a:solidFill>
                <a:latin typeface="+mj-lt"/>
              </a:rPr>
              <a:t>             </a:t>
            </a:r>
            <a:r>
              <a:rPr lang="ko-KR" altLang="en-US" b="1" dirty="0">
                <a:solidFill>
                  <a:schemeClr val="bg1"/>
                </a:solidFill>
                <a:latin typeface="+mj-lt"/>
              </a:rPr>
              <a:t>福</a:t>
            </a:r>
            <a:r>
              <a:rPr lang="en-US" altLang="ko-KR" b="1" dirty="0">
                <a:solidFill>
                  <a:schemeClr val="bg1"/>
                </a:solidFill>
                <a:latin typeface="+mj-lt"/>
              </a:rPr>
              <a:t>(</a:t>
            </a:r>
            <a:r>
              <a:rPr lang="ko-KR" altLang="en-US" b="1" dirty="0">
                <a:solidFill>
                  <a:schemeClr val="bg1"/>
                </a:solidFill>
                <a:latin typeface="+mj-lt"/>
              </a:rPr>
              <a:t>복 </a:t>
            </a:r>
            <a:r>
              <a:rPr lang="ko-KR" altLang="en-US" b="1" dirty="0" err="1">
                <a:solidFill>
                  <a:schemeClr val="bg1"/>
                </a:solidFill>
                <a:latin typeface="+mj-lt"/>
              </a:rPr>
              <a:t>복</a:t>
            </a:r>
            <a:r>
              <a:rPr lang="en-US" altLang="ko-KR" b="1" dirty="0">
                <a:solidFill>
                  <a:schemeClr val="bg1"/>
                </a:solidFill>
                <a:latin typeface="+mj-lt"/>
              </a:rPr>
              <a:t>: </a:t>
            </a:r>
            <a:r>
              <a:rPr lang="ko-KR" altLang="en-US" b="1" dirty="0">
                <a:solidFill>
                  <a:schemeClr val="bg1"/>
                </a:solidFill>
                <a:latin typeface="+mj-lt"/>
              </a:rPr>
              <a:t>물질의 풍요를 기원</a:t>
            </a:r>
            <a:r>
              <a:rPr lang="en-US" altLang="ko-KR" b="1" dirty="0">
                <a:solidFill>
                  <a:schemeClr val="bg1"/>
                </a:solidFill>
                <a:latin typeface="+mj-lt"/>
              </a:rPr>
              <a:t>) + </a:t>
            </a:r>
            <a:r>
              <a:rPr lang="ko-KR" altLang="en-US" b="1" dirty="0">
                <a:solidFill>
                  <a:schemeClr val="bg1"/>
                </a:solidFill>
                <a:latin typeface="+mj-lt"/>
              </a:rPr>
              <a:t>祉</a:t>
            </a:r>
            <a:r>
              <a:rPr lang="en-US" altLang="ko-KR" b="1" dirty="0">
                <a:solidFill>
                  <a:schemeClr val="bg1"/>
                </a:solidFill>
                <a:latin typeface="+mj-lt"/>
              </a:rPr>
              <a:t>(</a:t>
            </a:r>
            <a:r>
              <a:rPr lang="ko-KR" altLang="en-US" b="1" dirty="0">
                <a:solidFill>
                  <a:schemeClr val="bg1"/>
                </a:solidFill>
                <a:latin typeface="+mj-lt"/>
              </a:rPr>
              <a:t>복 지</a:t>
            </a:r>
            <a:r>
              <a:rPr lang="en-US" altLang="ko-KR" b="1" dirty="0">
                <a:solidFill>
                  <a:schemeClr val="bg1"/>
                </a:solidFill>
                <a:latin typeface="+mj-lt"/>
              </a:rPr>
              <a:t>: </a:t>
            </a:r>
            <a:r>
              <a:rPr lang="ko-KR" altLang="en-US" b="1" dirty="0">
                <a:solidFill>
                  <a:schemeClr val="bg1"/>
                </a:solidFill>
                <a:latin typeface="+mj-lt"/>
              </a:rPr>
              <a:t>정신적 안정을 기원</a:t>
            </a:r>
            <a:r>
              <a:rPr lang="en-US" altLang="ko-KR" b="1" dirty="0">
                <a:solidFill>
                  <a:schemeClr val="bg1"/>
                </a:solidFill>
                <a:latin typeface="+mj-lt"/>
              </a:rPr>
              <a:t>)</a:t>
            </a:r>
          </a:p>
          <a:p>
            <a:pPr marL="285750" indent="-285750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ko-KR" altLang="en-US" b="1" dirty="0">
                <a:solidFill>
                  <a:schemeClr val="bg1"/>
                </a:solidFill>
                <a:latin typeface="+mj-lt"/>
              </a:rPr>
              <a:t>영어</a:t>
            </a:r>
            <a:r>
              <a:rPr lang="en-US" altLang="ko-KR" b="1" dirty="0">
                <a:solidFill>
                  <a:schemeClr val="bg1"/>
                </a:solidFill>
                <a:latin typeface="+mj-lt"/>
              </a:rPr>
              <a:t>: Social(</a:t>
            </a:r>
            <a:r>
              <a:rPr lang="ko-KR" altLang="en-US" b="1" dirty="0">
                <a:solidFill>
                  <a:schemeClr val="bg1"/>
                </a:solidFill>
                <a:latin typeface="+mj-lt"/>
              </a:rPr>
              <a:t>사람이 모여서 관계 맺고 생활</a:t>
            </a:r>
            <a:r>
              <a:rPr lang="en-US" altLang="ko-KR" b="1" dirty="0">
                <a:solidFill>
                  <a:schemeClr val="bg1"/>
                </a:solidFill>
                <a:latin typeface="+mj-lt"/>
              </a:rPr>
              <a:t>) + Welfare( </a:t>
            </a:r>
            <a:r>
              <a:rPr lang="en-US" altLang="ko-KR" b="1" dirty="0" err="1">
                <a:solidFill>
                  <a:schemeClr val="bg1"/>
                </a:solidFill>
                <a:latin typeface="+mj-lt"/>
              </a:rPr>
              <a:t>well+fare</a:t>
            </a:r>
            <a:r>
              <a:rPr lang="en-US" altLang="ko-KR" b="1" dirty="0">
                <a:solidFill>
                  <a:schemeClr val="bg1"/>
                </a:solidFill>
                <a:latin typeface="+mj-lt"/>
              </a:rPr>
              <a:t> </a:t>
            </a:r>
            <a:r>
              <a:rPr lang="ko-KR" altLang="en-US" b="1" dirty="0">
                <a:solidFill>
                  <a:schemeClr val="bg1"/>
                </a:solidFill>
                <a:latin typeface="+mj-lt"/>
              </a:rPr>
              <a:t>잘 살아감</a:t>
            </a:r>
            <a:r>
              <a:rPr lang="en-US" altLang="ko-KR" b="1" dirty="0">
                <a:solidFill>
                  <a:schemeClr val="bg1"/>
                </a:solidFill>
                <a:latin typeface="+mj-lt"/>
              </a:rPr>
              <a:t>)</a:t>
            </a:r>
          </a:p>
          <a:p>
            <a:pPr marL="285750" indent="-285750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ko-KR" altLang="en-US" b="1" dirty="0">
                <a:solidFill>
                  <a:schemeClr val="bg1"/>
                </a:solidFill>
                <a:latin typeface="+mj-lt"/>
              </a:rPr>
              <a:t>즉</a:t>
            </a:r>
            <a:r>
              <a:rPr lang="en-US" altLang="ko-KR" b="1" dirty="0">
                <a:solidFill>
                  <a:schemeClr val="bg1"/>
                </a:solidFill>
                <a:latin typeface="+mj-lt"/>
              </a:rPr>
              <a:t>, </a:t>
            </a:r>
            <a:r>
              <a:rPr lang="ko-KR" altLang="en-US" b="1" dirty="0">
                <a:solidFill>
                  <a:schemeClr val="bg1"/>
                </a:solidFill>
                <a:latin typeface="+mj-lt"/>
              </a:rPr>
              <a:t>사회복지는 </a:t>
            </a:r>
            <a:r>
              <a:rPr lang="en-US" altLang="ko-KR" b="1" dirty="0">
                <a:solidFill>
                  <a:schemeClr val="bg1"/>
                </a:solidFill>
                <a:latin typeface="+mj-lt"/>
              </a:rPr>
              <a:t>‘</a:t>
            </a:r>
            <a:r>
              <a:rPr lang="ko-KR" altLang="en-US" b="1" dirty="0">
                <a:solidFill>
                  <a:schemeClr val="bg1"/>
                </a:solidFill>
                <a:latin typeface="+mj-lt"/>
              </a:rPr>
              <a:t>인간이 사회적인 관계 속에서 경제적</a:t>
            </a:r>
            <a:r>
              <a:rPr lang="en-US" altLang="ko-KR" b="1" dirty="0">
                <a:solidFill>
                  <a:schemeClr val="bg1"/>
                </a:solidFill>
                <a:latin typeface="+mj-lt"/>
              </a:rPr>
              <a:t>, </a:t>
            </a:r>
            <a:r>
              <a:rPr lang="ko-KR" altLang="en-US" b="1" dirty="0">
                <a:solidFill>
                  <a:schemeClr val="bg1"/>
                </a:solidFill>
                <a:latin typeface="+mj-lt"/>
              </a:rPr>
              <a:t>정신적으로 만족스럽고 평안한 삶을 성취할 수 있도록 원조하는 사회적 노력</a:t>
            </a:r>
            <a:r>
              <a:rPr lang="en-US" altLang="ko-KR" b="1" dirty="0">
                <a:solidFill>
                  <a:schemeClr val="bg1"/>
                </a:solidFill>
                <a:latin typeface="+mj-lt"/>
              </a:rPr>
              <a:t>’</a:t>
            </a:r>
            <a:endParaRPr lang="ko-KR" altLang="en-US" dirty="0">
              <a:solidFill>
                <a:schemeClr val="bg1"/>
              </a:solidFill>
              <a:latin typeface="+mj-lt"/>
            </a:endParaRPr>
          </a:p>
        </p:txBody>
      </p:sp>
      <p:grpSp>
        <p:nvGrpSpPr>
          <p:cNvPr id="3082" name="그룹 43"/>
          <p:cNvGrpSpPr>
            <a:grpSpLocks/>
          </p:cNvGrpSpPr>
          <p:nvPr/>
        </p:nvGrpSpPr>
        <p:grpSpPr bwMode="auto">
          <a:xfrm>
            <a:off x="36512" y="945181"/>
            <a:ext cx="9144000" cy="576039"/>
            <a:chOff x="-32" y="5643578"/>
            <a:chExt cx="9144000" cy="785818"/>
          </a:xfrm>
        </p:grpSpPr>
        <p:sp>
          <p:nvSpPr>
            <p:cNvPr id="3089" name="Rectangle 327"/>
            <p:cNvSpPr>
              <a:spLocks noChangeArrowheads="1"/>
            </p:cNvSpPr>
            <p:nvPr/>
          </p:nvSpPr>
          <p:spPr bwMode="auto">
            <a:xfrm>
              <a:off x="-32" y="5643578"/>
              <a:ext cx="9144000" cy="785818"/>
            </a:xfrm>
            <a:prstGeom prst="rect">
              <a:avLst/>
            </a:prstGeom>
            <a:gradFill rotWithShape="1">
              <a:gsLst>
                <a:gs pos="0">
                  <a:srgbClr val="185E76">
                    <a:alpha val="0"/>
                  </a:srgbClr>
                </a:gs>
                <a:gs pos="100000">
                  <a:srgbClr val="33CCFF">
                    <a:alpha val="29999"/>
                  </a:srgbClr>
                </a:gs>
              </a:gsLst>
              <a:lin ang="2700000" scaled="1"/>
            </a:gradFill>
            <a:ln w="6350">
              <a:solidFill>
                <a:srgbClr val="FFE38B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3090" name="Rectangle 61"/>
            <p:cNvSpPr>
              <a:spLocks noChangeArrowheads="1"/>
            </p:cNvSpPr>
            <p:nvPr/>
          </p:nvSpPr>
          <p:spPr bwMode="auto">
            <a:xfrm>
              <a:off x="-32" y="5840031"/>
              <a:ext cx="9144000" cy="5038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altLang="ko-KR" dirty="0">
                  <a:solidFill>
                    <a:srgbClr val="FFC000"/>
                  </a:solidFill>
                  <a:latin typeface="HY견고딕" pitchFamily="18" charset="-127"/>
                  <a:ea typeface="HY견고딕" pitchFamily="18" charset="-127"/>
                </a:rPr>
                <a:t>1. </a:t>
              </a:r>
              <a:r>
                <a:rPr lang="ko-KR" altLang="en-US" dirty="0">
                  <a:solidFill>
                    <a:srgbClr val="FFC000"/>
                  </a:solidFill>
                  <a:latin typeface="HY견고딕" pitchFamily="18" charset="-127"/>
                  <a:ea typeface="HY견고딕" pitchFamily="18" charset="-127"/>
                </a:rPr>
                <a:t>사회복지에 대한 기본 이해</a:t>
              </a:r>
              <a:endParaRPr lang="en-US" altLang="ko-KR" dirty="0">
                <a:solidFill>
                  <a:srgbClr val="FFC00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  <p:sp>
        <p:nvSpPr>
          <p:cNvPr id="46" name="Rectangle 61">
            <a:extLst>
              <a:ext uri="{FF2B5EF4-FFF2-40B4-BE49-F238E27FC236}">
                <a16:creationId xmlns:a16="http://schemas.microsoft.com/office/drawing/2014/main" id="{7CA0383C-5E2F-4BCA-AB71-0D6E9AB5A7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-36512" y="3573016"/>
            <a:ext cx="9143968" cy="16550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ko-KR" altLang="en-US" dirty="0">
                <a:solidFill>
                  <a:srgbClr val="FFC000"/>
                </a:solidFill>
                <a:latin typeface="HY견고딕" pitchFamily="18" charset="-127"/>
                <a:ea typeface="HY견고딕" pitchFamily="18" charset="-127"/>
              </a:rPr>
              <a:t>사회복지의 개념 정의</a:t>
            </a:r>
            <a:endParaRPr lang="en-US" altLang="ko-KR" dirty="0">
              <a:solidFill>
                <a:srgbClr val="FFC000"/>
              </a:solidFill>
              <a:latin typeface="HY견고딕" pitchFamily="18" charset="-127"/>
              <a:ea typeface="HY견고딕" pitchFamily="18" charset="-127"/>
            </a:endParaRPr>
          </a:p>
          <a:p>
            <a:pPr marL="285750" indent="-28575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ko-KR" altLang="en-US" b="1" dirty="0">
                <a:solidFill>
                  <a:schemeClr val="bg1"/>
                </a:solidFill>
              </a:rPr>
              <a:t>모든 국민들이 인간다운 삶을 향유할 수 있도록</a:t>
            </a:r>
            <a:r>
              <a:rPr lang="en-US" altLang="ko-KR" b="1" dirty="0">
                <a:solidFill>
                  <a:schemeClr val="bg1"/>
                </a:solidFill>
              </a:rPr>
              <a:t>, </a:t>
            </a:r>
            <a:r>
              <a:rPr lang="ko-KR" altLang="en-US" b="1" dirty="0">
                <a:solidFill>
                  <a:schemeClr val="bg1"/>
                </a:solidFill>
              </a:rPr>
              <a:t>개인</a:t>
            </a:r>
            <a:r>
              <a:rPr lang="en-US" altLang="ko-KR" b="1" dirty="0">
                <a:solidFill>
                  <a:schemeClr val="bg1"/>
                </a:solidFill>
              </a:rPr>
              <a:t>, </a:t>
            </a:r>
            <a:r>
              <a:rPr lang="ko-KR" altLang="en-US" b="1" dirty="0">
                <a:solidFill>
                  <a:schemeClr val="bg1"/>
                </a:solidFill>
              </a:rPr>
              <a:t>집단</a:t>
            </a:r>
            <a:r>
              <a:rPr lang="en-US" altLang="ko-KR" b="1" dirty="0">
                <a:solidFill>
                  <a:schemeClr val="bg1"/>
                </a:solidFill>
              </a:rPr>
              <a:t>, </a:t>
            </a:r>
            <a:r>
              <a:rPr lang="ko-KR" altLang="en-US" b="1" dirty="0">
                <a:solidFill>
                  <a:schemeClr val="bg1"/>
                </a:solidFill>
              </a:rPr>
              <a:t>지역사회 더 나아가 전체 사회의 차원에서 사회적 욕구 충족과 생활상의 문제를 예방</a:t>
            </a:r>
            <a:r>
              <a:rPr lang="en-US" altLang="ko-KR" b="1" dirty="0">
                <a:solidFill>
                  <a:schemeClr val="bg1"/>
                </a:solidFill>
              </a:rPr>
              <a:t>, </a:t>
            </a:r>
            <a:r>
              <a:rPr lang="ko-KR" altLang="en-US" b="1" dirty="0">
                <a:solidFill>
                  <a:schemeClr val="bg1"/>
                </a:solidFill>
              </a:rPr>
              <a:t>경감</a:t>
            </a:r>
            <a:r>
              <a:rPr lang="en-US" altLang="ko-KR" b="1" dirty="0">
                <a:solidFill>
                  <a:schemeClr val="bg1"/>
                </a:solidFill>
              </a:rPr>
              <a:t>, </a:t>
            </a:r>
            <a:r>
              <a:rPr lang="ko-KR" altLang="en-US" b="1" dirty="0">
                <a:solidFill>
                  <a:schemeClr val="bg1"/>
                </a:solidFill>
              </a:rPr>
              <a:t>해결할 수 있도록 지원하는 공공과 민간 부문의 조직적인 노력 즉</a:t>
            </a:r>
            <a:r>
              <a:rPr lang="en-US" altLang="ko-KR" b="1" dirty="0">
                <a:solidFill>
                  <a:schemeClr val="bg1"/>
                </a:solidFill>
              </a:rPr>
              <a:t>, </a:t>
            </a:r>
            <a:r>
              <a:rPr lang="ko-KR" altLang="en-US" b="1" dirty="0">
                <a:solidFill>
                  <a:schemeClr val="bg1"/>
                </a:solidFill>
              </a:rPr>
              <a:t>제반 법률</a:t>
            </a:r>
            <a:r>
              <a:rPr lang="en-US" altLang="ko-KR" b="1" dirty="0">
                <a:solidFill>
                  <a:schemeClr val="bg1"/>
                </a:solidFill>
              </a:rPr>
              <a:t>, </a:t>
            </a:r>
            <a:r>
              <a:rPr lang="ko-KR" altLang="en-US" b="1" dirty="0">
                <a:solidFill>
                  <a:schemeClr val="bg1"/>
                </a:solidFill>
              </a:rPr>
              <a:t>서비스와 급여</a:t>
            </a:r>
            <a:r>
              <a:rPr lang="en-US" altLang="ko-KR" b="1" dirty="0">
                <a:solidFill>
                  <a:schemeClr val="bg1"/>
                </a:solidFill>
              </a:rPr>
              <a:t>, </a:t>
            </a:r>
            <a:r>
              <a:rPr lang="ko-KR" altLang="en-US" b="1" dirty="0">
                <a:solidFill>
                  <a:schemeClr val="bg1"/>
                </a:solidFill>
              </a:rPr>
              <a:t>프로그램 등을 총칭하는 체계</a:t>
            </a:r>
            <a:endParaRPr lang="ko-KR" altLang="en-US" dirty="0">
              <a:solidFill>
                <a:schemeClr val="bg1"/>
              </a:solidFill>
            </a:endParaRPr>
          </a:p>
        </p:txBody>
      </p:sp>
      <p:grpSp>
        <p:nvGrpSpPr>
          <p:cNvPr id="47" name="그룹 43">
            <a:extLst>
              <a:ext uri="{FF2B5EF4-FFF2-40B4-BE49-F238E27FC236}">
                <a16:creationId xmlns:a16="http://schemas.microsoft.com/office/drawing/2014/main" id="{65F0960F-E27E-45AD-A19B-40483E0E2E2E}"/>
              </a:ext>
            </a:extLst>
          </p:cNvPr>
          <p:cNvGrpSpPr>
            <a:grpSpLocks/>
          </p:cNvGrpSpPr>
          <p:nvPr/>
        </p:nvGrpSpPr>
        <p:grpSpPr bwMode="auto">
          <a:xfrm>
            <a:off x="35496" y="5373241"/>
            <a:ext cx="9144000" cy="576039"/>
            <a:chOff x="-32" y="5643578"/>
            <a:chExt cx="9144000" cy="785818"/>
          </a:xfrm>
        </p:grpSpPr>
        <p:sp>
          <p:nvSpPr>
            <p:cNvPr id="48" name="Rectangle 327">
              <a:extLst>
                <a:ext uri="{FF2B5EF4-FFF2-40B4-BE49-F238E27FC236}">
                  <a16:creationId xmlns:a16="http://schemas.microsoft.com/office/drawing/2014/main" id="{59FB1D1A-EB19-4ABF-8A9D-128C2FDF77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32" y="5643578"/>
              <a:ext cx="9144000" cy="785818"/>
            </a:xfrm>
            <a:prstGeom prst="rect">
              <a:avLst/>
            </a:prstGeom>
            <a:gradFill rotWithShape="1">
              <a:gsLst>
                <a:gs pos="0">
                  <a:srgbClr val="185E76">
                    <a:alpha val="0"/>
                  </a:srgbClr>
                </a:gs>
                <a:gs pos="100000">
                  <a:srgbClr val="33CCFF">
                    <a:alpha val="29999"/>
                  </a:srgbClr>
                </a:gs>
              </a:gsLst>
              <a:lin ang="2700000" scaled="1"/>
            </a:gradFill>
            <a:ln w="6350">
              <a:solidFill>
                <a:srgbClr val="FFE38B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9" name="Rectangle 61">
              <a:extLst>
                <a:ext uri="{FF2B5EF4-FFF2-40B4-BE49-F238E27FC236}">
                  <a16:creationId xmlns:a16="http://schemas.microsoft.com/office/drawing/2014/main" id="{946C7C5C-7DD9-405A-8451-DDC5B2CD4B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32" y="5840031"/>
              <a:ext cx="9144000" cy="5038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altLang="ko-KR" dirty="0">
                  <a:solidFill>
                    <a:srgbClr val="FFC000"/>
                  </a:solidFill>
                  <a:latin typeface="HY견고딕" pitchFamily="18" charset="-127"/>
                  <a:ea typeface="HY견고딕" pitchFamily="18" charset="-127"/>
                </a:rPr>
                <a:t>2. </a:t>
              </a:r>
              <a:r>
                <a:rPr lang="ko-KR" altLang="en-US" dirty="0">
                  <a:solidFill>
                    <a:srgbClr val="FFC000"/>
                  </a:solidFill>
                  <a:latin typeface="HY견고딕" pitchFamily="18" charset="-127"/>
                  <a:ea typeface="HY견고딕" pitchFamily="18" charset="-127"/>
                </a:rPr>
                <a:t>사회복지의 대상</a:t>
              </a:r>
              <a:endParaRPr lang="en-US" altLang="ko-KR" dirty="0">
                <a:solidFill>
                  <a:srgbClr val="FFC00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  <p:sp>
        <p:nvSpPr>
          <p:cNvPr id="53" name="Rectangle 61">
            <a:extLst>
              <a:ext uri="{FF2B5EF4-FFF2-40B4-BE49-F238E27FC236}">
                <a16:creationId xmlns:a16="http://schemas.microsoft.com/office/drawing/2014/main" id="{598B8192-47AC-4AA0-A4E1-FCE03A04C1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496" y="5877272"/>
            <a:ext cx="9143968" cy="8586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b="1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환경 속의 인간</a:t>
            </a:r>
            <a:r>
              <a:rPr lang="en-US" altLang="ko-KR" b="1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(Person in Environment; PIE system)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b="1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인간 </a:t>
            </a:r>
            <a:r>
              <a:rPr lang="en-US" altLang="ko-KR" b="1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+ (</a:t>
            </a:r>
            <a:r>
              <a:rPr lang="ko-KR" altLang="en-US" b="1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물리적</a:t>
            </a:r>
            <a:r>
              <a:rPr lang="en-US" altLang="ko-KR" b="1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+</a:t>
            </a:r>
            <a:r>
              <a:rPr lang="ko-KR" altLang="en-US" b="1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사회적</a:t>
            </a:r>
            <a:r>
              <a:rPr lang="en-US" altLang="ko-KR" b="1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) </a:t>
            </a:r>
            <a:r>
              <a:rPr lang="ko-KR" altLang="en-US" b="1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환경 </a:t>
            </a:r>
            <a:r>
              <a:rPr lang="en-US" altLang="ko-KR" b="1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+ </a:t>
            </a:r>
            <a:r>
              <a:rPr lang="ko-KR" altLang="en-US" b="1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둘 사이의 상호작용</a:t>
            </a:r>
            <a:endParaRPr lang="ko-KR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그룹 4"/>
          <p:cNvGrpSpPr/>
          <p:nvPr/>
        </p:nvGrpSpPr>
        <p:grpSpPr>
          <a:xfrm>
            <a:off x="0" y="191136"/>
            <a:ext cx="9144001" cy="6667544"/>
            <a:chOff x="0" y="191136"/>
            <a:chExt cx="9144001" cy="6667544"/>
          </a:xfrm>
        </p:grpSpPr>
        <p:sp>
          <p:nvSpPr>
            <p:cNvPr id="2115" name="Rectangle 67"/>
            <p:cNvSpPr>
              <a:spLocks noChangeArrowheads="1"/>
            </p:cNvSpPr>
            <p:nvPr/>
          </p:nvSpPr>
          <p:spPr bwMode="auto">
            <a:xfrm>
              <a:off x="0" y="191136"/>
              <a:ext cx="6649577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FFCC00"/>
                  </a:solidFill>
                  <a:latin typeface="HY견고딕" pitchFamily="18" charset="-127"/>
                  <a:ea typeface="HY견고딕" pitchFamily="18" charset="-127"/>
                </a:rPr>
                <a:t> 3. </a:t>
              </a:r>
              <a:r>
                <a:rPr lang="ko-KR" altLang="en-US" sz="2800" b="1" dirty="0">
                  <a:solidFill>
                    <a:srgbClr val="FFCC00"/>
                  </a:solidFill>
                  <a:latin typeface="HY견고딕" pitchFamily="18" charset="-127"/>
                  <a:ea typeface="HY견고딕" pitchFamily="18" charset="-127"/>
                </a:rPr>
                <a:t>인간행동이론과 사회복지실천의 관계</a:t>
              </a:r>
              <a:endParaRPr lang="en-US" altLang="ko-KR" sz="2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2116" name="Line 68"/>
            <p:cNvSpPr>
              <a:spLocks noChangeShapeType="1"/>
            </p:cNvSpPr>
            <p:nvPr/>
          </p:nvSpPr>
          <p:spPr bwMode="auto">
            <a:xfrm>
              <a:off x="0" y="785794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764704"/>
              <a:ext cx="9144000" cy="60939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사회복지는 응용과학이자 실천학문으로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이론보다 실천이 더 중요</a:t>
              </a:r>
            </a:p>
            <a:p>
              <a:pPr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그러나 이론의 뒷받침이 없는 실천은 오류의 가능성이 높음</a:t>
              </a:r>
            </a:p>
            <a:p>
              <a:pPr algn="dist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이론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사물이나 현상의 이치를 논리적으로 일반화한 체계로서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관찰한 현상을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조직화하고 이해할 수 있는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준거틀을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제시해 주는 논리적 개념체계</a:t>
              </a:r>
            </a:p>
            <a:p>
              <a:pPr algn="dist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이론은 관찰한 현상의 기술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설명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예측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통제에 필요한 포괄적이고 단순하고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신뢰성 있는 원칙을 제시</a:t>
              </a:r>
            </a:p>
            <a:p>
              <a:pPr algn="dist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사회복지전문직에서는 기초이론을 절충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통합적으로 활용하여 실천이론을 구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축하고 이를 근거로 인간을 원조하는 실천행위 전개</a:t>
              </a:r>
            </a:p>
            <a:p>
              <a:pPr algn="dist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사회복지실천에서의 이론의 가치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관찰한 현상의 조직화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관련 현상간의 관계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이해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결과를 유발하는 원인 요소의 발견 등 다양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34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 표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1-2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참조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endPara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특히 사회복지전문직에서는 인간행동 관련 문제 제기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관련 자료의 선택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·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조직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화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행동 문제의 원인 분석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환경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-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행동의 상관관계 이해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내담자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원조를 위한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개입 계획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그 개입 결과의 예측을 위해 이론 활용</a:t>
              </a:r>
            </a:p>
          </p:txBody>
        </p:sp>
      </p:grp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그룹 7"/>
          <p:cNvGrpSpPr/>
          <p:nvPr/>
        </p:nvGrpSpPr>
        <p:grpSpPr>
          <a:xfrm>
            <a:off x="0" y="191136"/>
            <a:ext cx="9967943" cy="6497388"/>
            <a:chOff x="0" y="191136"/>
            <a:chExt cx="9967943" cy="6497388"/>
          </a:xfrm>
        </p:grpSpPr>
        <p:sp>
          <p:nvSpPr>
            <p:cNvPr id="2115" name="Rectangle 67"/>
            <p:cNvSpPr>
              <a:spLocks noChangeArrowheads="1"/>
            </p:cNvSpPr>
            <p:nvPr/>
          </p:nvSpPr>
          <p:spPr bwMode="auto">
            <a:xfrm>
              <a:off x="0" y="191136"/>
              <a:ext cx="6649577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FFCC00"/>
                  </a:solidFill>
                  <a:latin typeface="HY견고딕" pitchFamily="18" charset="-127"/>
                  <a:ea typeface="HY견고딕" pitchFamily="18" charset="-127"/>
                </a:rPr>
                <a:t> 3. </a:t>
              </a:r>
              <a:r>
                <a:rPr lang="ko-KR" altLang="en-US" sz="2800" b="1" dirty="0">
                  <a:solidFill>
                    <a:srgbClr val="FFCC00"/>
                  </a:solidFill>
                  <a:latin typeface="HY견고딕" pitchFamily="18" charset="-127"/>
                  <a:ea typeface="HY견고딕" pitchFamily="18" charset="-127"/>
                </a:rPr>
                <a:t>인간행동이론과 사회복지실천의 관계</a:t>
              </a:r>
              <a:endParaRPr lang="en-US" altLang="ko-KR" sz="2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2116" name="Line 68"/>
            <p:cNvSpPr>
              <a:spLocks noChangeShapeType="1"/>
            </p:cNvSpPr>
            <p:nvPr/>
          </p:nvSpPr>
          <p:spPr bwMode="auto">
            <a:xfrm>
              <a:off x="0" y="785794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928670"/>
              <a:ext cx="9144000" cy="57246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dist">
                <a:lnSpc>
                  <a:spcPct val="14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인간행동 이론은 인간을 더욱 정확히 이해하고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전문적 실천행동의 목표와 방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4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향을 설정하고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특정한 개입을 위한 지침이 되는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개념틀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제공</a:t>
              </a:r>
            </a:p>
            <a:p>
              <a:pPr algn="dist">
                <a:lnSpc>
                  <a:spcPct val="14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하나의 이론으로 모든 현상을 설명하고 예측할 수는 없지만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사회복지사는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자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4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신의 개입을 지지해 주는 이론에서 논리적인 개입방안을 추론 가능</a:t>
              </a:r>
            </a:p>
            <a:p>
              <a:pPr algn="dist">
                <a:lnSpc>
                  <a:spcPct val="14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사회복지사의 개입활동은 자신이 수용하고 활용하는 이론을 바탕으로  함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.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즉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</a:p>
            <a:p>
              <a:pPr algn="dist">
                <a:lnSpc>
                  <a:spcPct val="14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사회복지사가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내담자의 욕구와 문제를 어떤 이론에 근거하여 어떤 방식으로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4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규정하는가에 따라 문제해결 방안이 달라짐</a:t>
              </a:r>
            </a:p>
            <a:p>
              <a:pPr algn="dist">
                <a:lnSpc>
                  <a:spcPct val="14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따라서 환경 속의 인간을 설명할 수 있는 인간행동에 대한 기초 지식을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학습하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4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고 동시에 사회복지실천이론에 대한 지식과 기술을 갖추어야만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사회복지사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4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는 전문직의 사명 이행 가능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36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 그림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1-3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참조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endPara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4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하지만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사회복지사는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특정 이론을 비판적으로 평가하여 수용하여야 하며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그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4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이론의 한계를 보완할 수 있는 이론 한두 가지를 반드시 학습해야 함</a:t>
              </a:r>
            </a:p>
            <a:p>
              <a:pPr algn="dist">
                <a:lnSpc>
                  <a:spcPct val="150000"/>
                </a:lnSpc>
                <a:buFont typeface="Wingdings" pitchFamily="2" charset="2"/>
                <a:buChar char="§"/>
              </a:pPr>
              <a:endParaRPr lang="ko-KR" altLang="en-US" sz="2000" b="1" dirty="0">
                <a:solidFill>
                  <a:srgbClr val="00CCFF"/>
                </a:solidFill>
              </a:endParaRPr>
            </a:p>
          </p:txBody>
        </p:sp>
        <p:sp>
          <p:nvSpPr>
            <p:cNvPr id="5" name="Line 68"/>
            <p:cNvSpPr>
              <a:spLocks noChangeShapeType="1"/>
            </p:cNvSpPr>
            <p:nvPr/>
          </p:nvSpPr>
          <p:spPr bwMode="auto">
            <a:xfrm>
              <a:off x="0" y="6072206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7" name="Rectangle 67"/>
            <p:cNvSpPr>
              <a:spLocks noChangeArrowheads="1"/>
            </p:cNvSpPr>
            <p:nvPr/>
          </p:nvSpPr>
          <p:spPr bwMode="auto">
            <a:xfrm>
              <a:off x="0" y="6165304"/>
              <a:ext cx="9967943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en-US" altLang="ko-KR" sz="2800" b="1" dirty="0">
                  <a:solidFill>
                    <a:srgbClr val="7030A0"/>
                  </a:solidFill>
                  <a:latin typeface="HY견고딕" pitchFamily="18" charset="-127"/>
                  <a:ea typeface="HY견고딕" pitchFamily="18" charset="-127"/>
                </a:rPr>
                <a:t> </a:t>
              </a:r>
              <a:r>
                <a:rPr lang="ko-KR" altLang="en-US" sz="2800" b="1" dirty="0">
                  <a:solidFill>
                    <a:srgbClr val="7030A0"/>
                  </a:solidFill>
                  <a:latin typeface="HY견고딕" pitchFamily="18" charset="-127"/>
                  <a:ea typeface="HY견고딕" pitchFamily="18" charset="-127"/>
                </a:rPr>
                <a:t>다음 주 강의 주제</a:t>
              </a:r>
              <a:r>
                <a:rPr lang="en-US" altLang="ko-KR" sz="2800" b="1" dirty="0">
                  <a:solidFill>
                    <a:srgbClr val="7030A0"/>
                  </a:solidFill>
                  <a:latin typeface="HY견고딕" pitchFamily="18" charset="-127"/>
                  <a:ea typeface="HY견고딕" pitchFamily="18" charset="-127"/>
                </a:rPr>
                <a:t>: 2</a:t>
              </a:r>
              <a:r>
                <a:rPr lang="ko-KR" altLang="en-US" sz="2800" b="1" dirty="0">
                  <a:solidFill>
                    <a:srgbClr val="7030A0"/>
                  </a:solidFill>
                  <a:latin typeface="HY견고딕" pitchFamily="18" charset="-127"/>
                  <a:ea typeface="HY견고딕" pitchFamily="18" charset="-127"/>
                </a:rPr>
                <a:t>장</a:t>
              </a:r>
              <a:r>
                <a:rPr lang="en-US" altLang="ko-KR" sz="2800" b="1" dirty="0">
                  <a:solidFill>
                    <a:srgbClr val="7030A0"/>
                  </a:solidFill>
                  <a:latin typeface="HY견고딕" pitchFamily="18" charset="-127"/>
                  <a:ea typeface="HY견고딕" pitchFamily="18" charset="-127"/>
                </a:rPr>
                <a:t> </a:t>
              </a:r>
              <a:r>
                <a:rPr lang="ko-KR" altLang="en-US" sz="2800" b="1" dirty="0">
                  <a:solidFill>
                    <a:srgbClr val="7030A0"/>
                  </a:solidFill>
                  <a:latin typeface="HY견고딕" pitchFamily="18" charset="-127"/>
                  <a:ea typeface="HY견고딕" pitchFamily="18" charset="-127"/>
                </a:rPr>
                <a:t>인간발달과 사회복지실천의 기초</a:t>
              </a:r>
              <a:endParaRPr lang="en-US" altLang="ko-KR" sz="2800" b="1" dirty="0">
                <a:solidFill>
                  <a:srgbClr val="7030A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Line 46"/>
          <p:cNvSpPr>
            <a:spLocks noChangeShapeType="1"/>
          </p:cNvSpPr>
          <p:nvPr/>
        </p:nvSpPr>
        <p:spPr bwMode="auto">
          <a:xfrm>
            <a:off x="3207" y="730231"/>
            <a:ext cx="9143968" cy="0"/>
          </a:xfrm>
          <a:prstGeom prst="line">
            <a:avLst/>
          </a:prstGeom>
          <a:noFill/>
          <a:ln w="9525">
            <a:solidFill>
              <a:srgbClr val="C0C0C0">
                <a:alpha val="70195"/>
              </a:srgbClr>
            </a:solidFill>
            <a:round/>
            <a:headEnd/>
            <a:tailEnd/>
          </a:ln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3076" name="Text Box 56"/>
          <p:cNvSpPr txBox="1">
            <a:spLocks noChangeArrowheads="1"/>
          </p:cNvSpPr>
          <p:nvPr/>
        </p:nvSpPr>
        <p:spPr bwMode="auto">
          <a:xfrm>
            <a:off x="96870" y="293688"/>
            <a:ext cx="195919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sz="2800" dirty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rPr>
              <a:t>1. </a:t>
            </a:r>
            <a:r>
              <a:rPr lang="ko-KR" altLang="en-US" sz="2800" dirty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rPr>
              <a:t>강의개요</a:t>
            </a:r>
            <a:endParaRPr lang="en-US" altLang="ko-KR" sz="2800" dirty="0">
              <a:solidFill>
                <a:srgbClr val="FFCC00"/>
              </a:solidFill>
              <a:latin typeface="HY강B" pitchFamily="18" charset="-127"/>
              <a:ea typeface="HY강B" pitchFamily="18" charset="-127"/>
            </a:endParaRPr>
          </a:p>
        </p:txBody>
      </p:sp>
      <p:sp>
        <p:nvSpPr>
          <p:cNvPr id="3100" name="Rectangle 61"/>
          <p:cNvSpPr>
            <a:spLocks noChangeArrowheads="1"/>
          </p:cNvSpPr>
          <p:nvPr/>
        </p:nvSpPr>
        <p:spPr bwMode="auto">
          <a:xfrm>
            <a:off x="-14335" y="1556792"/>
            <a:ext cx="914396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ko-KR" altLang="en-US" b="1" dirty="0">
                <a:solidFill>
                  <a:schemeClr val="bg1"/>
                </a:solidFill>
              </a:rPr>
              <a:t>사회복지는 의학</a:t>
            </a:r>
            <a:r>
              <a:rPr lang="en-US" altLang="ko-KR" b="1" dirty="0">
                <a:solidFill>
                  <a:schemeClr val="bg1"/>
                </a:solidFill>
              </a:rPr>
              <a:t>, </a:t>
            </a:r>
            <a:r>
              <a:rPr lang="ko-KR" altLang="en-US" b="1" dirty="0">
                <a:solidFill>
                  <a:schemeClr val="bg1"/>
                </a:solidFill>
              </a:rPr>
              <a:t>종교학</a:t>
            </a:r>
            <a:r>
              <a:rPr lang="en-US" altLang="ko-KR" b="1" dirty="0">
                <a:solidFill>
                  <a:schemeClr val="bg1"/>
                </a:solidFill>
              </a:rPr>
              <a:t>, </a:t>
            </a:r>
            <a:r>
              <a:rPr lang="ko-KR" altLang="en-US" b="1" dirty="0">
                <a:solidFill>
                  <a:schemeClr val="bg1"/>
                </a:solidFill>
              </a:rPr>
              <a:t>교육학</a:t>
            </a:r>
            <a:r>
              <a:rPr lang="en-US" altLang="ko-KR" b="1" dirty="0">
                <a:solidFill>
                  <a:schemeClr val="bg1"/>
                </a:solidFill>
              </a:rPr>
              <a:t>, </a:t>
            </a:r>
            <a:r>
              <a:rPr lang="ko-KR" altLang="en-US" b="1" dirty="0">
                <a:solidFill>
                  <a:schemeClr val="bg1"/>
                </a:solidFill>
              </a:rPr>
              <a:t>간호학 등과 함께 인간봉사 전문직</a:t>
            </a:r>
            <a:r>
              <a:rPr lang="en-US" altLang="ko-KR" b="1" dirty="0">
                <a:solidFill>
                  <a:schemeClr val="bg1"/>
                </a:solidFill>
              </a:rPr>
              <a:t>(human service professional) </a:t>
            </a:r>
            <a:r>
              <a:rPr lang="ko-KR" altLang="en-US" b="1" dirty="0">
                <a:solidFill>
                  <a:schemeClr val="bg1"/>
                </a:solidFill>
              </a:rPr>
              <a:t>중의 한 전문직</a:t>
            </a:r>
            <a:endParaRPr lang="en-US" altLang="ko-KR" b="1" dirty="0">
              <a:solidFill>
                <a:schemeClr val="bg1"/>
              </a:solidFill>
            </a:endParaRPr>
          </a:p>
        </p:txBody>
      </p:sp>
      <p:grpSp>
        <p:nvGrpSpPr>
          <p:cNvPr id="3082" name="그룹 43"/>
          <p:cNvGrpSpPr>
            <a:grpSpLocks/>
          </p:cNvGrpSpPr>
          <p:nvPr/>
        </p:nvGrpSpPr>
        <p:grpSpPr bwMode="auto">
          <a:xfrm>
            <a:off x="36512" y="945181"/>
            <a:ext cx="9144000" cy="576039"/>
            <a:chOff x="-32" y="5643578"/>
            <a:chExt cx="9144000" cy="785818"/>
          </a:xfrm>
        </p:grpSpPr>
        <p:sp>
          <p:nvSpPr>
            <p:cNvPr id="3089" name="Rectangle 327"/>
            <p:cNvSpPr>
              <a:spLocks noChangeArrowheads="1"/>
            </p:cNvSpPr>
            <p:nvPr/>
          </p:nvSpPr>
          <p:spPr bwMode="auto">
            <a:xfrm>
              <a:off x="-32" y="5643578"/>
              <a:ext cx="9144000" cy="785818"/>
            </a:xfrm>
            <a:prstGeom prst="rect">
              <a:avLst/>
            </a:prstGeom>
            <a:gradFill rotWithShape="1">
              <a:gsLst>
                <a:gs pos="0">
                  <a:srgbClr val="185E76">
                    <a:alpha val="0"/>
                  </a:srgbClr>
                </a:gs>
                <a:gs pos="100000">
                  <a:srgbClr val="33CCFF">
                    <a:alpha val="29999"/>
                  </a:srgbClr>
                </a:gs>
              </a:gsLst>
              <a:lin ang="2700000" scaled="1"/>
            </a:gradFill>
            <a:ln w="6350">
              <a:solidFill>
                <a:srgbClr val="FFE38B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3090" name="Rectangle 61"/>
            <p:cNvSpPr>
              <a:spLocks noChangeArrowheads="1"/>
            </p:cNvSpPr>
            <p:nvPr/>
          </p:nvSpPr>
          <p:spPr bwMode="auto">
            <a:xfrm>
              <a:off x="-32" y="5840031"/>
              <a:ext cx="9144000" cy="5038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altLang="ko-KR" dirty="0">
                  <a:solidFill>
                    <a:srgbClr val="FFC000"/>
                  </a:solidFill>
                  <a:latin typeface="HY견고딕" pitchFamily="18" charset="-127"/>
                  <a:ea typeface="HY견고딕" pitchFamily="18" charset="-127"/>
                </a:rPr>
                <a:t>3. </a:t>
              </a:r>
              <a:r>
                <a:rPr lang="ko-KR" altLang="en-US" dirty="0">
                  <a:solidFill>
                    <a:srgbClr val="FFC000"/>
                  </a:solidFill>
                  <a:latin typeface="HY견고딕" pitchFamily="18" charset="-127"/>
                  <a:ea typeface="HY견고딕" pitchFamily="18" charset="-127"/>
                </a:rPr>
                <a:t>사회복지전문직의 위치</a:t>
              </a:r>
              <a:endParaRPr lang="en-US" altLang="ko-KR" dirty="0">
                <a:solidFill>
                  <a:srgbClr val="FFC00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  <p:grpSp>
        <p:nvGrpSpPr>
          <p:cNvPr id="3084" name="그룹 25"/>
          <p:cNvGrpSpPr>
            <a:grpSpLocks/>
          </p:cNvGrpSpPr>
          <p:nvPr/>
        </p:nvGrpSpPr>
        <p:grpSpPr bwMode="auto">
          <a:xfrm>
            <a:off x="32" y="5373241"/>
            <a:ext cx="9144000" cy="576039"/>
            <a:chOff x="-32" y="5643578"/>
            <a:chExt cx="9144000" cy="785818"/>
          </a:xfrm>
        </p:grpSpPr>
        <p:sp>
          <p:nvSpPr>
            <p:cNvPr id="3085" name="Rectangle 327"/>
            <p:cNvSpPr>
              <a:spLocks noChangeArrowheads="1"/>
            </p:cNvSpPr>
            <p:nvPr/>
          </p:nvSpPr>
          <p:spPr bwMode="auto">
            <a:xfrm>
              <a:off x="-32" y="5643578"/>
              <a:ext cx="9144000" cy="785818"/>
            </a:xfrm>
            <a:prstGeom prst="rect">
              <a:avLst/>
            </a:prstGeom>
            <a:gradFill rotWithShape="1">
              <a:gsLst>
                <a:gs pos="0">
                  <a:srgbClr val="185E76">
                    <a:alpha val="0"/>
                  </a:srgbClr>
                </a:gs>
                <a:gs pos="100000">
                  <a:srgbClr val="33CCFF">
                    <a:alpha val="29999"/>
                  </a:srgbClr>
                </a:gs>
              </a:gsLst>
              <a:lin ang="2700000" scaled="1"/>
            </a:gradFill>
            <a:ln w="6350">
              <a:solidFill>
                <a:srgbClr val="FFE38B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ko-KR" altLang="en-US" dirty="0"/>
            </a:p>
          </p:txBody>
        </p:sp>
        <p:sp>
          <p:nvSpPr>
            <p:cNvPr id="3086" name="Rectangle 61"/>
            <p:cNvSpPr>
              <a:spLocks noChangeArrowheads="1"/>
            </p:cNvSpPr>
            <p:nvPr/>
          </p:nvSpPr>
          <p:spPr bwMode="auto">
            <a:xfrm>
              <a:off x="-32" y="5840035"/>
              <a:ext cx="9144000" cy="5038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altLang="ko-KR" dirty="0">
                  <a:solidFill>
                    <a:srgbClr val="FFC000"/>
                  </a:solidFill>
                  <a:latin typeface="HY견고딕" pitchFamily="18" charset="-127"/>
                  <a:ea typeface="HY견고딕" pitchFamily="18" charset="-127"/>
                </a:rPr>
                <a:t>5. </a:t>
              </a:r>
              <a:r>
                <a:rPr lang="ko-KR" altLang="en-US" dirty="0">
                  <a:solidFill>
                    <a:srgbClr val="FFC000"/>
                  </a:solidFill>
                  <a:latin typeface="HY견고딕" pitchFamily="18" charset="-127"/>
                  <a:ea typeface="HY견고딕" pitchFamily="18" charset="-127"/>
                </a:rPr>
                <a:t>인간행동과 사회환경 교과목의 사회복지 교육과정에서의 위치</a:t>
              </a:r>
              <a:endParaRPr lang="en-US" altLang="ko-KR" dirty="0">
                <a:solidFill>
                  <a:srgbClr val="FFC00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  <p:grpSp>
        <p:nvGrpSpPr>
          <p:cNvPr id="17" name="그룹 43">
            <a:extLst>
              <a:ext uri="{FF2B5EF4-FFF2-40B4-BE49-F238E27FC236}">
                <a16:creationId xmlns:a16="http://schemas.microsoft.com/office/drawing/2014/main" id="{D54D79E7-73DC-4C96-A423-D3B7501C26A8}"/>
              </a:ext>
            </a:extLst>
          </p:cNvPr>
          <p:cNvGrpSpPr>
            <a:grpSpLocks/>
          </p:cNvGrpSpPr>
          <p:nvPr/>
        </p:nvGrpSpPr>
        <p:grpSpPr bwMode="auto">
          <a:xfrm>
            <a:off x="36512" y="2276872"/>
            <a:ext cx="9144000" cy="576039"/>
            <a:chOff x="-32" y="5643578"/>
            <a:chExt cx="9144000" cy="785818"/>
          </a:xfrm>
        </p:grpSpPr>
        <p:sp>
          <p:nvSpPr>
            <p:cNvPr id="18" name="Rectangle 327">
              <a:extLst>
                <a:ext uri="{FF2B5EF4-FFF2-40B4-BE49-F238E27FC236}">
                  <a16:creationId xmlns:a16="http://schemas.microsoft.com/office/drawing/2014/main" id="{840278B5-5342-4869-B389-8839E1B4DD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32" y="5643578"/>
              <a:ext cx="9144000" cy="785818"/>
            </a:xfrm>
            <a:prstGeom prst="rect">
              <a:avLst/>
            </a:prstGeom>
            <a:gradFill rotWithShape="1">
              <a:gsLst>
                <a:gs pos="0">
                  <a:srgbClr val="185E76">
                    <a:alpha val="0"/>
                  </a:srgbClr>
                </a:gs>
                <a:gs pos="100000">
                  <a:srgbClr val="33CCFF">
                    <a:alpha val="29999"/>
                  </a:srgbClr>
                </a:gs>
              </a:gsLst>
              <a:lin ang="2700000" scaled="1"/>
            </a:gradFill>
            <a:ln w="6350">
              <a:solidFill>
                <a:srgbClr val="FFE38B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9" name="Rectangle 61">
              <a:extLst>
                <a:ext uri="{FF2B5EF4-FFF2-40B4-BE49-F238E27FC236}">
                  <a16:creationId xmlns:a16="http://schemas.microsoft.com/office/drawing/2014/main" id="{8B7CB530-770D-42C3-8F25-4468D26BBD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32" y="5840031"/>
              <a:ext cx="9144000" cy="5038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altLang="ko-KR" dirty="0">
                  <a:solidFill>
                    <a:srgbClr val="FFC000"/>
                  </a:solidFill>
                  <a:latin typeface="HY견고딕" pitchFamily="18" charset="-127"/>
                  <a:ea typeface="HY견고딕" pitchFamily="18" charset="-127"/>
                </a:rPr>
                <a:t>4. </a:t>
              </a:r>
              <a:r>
                <a:rPr lang="ko-KR" altLang="en-US" dirty="0">
                  <a:solidFill>
                    <a:srgbClr val="FFC000"/>
                  </a:solidFill>
                  <a:latin typeface="HY견고딕" pitchFamily="18" charset="-127"/>
                  <a:ea typeface="HY견고딕" pitchFamily="18" charset="-127"/>
                </a:rPr>
                <a:t>사회복지사가 갖추어야 할 조건</a:t>
              </a:r>
              <a:endParaRPr lang="en-US" altLang="ko-KR" dirty="0">
                <a:solidFill>
                  <a:srgbClr val="FFC00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  <p:sp>
        <p:nvSpPr>
          <p:cNvPr id="20" name="Rectangle 61">
            <a:extLst>
              <a:ext uri="{FF2B5EF4-FFF2-40B4-BE49-F238E27FC236}">
                <a16:creationId xmlns:a16="http://schemas.microsoft.com/office/drawing/2014/main" id="{AC8514AC-CFD2-41D1-B446-B11C8E86B3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-36512" y="2924944"/>
            <a:ext cx="9143968" cy="23752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ko-KR" altLang="en-US" b="1" dirty="0">
                <a:solidFill>
                  <a:srgbClr val="FFC000"/>
                </a:solidFill>
              </a:rPr>
              <a:t>차가운 머리</a:t>
            </a:r>
            <a:r>
              <a:rPr lang="en-US" altLang="ko-KR" b="1" dirty="0">
                <a:solidFill>
                  <a:srgbClr val="FFC000"/>
                </a:solidFill>
              </a:rPr>
              <a:t>, </a:t>
            </a:r>
            <a:r>
              <a:rPr lang="ko-KR" altLang="en-US" b="1" dirty="0">
                <a:solidFill>
                  <a:srgbClr val="FFC000"/>
                </a:solidFill>
              </a:rPr>
              <a:t>뜨거운 가슴 그리고 움직이는 손과 발을 고루 갖춘 전문가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ko-KR" altLang="en-US" b="1" dirty="0">
                <a:solidFill>
                  <a:schemeClr val="bg1"/>
                </a:solidFill>
              </a:rPr>
              <a:t>즉</a:t>
            </a:r>
            <a:r>
              <a:rPr lang="en-US" altLang="ko-KR" b="1" dirty="0">
                <a:solidFill>
                  <a:schemeClr val="bg1"/>
                </a:solidFill>
              </a:rPr>
              <a:t>, </a:t>
            </a:r>
            <a:r>
              <a:rPr lang="ko-KR" altLang="en-US" b="1" dirty="0">
                <a:solidFill>
                  <a:schemeClr val="bg1"/>
                </a:solidFill>
              </a:rPr>
              <a:t>지식</a:t>
            </a:r>
            <a:r>
              <a:rPr lang="en-US" altLang="ko-KR" b="1" dirty="0">
                <a:solidFill>
                  <a:schemeClr val="bg1"/>
                </a:solidFill>
              </a:rPr>
              <a:t>, </a:t>
            </a:r>
            <a:r>
              <a:rPr lang="ko-KR" altLang="en-US" b="1" dirty="0">
                <a:solidFill>
                  <a:schemeClr val="bg1"/>
                </a:solidFill>
              </a:rPr>
              <a:t>가치</a:t>
            </a:r>
            <a:r>
              <a:rPr lang="en-US" altLang="ko-KR" b="1" dirty="0">
                <a:solidFill>
                  <a:schemeClr val="bg1"/>
                </a:solidFill>
              </a:rPr>
              <a:t>, </a:t>
            </a:r>
            <a:r>
              <a:rPr lang="ko-KR" altLang="en-US" b="1" dirty="0">
                <a:solidFill>
                  <a:schemeClr val="bg1"/>
                </a:solidFill>
              </a:rPr>
              <a:t>기술의 세가지 조건을 갖춰야만 전문 사회복지사라 할 수 있으며</a:t>
            </a:r>
            <a:r>
              <a:rPr lang="en-US" altLang="ko-KR" b="1" dirty="0">
                <a:solidFill>
                  <a:schemeClr val="bg1"/>
                </a:solidFill>
              </a:rPr>
              <a:t>, </a:t>
            </a:r>
            <a:r>
              <a:rPr lang="ko-KR" altLang="en-US" b="1" dirty="0">
                <a:solidFill>
                  <a:schemeClr val="bg1"/>
                </a:solidFill>
              </a:rPr>
              <a:t>세가지 조건 중 어느 것이 우선한다고 할 수 없음</a:t>
            </a:r>
            <a:endParaRPr lang="ko-KR" altLang="en-US" dirty="0">
              <a:solidFill>
                <a:schemeClr val="bg1"/>
              </a:solidFill>
            </a:endParaRP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ko-KR" altLang="en-US" b="1" dirty="0">
                <a:solidFill>
                  <a:schemeClr val="bg1"/>
                </a:solidFill>
              </a:rPr>
              <a:t>사회복지의 대상인 </a:t>
            </a:r>
            <a:r>
              <a:rPr lang="ko-KR" altLang="en-US" b="1" dirty="0">
                <a:solidFill>
                  <a:srgbClr val="FFC000"/>
                </a:solidFill>
              </a:rPr>
              <a:t>‘환경 속의 인간</a:t>
            </a:r>
            <a:r>
              <a:rPr lang="en-US" altLang="ko-KR" b="1" dirty="0">
                <a:solidFill>
                  <a:srgbClr val="FFC000"/>
                </a:solidFill>
              </a:rPr>
              <a:t>(PIE system)’</a:t>
            </a:r>
            <a:r>
              <a:rPr lang="ko-KR" altLang="en-US" b="1" dirty="0">
                <a:solidFill>
                  <a:srgbClr val="FFC000"/>
                </a:solidFill>
              </a:rPr>
              <a:t>에 대한 이해</a:t>
            </a:r>
            <a:r>
              <a:rPr lang="ko-KR" altLang="en-US" b="1" dirty="0">
                <a:solidFill>
                  <a:schemeClr val="bg1"/>
                </a:solidFill>
              </a:rPr>
              <a:t> 즉</a:t>
            </a:r>
            <a:r>
              <a:rPr lang="en-US" altLang="ko-KR" b="1" dirty="0">
                <a:solidFill>
                  <a:schemeClr val="bg1"/>
                </a:solidFill>
              </a:rPr>
              <a:t>, </a:t>
            </a:r>
            <a:r>
              <a:rPr lang="ko-KR" altLang="en-US" b="1" dirty="0">
                <a:solidFill>
                  <a:schemeClr val="bg1"/>
                </a:solidFill>
              </a:rPr>
              <a:t>지식없이 인간을 원조하고</a:t>
            </a:r>
            <a:r>
              <a:rPr lang="en-US" altLang="ko-KR" b="1" dirty="0">
                <a:solidFill>
                  <a:schemeClr val="bg1"/>
                </a:solidFill>
              </a:rPr>
              <a:t>, </a:t>
            </a:r>
            <a:r>
              <a:rPr lang="ko-KR" altLang="en-US" b="1" dirty="0">
                <a:solidFill>
                  <a:schemeClr val="bg1"/>
                </a:solidFill>
              </a:rPr>
              <a:t>환경을 변화시킨다는 것은 불가능함</a:t>
            </a:r>
            <a:endParaRPr lang="en-US" altLang="ko-KR" b="1" dirty="0">
              <a:solidFill>
                <a:schemeClr val="bg1"/>
              </a:solidFill>
            </a:endParaRP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ko-KR" altLang="en-US" b="1" dirty="0">
                <a:solidFill>
                  <a:schemeClr val="bg1"/>
                </a:solidFill>
              </a:rPr>
              <a:t>그러므로 사회복지학 공부를 처음 시작하는 예비사회복지사는 </a:t>
            </a:r>
            <a:r>
              <a:rPr lang="en-US" altLang="ko-KR" b="1" dirty="0">
                <a:solidFill>
                  <a:schemeClr val="bg1"/>
                </a:solidFill>
              </a:rPr>
              <a:t>‘</a:t>
            </a:r>
            <a:r>
              <a:rPr lang="ko-KR" altLang="en-US" b="1" dirty="0">
                <a:solidFill>
                  <a:schemeClr val="bg1"/>
                </a:solidFill>
              </a:rPr>
              <a:t>인간행동과 사회환경</a:t>
            </a:r>
            <a:r>
              <a:rPr lang="en-US" altLang="ko-KR" b="1" dirty="0">
                <a:solidFill>
                  <a:schemeClr val="bg1"/>
                </a:solidFill>
              </a:rPr>
              <a:t>’</a:t>
            </a:r>
            <a:r>
              <a:rPr lang="ko-KR" altLang="en-US" b="1" dirty="0">
                <a:solidFill>
                  <a:schemeClr val="bg1"/>
                </a:solidFill>
              </a:rPr>
              <a:t>이라는 교과목을 가장 먼저 이수해야 함</a:t>
            </a:r>
            <a:endParaRPr lang="ko-KR" altLang="en-US" dirty="0">
              <a:solidFill>
                <a:schemeClr val="bg1"/>
              </a:solidFill>
            </a:endParaRPr>
          </a:p>
        </p:txBody>
      </p:sp>
      <p:sp>
        <p:nvSpPr>
          <p:cNvPr id="26" name="Rectangle 61">
            <a:extLst>
              <a:ext uri="{FF2B5EF4-FFF2-40B4-BE49-F238E27FC236}">
                <a16:creationId xmlns:a16="http://schemas.microsoft.com/office/drawing/2014/main" id="{353512F4-0D9D-447A-BD90-ABB42A6F01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-36512" y="6028096"/>
            <a:ext cx="9143968" cy="713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ko-KR" altLang="en-US" b="1" dirty="0">
                <a:solidFill>
                  <a:schemeClr val="bg1"/>
                </a:solidFill>
              </a:rPr>
              <a:t>사회복지교육과정의 </a:t>
            </a:r>
            <a:r>
              <a:rPr lang="ko-KR" altLang="en-US" b="1" dirty="0" err="1">
                <a:solidFill>
                  <a:srgbClr val="FFC000"/>
                </a:solidFill>
              </a:rPr>
              <a:t>기초과목</a:t>
            </a:r>
            <a:r>
              <a:rPr lang="ko-KR" altLang="en-US" b="1" dirty="0" err="1">
                <a:solidFill>
                  <a:schemeClr val="bg1"/>
                </a:solidFill>
              </a:rPr>
              <a:t>이며</a:t>
            </a:r>
            <a:r>
              <a:rPr lang="en-US" altLang="ko-KR" b="1" dirty="0">
                <a:solidFill>
                  <a:schemeClr val="bg1"/>
                </a:solidFill>
              </a:rPr>
              <a:t>, </a:t>
            </a:r>
            <a:r>
              <a:rPr lang="ko-KR" altLang="en-US" b="1" dirty="0">
                <a:solidFill>
                  <a:schemeClr val="bg1"/>
                </a:solidFill>
              </a:rPr>
              <a:t>사회복지사 </a:t>
            </a:r>
            <a:r>
              <a:rPr lang="en-US" altLang="ko-KR" b="1" dirty="0">
                <a:solidFill>
                  <a:schemeClr val="bg1"/>
                </a:solidFill>
              </a:rPr>
              <a:t>1</a:t>
            </a:r>
            <a:r>
              <a:rPr lang="ko-KR" altLang="en-US" b="1" dirty="0">
                <a:solidFill>
                  <a:schemeClr val="bg1"/>
                </a:solidFill>
              </a:rPr>
              <a:t>급 </a:t>
            </a:r>
            <a:r>
              <a:rPr lang="ko-KR" altLang="en-US" b="1" dirty="0">
                <a:solidFill>
                  <a:srgbClr val="FFC000"/>
                </a:solidFill>
              </a:rPr>
              <a:t>국가고시의 기초과목</a:t>
            </a:r>
            <a:endParaRPr lang="en-US" altLang="ko-KR" b="1" dirty="0">
              <a:solidFill>
                <a:srgbClr val="FFC000"/>
              </a:solidFill>
            </a:endParaRPr>
          </a:p>
          <a:p>
            <a:pPr marL="285750" indent="-28575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ko-KR" altLang="en-US" b="1" dirty="0">
                <a:solidFill>
                  <a:schemeClr val="bg1"/>
                </a:solidFill>
              </a:rPr>
              <a:t>공학이나 미술 등에 비유하면 </a:t>
            </a:r>
            <a:r>
              <a:rPr lang="en-US" altLang="ko-KR" b="1" dirty="0">
                <a:solidFill>
                  <a:schemeClr val="bg1"/>
                </a:solidFill>
              </a:rPr>
              <a:t>‘</a:t>
            </a:r>
            <a:r>
              <a:rPr lang="ko-KR" altLang="en-US" b="1" dirty="0" err="1">
                <a:solidFill>
                  <a:schemeClr val="bg1"/>
                </a:solidFill>
              </a:rPr>
              <a:t>재료학</a:t>
            </a:r>
            <a:r>
              <a:rPr lang="en-US" altLang="ko-KR" b="1" dirty="0">
                <a:solidFill>
                  <a:schemeClr val="bg1"/>
                </a:solidFill>
              </a:rPr>
              <a:t>’</a:t>
            </a:r>
            <a:r>
              <a:rPr lang="ko-KR" altLang="en-US" b="1" dirty="0">
                <a:solidFill>
                  <a:schemeClr val="bg1"/>
                </a:solidFill>
              </a:rPr>
              <a:t>에 해당하는 교과목 </a:t>
            </a:r>
            <a:endParaRPr lang="ko-KR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0384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Line 46"/>
          <p:cNvSpPr>
            <a:spLocks noChangeShapeType="1"/>
          </p:cNvSpPr>
          <p:nvPr/>
        </p:nvSpPr>
        <p:spPr bwMode="auto">
          <a:xfrm>
            <a:off x="3207" y="730231"/>
            <a:ext cx="9143968" cy="0"/>
          </a:xfrm>
          <a:prstGeom prst="line">
            <a:avLst/>
          </a:prstGeom>
          <a:noFill/>
          <a:ln w="9525">
            <a:solidFill>
              <a:srgbClr val="C0C0C0">
                <a:alpha val="70195"/>
              </a:srgbClr>
            </a:solidFill>
            <a:round/>
            <a:headEnd/>
            <a:tailEnd/>
          </a:ln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3076" name="Text Box 56"/>
          <p:cNvSpPr txBox="1">
            <a:spLocks noChangeArrowheads="1"/>
          </p:cNvSpPr>
          <p:nvPr/>
        </p:nvSpPr>
        <p:spPr bwMode="auto">
          <a:xfrm>
            <a:off x="96870" y="293688"/>
            <a:ext cx="195919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sz="2800" dirty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rPr>
              <a:t>1. </a:t>
            </a:r>
            <a:r>
              <a:rPr lang="ko-KR" altLang="en-US" sz="2800" dirty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rPr>
              <a:t>강의개요</a:t>
            </a:r>
            <a:endParaRPr lang="en-US" altLang="ko-KR" sz="2800" dirty="0">
              <a:solidFill>
                <a:srgbClr val="FFCC00"/>
              </a:solidFill>
              <a:latin typeface="HY강B" pitchFamily="18" charset="-127"/>
              <a:ea typeface="HY강B" pitchFamily="18" charset="-127"/>
            </a:endParaRPr>
          </a:p>
        </p:txBody>
      </p:sp>
      <p:sp>
        <p:nvSpPr>
          <p:cNvPr id="3100" name="Rectangle 61"/>
          <p:cNvSpPr>
            <a:spLocks noChangeArrowheads="1"/>
          </p:cNvSpPr>
          <p:nvPr/>
        </p:nvSpPr>
        <p:spPr bwMode="auto">
          <a:xfrm>
            <a:off x="-14335" y="1556792"/>
            <a:ext cx="9143968" cy="10341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ko-KR" altLang="en-US" b="1" dirty="0">
                <a:solidFill>
                  <a:schemeClr val="bg1"/>
                </a:solidFill>
              </a:rPr>
              <a:t>인간과 사회환경 및 사회복지실천과의 관계에 대한 이해 도모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ko-KR" altLang="en-US" b="1" dirty="0">
                <a:solidFill>
                  <a:schemeClr val="bg1"/>
                </a:solidFill>
              </a:rPr>
              <a:t>인간발달</a:t>
            </a:r>
            <a:r>
              <a:rPr lang="en-US" altLang="ko-KR" b="1" dirty="0">
                <a:solidFill>
                  <a:schemeClr val="bg1"/>
                </a:solidFill>
              </a:rPr>
              <a:t>, </a:t>
            </a:r>
            <a:r>
              <a:rPr lang="ko-KR" altLang="en-US" b="1" dirty="0">
                <a:solidFill>
                  <a:schemeClr val="bg1"/>
                </a:solidFill>
              </a:rPr>
              <a:t>성격</a:t>
            </a:r>
            <a:r>
              <a:rPr lang="en-US" altLang="ko-KR" b="1" dirty="0">
                <a:solidFill>
                  <a:schemeClr val="bg1"/>
                </a:solidFill>
              </a:rPr>
              <a:t>, </a:t>
            </a:r>
            <a:r>
              <a:rPr lang="ko-KR" altLang="en-US" b="1" dirty="0">
                <a:solidFill>
                  <a:schemeClr val="bg1"/>
                </a:solidFill>
              </a:rPr>
              <a:t>사회체계와 관련된 이론 습득과 사회복지실천에의 적용방안 모색</a:t>
            </a:r>
            <a:endParaRPr lang="ko-KR" altLang="en-US" dirty="0">
              <a:solidFill>
                <a:schemeClr val="bg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US" altLang="ko-KR" b="1" dirty="0">
              <a:solidFill>
                <a:schemeClr val="bg1"/>
              </a:solidFill>
            </a:endParaRPr>
          </a:p>
        </p:txBody>
      </p:sp>
      <p:grpSp>
        <p:nvGrpSpPr>
          <p:cNvPr id="3082" name="그룹 43"/>
          <p:cNvGrpSpPr>
            <a:grpSpLocks/>
          </p:cNvGrpSpPr>
          <p:nvPr/>
        </p:nvGrpSpPr>
        <p:grpSpPr bwMode="auto">
          <a:xfrm>
            <a:off x="36512" y="945181"/>
            <a:ext cx="9144000" cy="576039"/>
            <a:chOff x="-32" y="5643578"/>
            <a:chExt cx="9144000" cy="785818"/>
          </a:xfrm>
        </p:grpSpPr>
        <p:sp>
          <p:nvSpPr>
            <p:cNvPr id="3089" name="Rectangle 327"/>
            <p:cNvSpPr>
              <a:spLocks noChangeArrowheads="1"/>
            </p:cNvSpPr>
            <p:nvPr/>
          </p:nvSpPr>
          <p:spPr bwMode="auto">
            <a:xfrm>
              <a:off x="-32" y="5643578"/>
              <a:ext cx="9144000" cy="785818"/>
            </a:xfrm>
            <a:prstGeom prst="rect">
              <a:avLst/>
            </a:prstGeom>
            <a:gradFill rotWithShape="1">
              <a:gsLst>
                <a:gs pos="0">
                  <a:srgbClr val="185E76">
                    <a:alpha val="0"/>
                  </a:srgbClr>
                </a:gs>
                <a:gs pos="100000">
                  <a:srgbClr val="33CCFF">
                    <a:alpha val="29999"/>
                  </a:srgbClr>
                </a:gs>
              </a:gsLst>
              <a:lin ang="2700000" scaled="1"/>
            </a:gradFill>
            <a:ln w="6350">
              <a:solidFill>
                <a:srgbClr val="FFE38B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3090" name="Rectangle 61"/>
            <p:cNvSpPr>
              <a:spLocks noChangeArrowheads="1"/>
            </p:cNvSpPr>
            <p:nvPr/>
          </p:nvSpPr>
          <p:spPr bwMode="auto">
            <a:xfrm>
              <a:off x="-32" y="5840031"/>
              <a:ext cx="9144000" cy="5038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altLang="ko-KR" dirty="0">
                  <a:solidFill>
                    <a:srgbClr val="FFC000"/>
                  </a:solidFill>
                  <a:latin typeface="HY견고딕" pitchFamily="18" charset="-127"/>
                  <a:ea typeface="HY견고딕" pitchFamily="18" charset="-127"/>
                </a:rPr>
                <a:t>6. </a:t>
              </a:r>
              <a:r>
                <a:rPr lang="ko-KR" altLang="en-US" dirty="0">
                  <a:solidFill>
                    <a:srgbClr val="FFC000"/>
                  </a:solidFill>
                  <a:latin typeface="HY견고딕" pitchFamily="18" charset="-127"/>
                  <a:ea typeface="HY견고딕" pitchFamily="18" charset="-127"/>
                </a:rPr>
                <a:t>강의목표</a:t>
              </a:r>
              <a:endParaRPr lang="en-US" altLang="ko-KR" dirty="0">
                <a:solidFill>
                  <a:srgbClr val="FFC00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  <p:grpSp>
        <p:nvGrpSpPr>
          <p:cNvPr id="17" name="그룹 43">
            <a:extLst>
              <a:ext uri="{FF2B5EF4-FFF2-40B4-BE49-F238E27FC236}">
                <a16:creationId xmlns:a16="http://schemas.microsoft.com/office/drawing/2014/main" id="{D54D79E7-73DC-4C96-A423-D3B7501C26A8}"/>
              </a:ext>
            </a:extLst>
          </p:cNvPr>
          <p:cNvGrpSpPr>
            <a:grpSpLocks/>
          </p:cNvGrpSpPr>
          <p:nvPr/>
        </p:nvGrpSpPr>
        <p:grpSpPr bwMode="auto">
          <a:xfrm>
            <a:off x="36512" y="2276872"/>
            <a:ext cx="9144000" cy="576039"/>
            <a:chOff x="-32" y="5643578"/>
            <a:chExt cx="9144000" cy="785818"/>
          </a:xfrm>
        </p:grpSpPr>
        <p:sp>
          <p:nvSpPr>
            <p:cNvPr id="18" name="Rectangle 327">
              <a:extLst>
                <a:ext uri="{FF2B5EF4-FFF2-40B4-BE49-F238E27FC236}">
                  <a16:creationId xmlns:a16="http://schemas.microsoft.com/office/drawing/2014/main" id="{840278B5-5342-4869-B389-8839E1B4DD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32" y="5643578"/>
              <a:ext cx="9144000" cy="785818"/>
            </a:xfrm>
            <a:prstGeom prst="rect">
              <a:avLst/>
            </a:prstGeom>
            <a:gradFill rotWithShape="1">
              <a:gsLst>
                <a:gs pos="0">
                  <a:srgbClr val="185E76">
                    <a:alpha val="0"/>
                  </a:srgbClr>
                </a:gs>
                <a:gs pos="100000">
                  <a:srgbClr val="33CCFF">
                    <a:alpha val="29999"/>
                  </a:srgbClr>
                </a:gs>
              </a:gsLst>
              <a:lin ang="2700000" scaled="1"/>
            </a:gradFill>
            <a:ln w="6350">
              <a:solidFill>
                <a:srgbClr val="FFE38B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9" name="Rectangle 61">
              <a:extLst>
                <a:ext uri="{FF2B5EF4-FFF2-40B4-BE49-F238E27FC236}">
                  <a16:creationId xmlns:a16="http://schemas.microsoft.com/office/drawing/2014/main" id="{8B7CB530-770D-42C3-8F25-4468D26BBD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32" y="5840031"/>
              <a:ext cx="9144000" cy="5038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altLang="ko-KR" dirty="0">
                  <a:solidFill>
                    <a:srgbClr val="FFC000"/>
                  </a:solidFill>
                  <a:latin typeface="HY견고딕" pitchFamily="18" charset="-127"/>
                  <a:ea typeface="HY견고딕" pitchFamily="18" charset="-127"/>
                </a:rPr>
                <a:t>7. ‘</a:t>
              </a:r>
              <a:r>
                <a:rPr lang="ko-KR" altLang="en-US" dirty="0">
                  <a:solidFill>
                    <a:srgbClr val="FFC000"/>
                  </a:solidFill>
                  <a:latin typeface="HY견고딕" pitchFamily="18" charset="-127"/>
                  <a:ea typeface="HY견고딕" pitchFamily="18" charset="-127"/>
                </a:rPr>
                <a:t>인간행동과 사회환경＇ 교과목에서 다루는 내용</a:t>
              </a:r>
              <a:endParaRPr lang="en-US" altLang="ko-KR" dirty="0">
                <a:solidFill>
                  <a:srgbClr val="FFC00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  <p:sp>
        <p:nvSpPr>
          <p:cNvPr id="20" name="Rectangle 61">
            <a:extLst>
              <a:ext uri="{FF2B5EF4-FFF2-40B4-BE49-F238E27FC236}">
                <a16:creationId xmlns:a16="http://schemas.microsoft.com/office/drawing/2014/main" id="{AC8514AC-CFD2-41D1-B446-B11C8E86B3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-36512" y="2852936"/>
            <a:ext cx="9143968" cy="40026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ko-KR" altLang="en-US" b="1" dirty="0">
                <a:solidFill>
                  <a:srgbClr val="FFC000"/>
                </a:solidFill>
              </a:rPr>
              <a:t>인간행동과 사회복지실천</a:t>
            </a:r>
            <a:r>
              <a:rPr lang="en-US" altLang="ko-KR" b="1" dirty="0">
                <a:solidFill>
                  <a:schemeClr val="bg1"/>
                </a:solidFill>
              </a:rPr>
              <a:t>: </a:t>
            </a:r>
            <a:r>
              <a:rPr lang="ko-KR" altLang="en-US" b="1" dirty="0">
                <a:solidFill>
                  <a:schemeClr val="bg1"/>
                </a:solidFill>
              </a:rPr>
              <a:t>인간행동과 사회환경의 개념 이해</a:t>
            </a:r>
            <a:r>
              <a:rPr lang="en-US" altLang="ko-KR" b="1" dirty="0">
                <a:solidFill>
                  <a:schemeClr val="bg1"/>
                </a:solidFill>
              </a:rPr>
              <a:t>, </a:t>
            </a:r>
            <a:r>
              <a:rPr lang="ko-KR" altLang="en-US" b="1" dirty="0">
                <a:solidFill>
                  <a:schemeClr val="bg1"/>
                </a:solidFill>
              </a:rPr>
              <a:t>인간</a:t>
            </a:r>
            <a:r>
              <a:rPr lang="en-US" altLang="ko-KR" b="1" dirty="0">
                <a:solidFill>
                  <a:schemeClr val="bg1"/>
                </a:solidFill>
              </a:rPr>
              <a:t>-</a:t>
            </a:r>
            <a:r>
              <a:rPr lang="ko-KR" altLang="en-US" b="1" dirty="0">
                <a:solidFill>
                  <a:schemeClr val="bg1"/>
                </a:solidFill>
              </a:rPr>
              <a:t>환경</a:t>
            </a:r>
            <a:r>
              <a:rPr lang="en-US" altLang="ko-KR" b="1" dirty="0">
                <a:solidFill>
                  <a:schemeClr val="bg1"/>
                </a:solidFill>
              </a:rPr>
              <a:t>-</a:t>
            </a:r>
            <a:r>
              <a:rPr lang="ko-KR" altLang="en-US" b="1" dirty="0">
                <a:solidFill>
                  <a:schemeClr val="bg1"/>
                </a:solidFill>
              </a:rPr>
              <a:t>사회복지실천의 관계</a:t>
            </a:r>
            <a:r>
              <a:rPr lang="en-US" altLang="ko-KR" b="1" dirty="0">
                <a:solidFill>
                  <a:schemeClr val="bg1"/>
                </a:solidFill>
              </a:rPr>
              <a:t>, </a:t>
            </a:r>
            <a:r>
              <a:rPr lang="ko-KR" altLang="en-US" b="1" dirty="0">
                <a:solidFill>
                  <a:schemeClr val="bg1"/>
                </a:solidFill>
              </a:rPr>
              <a:t>사회복지사가 이 교과목을 공부해야 하는 이유</a:t>
            </a:r>
          </a:p>
          <a:p>
            <a:pPr marL="285750" indent="-2857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ko-KR" altLang="en-US" b="1" dirty="0">
                <a:solidFill>
                  <a:srgbClr val="FFC000"/>
                </a:solidFill>
              </a:rPr>
              <a:t>인간발달과 사회복지실천</a:t>
            </a:r>
            <a:r>
              <a:rPr lang="en-US" altLang="ko-KR" b="1" dirty="0">
                <a:solidFill>
                  <a:schemeClr val="bg1"/>
                </a:solidFill>
              </a:rPr>
              <a:t>: </a:t>
            </a:r>
            <a:r>
              <a:rPr lang="ko-KR" altLang="en-US" b="1" dirty="0">
                <a:solidFill>
                  <a:schemeClr val="bg1"/>
                </a:solidFill>
              </a:rPr>
              <a:t>발달의 개념</a:t>
            </a:r>
            <a:r>
              <a:rPr lang="en-US" altLang="ko-KR" b="1" dirty="0">
                <a:solidFill>
                  <a:schemeClr val="bg1"/>
                </a:solidFill>
              </a:rPr>
              <a:t>, </a:t>
            </a:r>
            <a:r>
              <a:rPr lang="ko-KR" altLang="en-US" b="1" dirty="0" err="1">
                <a:solidFill>
                  <a:schemeClr val="bg1"/>
                </a:solidFill>
              </a:rPr>
              <a:t>영아기∼노년기의</a:t>
            </a:r>
            <a:r>
              <a:rPr lang="ko-KR" altLang="en-US" b="1" dirty="0">
                <a:solidFill>
                  <a:schemeClr val="bg1"/>
                </a:solidFill>
              </a:rPr>
              <a:t> 신체</a:t>
            </a:r>
            <a:r>
              <a:rPr lang="en-US" altLang="ko-KR" b="1" dirty="0">
                <a:solidFill>
                  <a:schemeClr val="bg1"/>
                </a:solidFill>
              </a:rPr>
              <a:t>, </a:t>
            </a:r>
            <a:r>
              <a:rPr lang="ko-KR" altLang="en-US" b="1" dirty="0">
                <a:solidFill>
                  <a:schemeClr val="bg1"/>
                </a:solidFill>
              </a:rPr>
              <a:t>심리</a:t>
            </a:r>
            <a:r>
              <a:rPr lang="en-US" altLang="ko-KR" b="1" dirty="0">
                <a:solidFill>
                  <a:schemeClr val="bg1"/>
                </a:solidFill>
              </a:rPr>
              <a:t>, </a:t>
            </a:r>
            <a:r>
              <a:rPr lang="ko-KR" altLang="en-US" b="1" dirty="0">
                <a:solidFill>
                  <a:schemeClr val="bg1"/>
                </a:solidFill>
              </a:rPr>
              <a:t>사회적 발달과 사회복지실천의 관심영역</a:t>
            </a:r>
            <a:endParaRPr lang="ko-KR" altLang="en-US" dirty="0">
              <a:solidFill>
                <a:schemeClr val="bg1"/>
              </a:solidFill>
            </a:endParaRPr>
          </a:p>
          <a:p>
            <a:pPr marL="285750" indent="-2857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ko-KR" altLang="en-US" b="1" dirty="0">
                <a:solidFill>
                  <a:srgbClr val="FFC000"/>
                </a:solidFill>
              </a:rPr>
              <a:t>인간성격과 사회복지실천</a:t>
            </a:r>
            <a:r>
              <a:rPr lang="en-US" altLang="ko-KR" b="1" dirty="0">
                <a:solidFill>
                  <a:schemeClr val="bg1"/>
                </a:solidFill>
              </a:rPr>
              <a:t>: </a:t>
            </a:r>
            <a:r>
              <a:rPr lang="ko-KR" altLang="en-US" b="1" dirty="0">
                <a:solidFill>
                  <a:schemeClr val="bg1"/>
                </a:solidFill>
              </a:rPr>
              <a:t>성격의 개념</a:t>
            </a:r>
            <a:r>
              <a:rPr lang="en-US" altLang="ko-KR" b="1" dirty="0">
                <a:solidFill>
                  <a:schemeClr val="bg1"/>
                </a:solidFill>
              </a:rPr>
              <a:t>, </a:t>
            </a:r>
            <a:r>
              <a:rPr lang="ko-KR" altLang="en-US" b="1" dirty="0">
                <a:solidFill>
                  <a:schemeClr val="bg1"/>
                </a:solidFill>
              </a:rPr>
              <a:t>정신분석이론</a:t>
            </a:r>
            <a:r>
              <a:rPr lang="en-US" altLang="ko-KR" b="1" dirty="0">
                <a:solidFill>
                  <a:schemeClr val="bg1"/>
                </a:solidFill>
              </a:rPr>
              <a:t>, </a:t>
            </a:r>
            <a:r>
              <a:rPr lang="ko-KR" altLang="en-US" b="1" dirty="0">
                <a:solidFill>
                  <a:schemeClr val="bg1"/>
                </a:solidFill>
              </a:rPr>
              <a:t>분석심리이론</a:t>
            </a:r>
            <a:r>
              <a:rPr lang="en-US" altLang="ko-KR" b="1" dirty="0">
                <a:solidFill>
                  <a:schemeClr val="bg1"/>
                </a:solidFill>
              </a:rPr>
              <a:t>, </a:t>
            </a:r>
            <a:r>
              <a:rPr lang="ko-KR" altLang="en-US" b="1" dirty="0">
                <a:solidFill>
                  <a:schemeClr val="bg1"/>
                </a:solidFill>
              </a:rPr>
              <a:t>개인심리이론</a:t>
            </a:r>
            <a:r>
              <a:rPr lang="en-US" altLang="ko-KR" b="1" dirty="0">
                <a:solidFill>
                  <a:schemeClr val="bg1"/>
                </a:solidFill>
              </a:rPr>
              <a:t>, </a:t>
            </a:r>
            <a:r>
              <a:rPr lang="ko-KR" altLang="en-US" b="1" dirty="0">
                <a:solidFill>
                  <a:schemeClr val="bg1"/>
                </a:solidFill>
              </a:rPr>
              <a:t>자아심리이론</a:t>
            </a:r>
            <a:r>
              <a:rPr lang="en-US" altLang="ko-KR" b="1" dirty="0">
                <a:solidFill>
                  <a:schemeClr val="bg1"/>
                </a:solidFill>
              </a:rPr>
              <a:t>, </a:t>
            </a:r>
            <a:r>
              <a:rPr lang="ko-KR" altLang="en-US" b="1" dirty="0">
                <a:solidFill>
                  <a:schemeClr val="bg1"/>
                </a:solidFill>
              </a:rPr>
              <a:t>교류분석이론</a:t>
            </a:r>
            <a:r>
              <a:rPr lang="en-US" altLang="ko-KR" b="1" dirty="0">
                <a:solidFill>
                  <a:schemeClr val="bg1"/>
                </a:solidFill>
              </a:rPr>
              <a:t>, </a:t>
            </a:r>
            <a:r>
              <a:rPr lang="ko-KR" altLang="en-US" b="1" dirty="0">
                <a:solidFill>
                  <a:schemeClr val="bg1"/>
                </a:solidFill>
              </a:rPr>
              <a:t>인본주의이론</a:t>
            </a:r>
            <a:r>
              <a:rPr lang="en-US" altLang="ko-KR" b="1" dirty="0">
                <a:solidFill>
                  <a:schemeClr val="bg1"/>
                </a:solidFill>
              </a:rPr>
              <a:t>, </a:t>
            </a:r>
            <a:r>
              <a:rPr lang="ko-KR" altLang="en-US" b="1" dirty="0">
                <a:solidFill>
                  <a:schemeClr val="bg1"/>
                </a:solidFill>
              </a:rPr>
              <a:t>행동주의이론</a:t>
            </a:r>
            <a:r>
              <a:rPr lang="en-US" altLang="ko-KR" b="1" dirty="0">
                <a:solidFill>
                  <a:schemeClr val="bg1"/>
                </a:solidFill>
              </a:rPr>
              <a:t>, </a:t>
            </a:r>
            <a:r>
              <a:rPr lang="ko-KR" altLang="en-US" b="1" dirty="0">
                <a:solidFill>
                  <a:schemeClr val="bg1"/>
                </a:solidFill>
              </a:rPr>
              <a:t>인지이론</a:t>
            </a:r>
            <a:endParaRPr lang="ko-KR" altLang="en-US" dirty="0">
              <a:solidFill>
                <a:schemeClr val="bg1"/>
              </a:solidFill>
            </a:endParaRPr>
          </a:p>
          <a:p>
            <a:pPr marL="285750" indent="-2857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ko-KR" altLang="en-US" b="1" dirty="0">
                <a:solidFill>
                  <a:srgbClr val="FFC000"/>
                </a:solidFill>
              </a:rPr>
              <a:t>사회체계와 사회복지실천</a:t>
            </a:r>
            <a:r>
              <a:rPr lang="en-US" altLang="ko-KR" b="1" dirty="0">
                <a:solidFill>
                  <a:schemeClr val="bg1"/>
                </a:solidFill>
              </a:rPr>
              <a:t>: </a:t>
            </a:r>
            <a:r>
              <a:rPr lang="ko-KR" altLang="en-US" b="1" dirty="0">
                <a:solidFill>
                  <a:schemeClr val="bg1"/>
                </a:solidFill>
              </a:rPr>
              <a:t>사회체계의 개념</a:t>
            </a:r>
            <a:r>
              <a:rPr lang="en-US" altLang="ko-KR" b="1" dirty="0">
                <a:solidFill>
                  <a:schemeClr val="bg1"/>
                </a:solidFill>
              </a:rPr>
              <a:t>, </a:t>
            </a:r>
            <a:r>
              <a:rPr lang="ko-KR" altLang="en-US" b="1" dirty="0" err="1">
                <a:solidFill>
                  <a:schemeClr val="bg1"/>
                </a:solidFill>
              </a:rPr>
              <a:t>가족ㆍ집단ㆍ조직ㆍ지역사회ㆍ문화ㆍ가상공간과</a:t>
            </a:r>
            <a:r>
              <a:rPr lang="ko-KR" altLang="en-US" b="1" dirty="0">
                <a:solidFill>
                  <a:schemeClr val="bg1"/>
                </a:solidFill>
              </a:rPr>
              <a:t> 인간행동</a:t>
            </a:r>
            <a:r>
              <a:rPr lang="en-US" altLang="ko-KR" b="1" dirty="0">
                <a:solidFill>
                  <a:schemeClr val="bg1"/>
                </a:solidFill>
              </a:rPr>
              <a:t>, </a:t>
            </a:r>
            <a:r>
              <a:rPr lang="ko-KR" altLang="en-US" b="1" dirty="0">
                <a:solidFill>
                  <a:schemeClr val="bg1"/>
                </a:solidFill>
              </a:rPr>
              <a:t>소집단이론</a:t>
            </a:r>
            <a:r>
              <a:rPr lang="en-US" altLang="ko-KR" b="1" dirty="0">
                <a:solidFill>
                  <a:schemeClr val="bg1"/>
                </a:solidFill>
              </a:rPr>
              <a:t>, </a:t>
            </a:r>
            <a:r>
              <a:rPr lang="ko-KR" altLang="en-US" b="1" dirty="0">
                <a:solidFill>
                  <a:schemeClr val="bg1"/>
                </a:solidFill>
              </a:rPr>
              <a:t>일반체계이론</a:t>
            </a:r>
            <a:r>
              <a:rPr lang="en-US" altLang="ko-KR" b="1" dirty="0">
                <a:solidFill>
                  <a:schemeClr val="bg1"/>
                </a:solidFill>
              </a:rPr>
              <a:t>, </a:t>
            </a:r>
            <a:r>
              <a:rPr lang="ko-KR" altLang="en-US" b="1" dirty="0">
                <a:solidFill>
                  <a:schemeClr val="bg1"/>
                </a:solidFill>
              </a:rPr>
              <a:t>생태학적 이론</a:t>
            </a:r>
            <a:r>
              <a:rPr lang="en-US" altLang="ko-KR" b="1" dirty="0">
                <a:solidFill>
                  <a:schemeClr val="bg1"/>
                </a:solidFill>
              </a:rPr>
              <a:t>, </a:t>
            </a:r>
            <a:r>
              <a:rPr lang="ko-KR" altLang="en-US" b="1" dirty="0">
                <a:solidFill>
                  <a:schemeClr val="bg1"/>
                </a:solidFill>
              </a:rPr>
              <a:t>구조기능주의이론</a:t>
            </a:r>
            <a:r>
              <a:rPr lang="en-US" altLang="ko-KR" b="1" dirty="0">
                <a:solidFill>
                  <a:schemeClr val="bg1"/>
                </a:solidFill>
              </a:rPr>
              <a:t>, </a:t>
            </a:r>
            <a:r>
              <a:rPr lang="ko-KR" altLang="en-US" b="1" dirty="0">
                <a:solidFill>
                  <a:schemeClr val="bg1"/>
                </a:solidFill>
              </a:rPr>
              <a:t>가등이론</a:t>
            </a:r>
            <a:r>
              <a:rPr lang="en-US" altLang="ko-KR" b="1" dirty="0">
                <a:solidFill>
                  <a:schemeClr val="bg1"/>
                </a:solidFill>
              </a:rPr>
              <a:t>, </a:t>
            </a:r>
            <a:r>
              <a:rPr lang="ko-KR" altLang="en-US" b="1" dirty="0">
                <a:solidFill>
                  <a:schemeClr val="bg1"/>
                </a:solidFill>
              </a:rPr>
              <a:t>상호작용이론</a:t>
            </a:r>
            <a:r>
              <a:rPr lang="en-US" altLang="ko-KR" b="1" dirty="0">
                <a:solidFill>
                  <a:schemeClr val="bg1"/>
                </a:solidFill>
              </a:rPr>
              <a:t>, </a:t>
            </a:r>
            <a:r>
              <a:rPr lang="ko-KR" altLang="en-US" b="1" dirty="0">
                <a:solidFill>
                  <a:schemeClr val="bg1"/>
                </a:solidFill>
              </a:rPr>
              <a:t>교환이론</a:t>
            </a:r>
            <a:r>
              <a:rPr lang="en-US" altLang="ko-KR" b="1" dirty="0">
                <a:solidFill>
                  <a:schemeClr val="bg1"/>
                </a:solidFill>
              </a:rPr>
              <a:t>, </a:t>
            </a:r>
            <a:r>
              <a:rPr lang="ko-KR" altLang="en-US" b="1" dirty="0">
                <a:solidFill>
                  <a:schemeClr val="bg1"/>
                </a:solidFill>
              </a:rPr>
              <a:t>여성주의이론</a:t>
            </a:r>
            <a:r>
              <a:rPr lang="en-US" altLang="ko-KR" b="1" dirty="0">
                <a:solidFill>
                  <a:schemeClr val="bg1"/>
                </a:solidFill>
              </a:rPr>
              <a:t>, </a:t>
            </a:r>
            <a:r>
              <a:rPr lang="ko-KR" altLang="en-US" b="1" dirty="0">
                <a:solidFill>
                  <a:schemeClr val="bg1"/>
                </a:solidFill>
              </a:rPr>
              <a:t>다문화이론</a:t>
            </a:r>
            <a:endParaRPr lang="ko-KR" altLang="en-US" dirty="0">
              <a:solidFill>
                <a:schemeClr val="bg1"/>
              </a:solidFill>
            </a:endParaRPr>
          </a:p>
          <a:p>
            <a:pPr marL="285750" indent="-2857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en-US" altLang="ko-KR" b="1" dirty="0">
                <a:solidFill>
                  <a:schemeClr val="bg1"/>
                </a:solidFill>
              </a:rPr>
              <a:t>2021-1</a:t>
            </a:r>
            <a:r>
              <a:rPr lang="ko-KR" altLang="en-US" b="1" dirty="0">
                <a:solidFill>
                  <a:schemeClr val="bg1"/>
                </a:solidFill>
              </a:rPr>
              <a:t>학기에는 인간행동과 사회복지실천</a:t>
            </a:r>
            <a:r>
              <a:rPr lang="en-US" altLang="ko-KR" b="1" dirty="0">
                <a:solidFill>
                  <a:schemeClr val="bg1"/>
                </a:solidFill>
              </a:rPr>
              <a:t>, </a:t>
            </a:r>
            <a:r>
              <a:rPr lang="ko-KR" altLang="en-US" b="1" dirty="0">
                <a:solidFill>
                  <a:schemeClr val="bg1"/>
                </a:solidFill>
              </a:rPr>
              <a:t>인간발달</a:t>
            </a:r>
            <a:r>
              <a:rPr lang="en-US" altLang="ko-KR" b="1" dirty="0">
                <a:solidFill>
                  <a:schemeClr val="bg1"/>
                </a:solidFill>
              </a:rPr>
              <a:t>, </a:t>
            </a:r>
            <a:r>
              <a:rPr lang="ko-KR" altLang="en-US" b="1" dirty="0">
                <a:solidFill>
                  <a:schemeClr val="bg1"/>
                </a:solidFill>
              </a:rPr>
              <a:t>성격과 사회복지실천 영역 강의</a:t>
            </a:r>
            <a:endParaRPr lang="en-US" altLang="ko-KR" b="1" dirty="0">
              <a:solidFill>
                <a:schemeClr val="bg1"/>
              </a:solidFill>
            </a:endParaRPr>
          </a:p>
          <a:p>
            <a:pPr marL="285750" indent="-2857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en-US" altLang="ko-KR" b="1" dirty="0">
                <a:solidFill>
                  <a:schemeClr val="bg1"/>
                </a:solidFill>
              </a:rPr>
              <a:t>2021-2</a:t>
            </a:r>
            <a:r>
              <a:rPr lang="ko-KR" altLang="en-US" b="1" dirty="0">
                <a:solidFill>
                  <a:schemeClr val="bg1"/>
                </a:solidFill>
              </a:rPr>
              <a:t>학기에 </a:t>
            </a:r>
            <a:r>
              <a:rPr lang="en-US" altLang="ko-KR" b="1" dirty="0">
                <a:solidFill>
                  <a:schemeClr val="bg1"/>
                </a:solidFill>
              </a:rPr>
              <a:t>‘</a:t>
            </a:r>
            <a:r>
              <a:rPr lang="ko-KR" altLang="en-US" b="1" dirty="0" err="1">
                <a:solidFill>
                  <a:schemeClr val="bg1"/>
                </a:solidFill>
              </a:rPr>
              <a:t>상담이론＇이라는</a:t>
            </a:r>
            <a:r>
              <a:rPr lang="ko-KR" altLang="en-US" b="1" dirty="0">
                <a:solidFill>
                  <a:schemeClr val="bg1"/>
                </a:solidFill>
              </a:rPr>
              <a:t> 교과목으로 성격이론과 사회체계 관련이론 강의</a:t>
            </a:r>
          </a:p>
        </p:txBody>
      </p:sp>
    </p:spTree>
    <p:extLst>
      <p:ext uri="{BB962C8B-B14F-4D97-AF65-F5344CB8AC3E}">
        <p14:creationId xmlns:p14="http://schemas.microsoft.com/office/powerpoint/2010/main" val="24936816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29"/>
          <p:cNvGrpSpPr>
            <a:grpSpLocks/>
          </p:cNvGrpSpPr>
          <p:nvPr/>
        </p:nvGrpSpPr>
        <p:grpSpPr bwMode="auto">
          <a:xfrm>
            <a:off x="0" y="293688"/>
            <a:ext cx="9147175" cy="6375400"/>
            <a:chOff x="-32" y="293688"/>
            <a:chExt cx="9147207" cy="6375672"/>
          </a:xfrm>
        </p:grpSpPr>
        <p:sp>
          <p:nvSpPr>
            <p:cNvPr id="3075" name="Line 46"/>
            <p:cNvSpPr>
              <a:spLocks noChangeShapeType="1"/>
            </p:cNvSpPr>
            <p:nvPr/>
          </p:nvSpPr>
          <p:spPr bwMode="auto">
            <a:xfrm>
              <a:off x="3175" y="730250"/>
              <a:ext cx="9144000" cy="0"/>
            </a:xfrm>
            <a:prstGeom prst="line">
              <a:avLst/>
            </a:prstGeom>
            <a:noFill/>
            <a:ln w="9525">
              <a:solidFill>
                <a:srgbClr val="C0C0C0">
                  <a:alpha val="70195"/>
                </a:srgb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3076" name="Text Box 56"/>
            <p:cNvSpPr txBox="1">
              <a:spLocks noChangeArrowheads="1"/>
            </p:cNvSpPr>
            <p:nvPr/>
          </p:nvSpPr>
          <p:spPr bwMode="auto">
            <a:xfrm>
              <a:off x="96838" y="293688"/>
              <a:ext cx="2861691" cy="5232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ko-KR" sz="28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2. </a:t>
              </a:r>
              <a:r>
                <a:rPr lang="ko-KR" altLang="en-US" sz="2800" dirty="0" err="1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주별</a:t>
              </a:r>
              <a:r>
                <a:rPr lang="ko-KR" altLang="en-US" sz="28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 강의일정</a:t>
              </a:r>
              <a:endParaRPr lang="en-US" altLang="ko-KR" sz="2800" dirty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endParaRPr>
            </a:p>
          </p:txBody>
        </p:sp>
        <p:grpSp>
          <p:nvGrpSpPr>
            <p:cNvPr id="3" name="그룹 49"/>
            <p:cNvGrpSpPr>
              <a:grpSpLocks/>
            </p:cNvGrpSpPr>
            <p:nvPr/>
          </p:nvGrpSpPr>
          <p:grpSpPr bwMode="auto">
            <a:xfrm>
              <a:off x="0" y="908720"/>
              <a:ext cx="9144000" cy="571504"/>
              <a:chOff x="0" y="1214422"/>
              <a:chExt cx="9144000" cy="571504"/>
            </a:xfrm>
          </p:grpSpPr>
          <p:sp>
            <p:nvSpPr>
              <p:cNvPr id="3099" name="Rectangle 327"/>
              <p:cNvSpPr>
                <a:spLocks noChangeArrowheads="1"/>
              </p:cNvSpPr>
              <p:nvPr/>
            </p:nvSpPr>
            <p:spPr bwMode="auto">
              <a:xfrm>
                <a:off x="0" y="1214422"/>
                <a:ext cx="9144000" cy="571504"/>
              </a:xfrm>
              <a:prstGeom prst="rect">
                <a:avLst/>
              </a:prstGeom>
              <a:gradFill rotWithShape="1">
                <a:gsLst>
                  <a:gs pos="0">
                    <a:srgbClr val="185E76">
                      <a:alpha val="0"/>
                    </a:srgbClr>
                  </a:gs>
                  <a:gs pos="100000">
                    <a:srgbClr val="33CCFF">
                      <a:alpha val="29999"/>
                    </a:srgbClr>
                  </a:gs>
                </a:gsLst>
                <a:lin ang="2700000" scaled="1"/>
              </a:gradFill>
              <a:ln w="6350">
                <a:solidFill>
                  <a:srgbClr val="FFE38B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100" name="Rectangle 61"/>
              <p:cNvSpPr>
                <a:spLocks noChangeArrowheads="1"/>
              </p:cNvSpPr>
              <p:nvPr/>
            </p:nvSpPr>
            <p:spPr bwMode="auto">
              <a:xfrm>
                <a:off x="0" y="1285859"/>
                <a:ext cx="9144000" cy="3693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ko-KR" altLang="en-US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 </a:t>
                </a:r>
                <a:r>
                  <a:rPr lang="en-US" altLang="ko-KR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1</a:t>
                </a:r>
                <a:r>
                  <a:rPr lang="ko-KR" altLang="en-US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주</a:t>
                </a:r>
                <a:r>
                  <a:rPr lang="en-US" altLang="ko-KR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: </a:t>
                </a:r>
                <a:r>
                  <a:rPr lang="ko-KR" altLang="en-US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강의개요 및 인간행동과 사회환경</a:t>
                </a:r>
                <a:r>
                  <a:rPr lang="en-US" altLang="ko-KR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,</a:t>
                </a:r>
                <a:r>
                  <a:rPr lang="ko-KR" altLang="en-US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 사회복지실천의 관계</a:t>
                </a:r>
                <a:endParaRPr lang="en-US" altLang="ko-KR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</p:grpSp>
        <p:grpSp>
          <p:nvGrpSpPr>
            <p:cNvPr id="4" name="그룹 45"/>
            <p:cNvGrpSpPr>
              <a:grpSpLocks/>
            </p:cNvGrpSpPr>
            <p:nvPr/>
          </p:nvGrpSpPr>
          <p:grpSpPr bwMode="auto">
            <a:xfrm>
              <a:off x="-32" y="1628800"/>
              <a:ext cx="9144064" cy="571504"/>
              <a:chOff x="-32" y="1928802"/>
              <a:chExt cx="9144064" cy="571504"/>
            </a:xfrm>
          </p:grpSpPr>
          <p:sp>
            <p:nvSpPr>
              <p:cNvPr id="3097" name="Rectangle 327"/>
              <p:cNvSpPr>
                <a:spLocks noChangeArrowheads="1"/>
              </p:cNvSpPr>
              <p:nvPr/>
            </p:nvSpPr>
            <p:spPr bwMode="auto">
              <a:xfrm>
                <a:off x="32" y="1928802"/>
                <a:ext cx="9144000" cy="571504"/>
              </a:xfrm>
              <a:prstGeom prst="rect">
                <a:avLst/>
              </a:prstGeom>
              <a:gradFill rotWithShape="1">
                <a:gsLst>
                  <a:gs pos="0">
                    <a:srgbClr val="185E76">
                      <a:alpha val="0"/>
                    </a:srgbClr>
                  </a:gs>
                  <a:gs pos="100000">
                    <a:srgbClr val="33CCFF">
                      <a:alpha val="29999"/>
                    </a:srgbClr>
                  </a:gs>
                </a:gsLst>
                <a:lin ang="2700000" scaled="1"/>
              </a:gradFill>
              <a:ln w="6350">
                <a:solidFill>
                  <a:srgbClr val="FFE38B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098" name="Rectangle 61"/>
              <p:cNvSpPr>
                <a:spLocks noChangeArrowheads="1"/>
              </p:cNvSpPr>
              <p:nvPr/>
            </p:nvSpPr>
            <p:spPr bwMode="auto">
              <a:xfrm>
                <a:off x="-32" y="2000239"/>
                <a:ext cx="9144000" cy="3693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ko-KR" altLang="en-US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 </a:t>
                </a:r>
                <a:r>
                  <a:rPr lang="en-US" altLang="ko-KR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2</a:t>
                </a:r>
                <a:r>
                  <a:rPr lang="ko-KR" altLang="en-US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주</a:t>
                </a:r>
                <a:r>
                  <a:rPr lang="en-US" altLang="ko-KR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: </a:t>
                </a:r>
                <a:r>
                  <a:rPr lang="ko-KR" altLang="en-US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인간발달과 사회복지실천</a:t>
                </a:r>
                <a:endParaRPr lang="en-US" altLang="ko-KR" dirty="0">
                  <a:solidFill>
                    <a:srgbClr val="FFC00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</p:grpSp>
        <p:grpSp>
          <p:nvGrpSpPr>
            <p:cNvPr id="5" name="그룹 46"/>
            <p:cNvGrpSpPr>
              <a:grpSpLocks/>
            </p:cNvGrpSpPr>
            <p:nvPr/>
          </p:nvGrpSpPr>
          <p:grpSpPr bwMode="auto">
            <a:xfrm>
              <a:off x="-32" y="2348880"/>
              <a:ext cx="9144064" cy="571504"/>
              <a:chOff x="-32" y="2786058"/>
              <a:chExt cx="9144064" cy="571504"/>
            </a:xfrm>
          </p:grpSpPr>
          <p:sp>
            <p:nvSpPr>
              <p:cNvPr id="3095" name="Rectangle 327"/>
              <p:cNvSpPr>
                <a:spLocks noChangeArrowheads="1"/>
              </p:cNvSpPr>
              <p:nvPr/>
            </p:nvSpPr>
            <p:spPr bwMode="auto">
              <a:xfrm>
                <a:off x="32" y="2786058"/>
                <a:ext cx="9144000" cy="571504"/>
              </a:xfrm>
              <a:prstGeom prst="rect">
                <a:avLst/>
              </a:prstGeom>
              <a:gradFill rotWithShape="1">
                <a:gsLst>
                  <a:gs pos="0">
                    <a:srgbClr val="185E76">
                      <a:alpha val="0"/>
                    </a:srgbClr>
                  </a:gs>
                  <a:gs pos="100000">
                    <a:srgbClr val="33CCFF">
                      <a:alpha val="29999"/>
                    </a:srgbClr>
                  </a:gs>
                </a:gsLst>
                <a:lin ang="2700000" scaled="1"/>
              </a:gradFill>
              <a:ln w="6350">
                <a:solidFill>
                  <a:srgbClr val="FFE38B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096" name="Rectangle 61"/>
              <p:cNvSpPr>
                <a:spLocks noChangeArrowheads="1"/>
              </p:cNvSpPr>
              <p:nvPr/>
            </p:nvSpPr>
            <p:spPr bwMode="auto">
              <a:xfrm>
                <a:off x="-32" y="2916793"/>
                <a:ext cx="9144000" cy="3693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ko-KR" altLang="en-US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 </a:t>
                </a:r>
                <a:r>
                  <a:rPr lang="en-US" altLang="ko-KR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3</a:t>
                </a:r>
                <a:r>
                  <a:rPr lang="ko-KR" altLang="en-US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주</a:t>
                </a:r>
                <a:r>
                  <a:rPr lang="en-US" altLang="ko-KR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: </a:t>
                </a:r>
                <a:r>
                  <a:rPr lang="ko-KR" altLang="en-US" dirty="0" err="1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영아기</a:t>
                </a:r>
                <a:r>
                  <a:rPr lang="ko-KR" altLang="en-US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 </a:t>
                </a:r>
                <a:r>
                  <a:rPr lang="en-US" altLang="ko-KR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1(</a:t>
                </a:r>
                <a:r>
                  <a:rPr lang="ko-KR" altLang="en-US" dirty="0" err="1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태내기</a:t>
                </a:r>
                <a:r>
                  <a:rPr lang="en-US" altLang="ko-KR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, </a:t>
                </a:r>
                <a:r>
                  <a:rPr lang="ko-KR" altLang="en-US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신생아기</a:t>
                </a:r>
                <a:r>
                  <a:rPr lang="en-US" altLang="ko-KR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)</a:t>
                </a:r>
              </a:p>
            </p:txBody>
          </p:sp>
        </p:grpSp>
        <p:grpSp>
          <p:nvGrpSpPr>
            <p:cNvPr id="6" name="그룹 47"/>
            <p:cNvGrpSpPr>
              <a:grpSpLocks/>
            </p:cNvGrpSpPr>
            <p:nvPr/>
          </p:nvGrpSpPr>
          <p:grpSpPr bwMode="auto">
            <a:xfrm>
              <a:off x="-32" y="3140968"/>
              <a:ext cx="9144064" cy="571504"/>
              <a:chOff x="-32" y="3651294"/>
              <a:chExt cx="9144064" cy="571504"/>
            </a:xfrm>
          </p:grpSpPr>
          <p:sp>
            <p:nvSpPr>
              <p:cNvPr id="3093" name="Rectangle 327"/>
              <p:cNvSpPr>
                <a:spLocks noChangeArrowheads="1"/>
              </p:cNvSpPr>
              <p:nvPr/>
            </p:nvSpPr>
            <p:spPr bwMode="auto">
              <a:xfrm>
                <a:off x="32" y="3651294"/>
                <a:ext cx="9144000" cy="571504"/>
              </a:xfrm>
              <a:prstGeom prst="rect">
                <a:avLst/>
              </a:prstGeom>
              <a:gradFill rotWithShape="1">
                <a:gsLst>
                  <a:gs pos="0">
                    <a:srgbClr val="185E76">
                      <a:alpha val="0"/>
                    </a:srgbClr>
                  </a:gs>
                  <a:gs pos="100000">
                    <a:srgbClr val="33CCFF">
                      <a:alpha val="29999"/>
                    </a:srgbClr>
                  </a:gs>
                </a:gsLst>
                <a:lin ang="2700000" scaled="1"/>
              </a:gradFill>
              <a:ln w="6350">
                <a:solidFill>
                  <a:srgbClr val="FFE38B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094" name="Rectangle 61"/>
              <p:cNvSpPr>
                <a:spLocks noChangeArrowheads="1"/>
              </p:cNvSpPr>
              <p:nvPr/>
            </p:nvSpPr>
            <p:spPr bwMode="auto">
              <a:xfrm>
                <a:off x="-32" y="3714752"/>
                <a:ext cx="9144000" cy="3693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altLang="ko-KR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 4</a:t>
                </a:r>
                <a:r>
                  <a:rPr lang="ko-KR" altLang="en-US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주</a:t>
                </a:r>
                <a:r>
                  <a:rPr lang="en-US" altLang="ko-KR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: </a:t>
                </a:r>
                <a:r>
                  <a:rPr lang="ko-KR" altLang="en-US" dirty="0" err="1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영아기</a:t>
                </a:r>
                <a:r>
                  <a:rPr lang="ko-KR" altLang="en-US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 </a:t>
                </a:r>
                <a:r>
                  <a:rPr lang="en-US" altLang="ko-KR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2(</a:t>
                </a:r>
                <a:r>
                  <a:rPr lang="ko-KR" altLang="en-US" dirty="0" err="1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영아기</a:t>
                </a:r>
                <a:r>
                  <a:rPr lang="en-US" altLang="ko-KR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)</a:t>
                </a:r>
              </a:p>
            </p:txBody>
          </p:sp>
        </p:grpSp>
        <p:grpSp>
          <p:nvGrpSpPr>
            <p:cNvPr id="7" name="그룹 48"/>
            <p:cNvGrpSpPr>
              <a:grpSpLocks/>
            </p:cNvGrpSpPr>
            <p:nvPr/>
          </p:nvGrpSpPr>
          <p:grpSpPr bwMode="auto">
            <a:xfrm>
              <a:off x="-32" y="3933056"/>
              <a:ext cx="9144000" cy="571504"/>
              <a:chOff x="-32" y="4714884"/>
              <a:chExt cx="9144000" cy="571504"/>
            </a:xfrm>
          </p:grpSpPr>
          <p:sp>
            <p:nvSpPr>
              <p:cNvPr id="3091" name="Rectangle 327"/>
              <p:cNvSpPr>
                <a:spLocks noChangeArrowheads="1"/>
              </p:cNvSpPr>
              <p:nvPr/>
            </p:nvSpPr>
            <p:spPr bwMode="auto">
              <a:xfrm>
                <a:off x="-32" y="4714884"/>
                <a:ext cx="9144000" cy="571504"/>
              </a:xfrm>
              <a:prstGeom prst="rect">
                <a:avLst/>
              </a:prstGeom>
              <a:gradFill rotWithShape="1">
                <a:gsLst>
                  <a:gs pos="0">
                    <a:srgbClr val="185E76">
                      <a:alpha val="0"/>
                    </a:srgbClr>
                  </a:gs>
                  <a:gs pos="100000">
                    <a:srgbClr val="33CCFF">
                      <a:alpha val="29999"/>
                    </a:srgbClr>
                  </a:gs>
                </a:gsLst>
                <a:lin ang="2700000" scaled="1"/>
              </a:gradFill>
              <a:ln w="6350">
                <a:solidFill>
                  <a:srgbClr val="FFE38B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092" name="Rectangle 61"/>
              <p:cNvSpPr>
                <a:spLocks noChangeArrowheads="1"/>
              </p:cNvSpPr>
              <p:nvPr/>
            </p:nvSpPr>
            <p:spPr bwMode="auto">
              <a:xfrm>
                <a:off x="-32" y="4845620"/>
                <a:ext cx="9144000" cy="3693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ko-KR" altLang="en-US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 </a:t>
                </a:r>
                <a:r>
                  <a:rPr lang="en-US" altLang="ko-KR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5</a:t>
                </a:r>
                <a:r>
                  <a:rPr lang="ko-KR" altLang="en-US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주</a:t>
                </a:r>
                <a:r>
                  <a:rPr lang="en-US" altLang="ko-KR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: </a:t>
                </a:r>
                <a:r>
                  <a:rPr lang="ko-KR" altLang="en-US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유아기</a:t>
                </a:r>
                <a:r>
                  <a:rPr lang="en-US" altLang="ko-KR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1(</a:t>
                </a:r>
                <a:r>
                  <a:rPr lang="ko-KR" altLang="en-US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걸음마기</a:t>
                </a:r>
                <a:r>
                  <a:rPr lang="en-US" altLang="ko-KR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)</a:t>
                </a:r>
              </a:p>
            </p:txBody>
          </p:sp>
        </p:grpSp>
        <p:grpSp>
          <p:nvGrpSpPr>
            <p:cNvPr id="8" name="그룹 43"/>
            <p:cNvGrpSpPr>
              <a:grpSpLocks/>
            </p:cNvGrpSpPr>
            <p:nvPr/>
          </p:nvGrpSpPr>
          <p:grpSpPr bwMode="auto">
            <a:xfrm>
              <a:off x="-32" y="4653136"/>
              <a:ext cx="9144032" cy="576064"/>
              <a:chOff x="-32" y="5643578"/>
              <a:chExt cx="9144000" cy="785818"/>
            </a:xfrm>
          </p:grpSpPr>
          <p:sp>
            <p:nvSpPr>
              <p:cNvPr id="3089" name="Rectangle 327"/>
              <p:cNvSpPr>
                <a:spLocks noChangeArrowheads="1"/>
              </p:cNvSpPr>
              <p:nvPr/>
            </p:nvSpPr>
            <p:spPr bwMode="auto">
              <a:xfrm>
                <a:off x="-32" y="5643578"/>
                <a:ext cx="9144000" cy="785818"/>
              </a:xfrm>
              <a:prstGeom prst="rect">
                <a:avLst/>
              </a:prstGeom>
              <a:gradFill rotWithShape="1">
                <a:gsLst>
                  <a:gs pos="0">
                    <a:srgbClr val="185E76">
                      <a:alpha val="0"/>
                    </a:srgbClr>
                  </a:gs>
                  <a:gs pos="100000">
                    <a:srgbClr val="33CCFF">
                      <a:alpha val="29999"/>
                    </a:srgbClr>
                  </a:gs>
                </a:gsLst>
                <a:lin ang="2700000" scaled="1"/>
              </a:gradFill>
              <a:ln w="6350">
                <a:solidFill>
                  <a:srgbClr val="FFE38B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090" name="Rectangle 61"/>
              <p:cNvSpPr>
                <a:spLocks noChangeArrowheads="1"/>
              </p:cNvSpPr>
              <p:nvPr/>
            </p:nvSpPr>
            <p:spPr bwMode="auto">
              <a:xfrm>
                <a:off x="-32" y="5840033"/>
                <a:ext cx="9144000" cy="5038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ko-KR" altLang="en-US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 </a:t>
                </a:r>
                <a:r>
                  <a:rPr lang="en-US" altLang="ko-KR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6</a:t>
                </a:r>
                <a:r>
                  <a:rPr lang="ko-KR" altLang="en-US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주</a:t>
                </a:r>
                <a:r>
                  <a:rPr lang="en-US" altLang="ko-KR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: </a:t>
                </a:r>
                <a:r>
                  <a:rPr lang="ko-KR" altLang="en-US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유아기</a:t>
                </a:r>
                <a:r>
                  <a:rPr lang="en-US" altLang="ko-KR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2(</a:t>
                </a:r>
                <a:r>
                  <a:rPr lang="ko-KR" altLang="en-US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학령전기</a:t>
                </a:r>
                <a:r>
                  <a:rPr lang="en-US" altLang="ko-KR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)</a:t>
                </a:r>
              </a:p>
            </p:txBody>
          </p:sp>
        </p:grpSp>
        <p:grpSp>
          <p:nvGrpSpPr>
            <p:cNvPr id="9" name="그룹 21"/>
            <p:cNvGrpSpPr>
              <a:grpSpLocks/>
            </p:cNvGrpSpPr>
            <p:nvPr/>
          </p:nvGrpSpPr>
          <p:grpSpPr bwMode="auto">
            <a:xfrm>
              <a:off x="0" y="5373216"/>
              <a:ext cx="9144000" cy="571504"/>
              <a:chOff x="-32" y="4714884"/>
              <a:chExt cx="9144000" cy="571504"/>
            </a:xfrm>
          </p:grpSpPr>
          <p:sp>
            <p:nvSpPr>
              <p:cNvPr id="3087" name="Rectangle 327"/>
              <p:cNvSpPr>
                <a:spLocks noChangeArrowheads="1"/>
              </p:cNvSpPr>
              <p:nvPr/>
            </p:nvSpPr>
            <p:spPr bwMode="auto">
              <a:xfrm>
                <a:off x="-32" y="4714884"/>
                <a:ext cx="9144000" cy="571504"/>
              </a:xfrm>
              <a:prstGeom prst="rect">
                <a:avLst/>
              </a:prstGeom>
              <a:gradFill rotWithShape="1">
                <a:gsLst>
                  <a:gs pos="0">
                    <a:srgbClr val="185E76">
                      <a:alpha val="0"/>
                    </a:srgbClr>
                  </a:gs>
                  <a:gs pos="100000">
                    <a:srgbClr val="33CCFF">
                      <a:alpha val="29999"/>
                    </a:srgbClr>
                  </a:gs>
                </a:gsLst>
                <a:lin ang="2700000" scaled="1"/>
              </a:gradFill>
              <a:ln w="6350">
                <a:solidFill>
                  <a:srgbClr val="FFE38B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088" name="Rectangle 61"/>
              <p:cNvSpPr>
                <a:spLocks noChangeArrowheads="1"/>
              </p:cNvSpPr>
              <p:nvPr/>
            </p:nvSpPr>
            <p:spPr bwMode="auto">
              <a:xfrm>
                <a:off x="-32" y="4845620"/>
                <a:ext cx="9144000" cy="3693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ko-KR" altLang="en-US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 </a:t>
                </a:r>
                <a:r>
                  <a:rPr lang="en-US" altLang="ko-KR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7</a:t>
                </a:r>
                <a:r>
                  <a:rPr lang="ko-KR" altLang="en-US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주</a:t>
                </a:r>
                <a:r>
                  <a:rPr lang="en-US" altLang="ko-KR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: </a:t>
                </a:r>
                <a:r>
                  <a:rPr lang="ko-KR" altLang="en-US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아동기</a:t>
                </a:r>
                <a:endParaRPr lang="en-US" altLang="ko-KR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</p:grpSp>
        <p:grpSp>
          <p:nvGrpSpPr>
            <p:cNvPr id="10" name="그룹 25"/>
            <p:cNvGrpSpPr>
              <a:grpSpLocks/>
            </p:cNvGrpSpPr>
            <p:nvPr/>
          </p:nvGrpSpPr>
          <p:grpSpPr bwMode="auto">
            <a:xfrm>
              <a:off x="0" y="6093296"/>
              <a:ext cx="9144032" cy="576064"/>
              <a:chOff x="-32" y="5643578"/>
              <a:chExt cx="9144000" cy="785818"/>
            </a:xfrm>
          </p:grpSpPr>
          <p:sp>
            <p:nvSpPr>
              <p:cNvPr id="3085" name="Rectangle 327"/>
              <p:cNvSpPr>
                <a:spLocks noChangeArrowheads="1"/>
              </p:cNvSpPr>
              <p:nvPr/>
            </p:nvSpPr>
            <p:spPr bwMode="auto">
              <a:xfrm>
                <a:off x="-32" y="5643578"/>
                <a:ext cx="9144000" cy="785818"/>
              </a:xfrm>
              <a:prstGeom prst="rect">
                <a:avLst/>
              </a:prstGeom>
              <a:gradFill rotWithShape="1">
                <a:gsLst>
                  <a:gs pos="0">
                    <a:srgbClr val="185E76">
                      <a:alpha val="0"/>
                    </a:srgbClr>
                  </a:gs>
                  <a:gs pos="100000">
                    <a:srgbClr val="33CCFF">
                      <a:alpha val="29999"/>
                    </a:srgbClr>
                  </a:gs>
                </a:gsLst>
                <a:lin ang="2700000" scaled="1"/>
              </a:gradFill>
              <a:ln w="6350">
                <a:solidFill>
                  <a:srgbClr val="FFE38B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ko-KR" altLang="en-US" dirty="0"/>
              </a:p>
            </p:txBody>
          </p:sp>
          <p:sp>
            <p:nvSpPr>
              <p:cNvPr id="3086" name="Rectangle 61"/>
              <p:cNvSpPr>
                <a:spLocks noChangeArrowheads="1"/>
              </p:cNvSpPr>
              <p:nvPr/>
            </p:nvSpPr>
            <p:spPr bwMode="auto">
              <a:xfrm>
                <a:off x="-32" y="5840035"/>
                <a:ext cx="9144000" cy="5038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ko-KR" altLang="en-US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 </a:t>
                </a:r>
                <a:r>
                  <a:rPr lang="en-US" altLang="ko-KR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8</a:t>
                </a:r>
                <a:r>
                  <a:rPr lang="ko-KR" altLang="en-US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주</a:t>
                </a:r>
                <a:r>
                  <a:rPr lang="en-US" altLang="ko-KR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: </a:t>
                </a:r>
                <a:r>
                  <a:rPr lang="ko-KR" altLang="en-US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중간고사</a:t>
                </a:r>
                <a:r>
                  <a:rPr lang="en-US" altLang="ko-KR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(</a:t>
                </a:r>
                <a:r>
                  <a:rPr lang="ko-KR" altLang="en-US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논술형</a:t>
                </a:r>
                <a:r>
                  <a:rPr lang="en-US" altLang="ko-KR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)</a:t>
                </a:r>
              </a:p>
            </p:txBody>
          </p:sp>
        </p:grp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29"/>
          <p:cNvGrpSpPr>
            <a:grpSpLocks/>
          </p:cNvGrpSpPr>
          <p:nvPr/>
        </p:nvGrpSpPr>
        <p:grpSpPr bwMode="auto">
          <a:xfrm>
            <a:off x="0" y="293688"/>
            <a:ext cx="9147175" cy="6159648"/>
            <a:chOff x="-32" y="293688"/>
            <a:chExt cx="9147207" cy="5651032"/>
          </a:xfrm>
        </p:grpSpPr>
        <p:sp>
          <p:nvSpPr>
            <p:cNvPr id="3075" name="Line 46"/>
            <p:cNvSpPr>
              <a:spLocks noChangeShapeType="1"/>
            </p:cNvSpPr>
            <p:nvPr/>
          </p:nvSpPr>
          <p:spPr bwMode="auto">
            <a:xfrm>
              <a:off x="3175" y="730250"/>
              <a:ext cx="9144000" cy="0"/>
            </a:xfrm>
            <a:prstGeom prst="line">
              <a:avLst/>
            </a:prstGeom>
            <a:noFill/>
            <a:ln w="9525">
              <a:solidFill>
                <a:srgbClr val="C0C0C0">
                  <a:alpha val="70195"/>
                </a:srgb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3076" name="Text Box 56"/>
            <p:cNvSpPr txBox="1">
              <a:spLocks noChangeArrowheads="1"/>
            </p:cNvSpPr>
            <p:nvPr/>
          </p:nvSpPr>
          <p:spPr bwMode="auto">
            <a:xfrm>
              <a:off x="96838" y="293688"/>
              <a:ext cx="2861691" cy="5232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ko-KR" sz="28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2. </a:t>
              </a:r>
              <a:r>
                <a:rPr lang="ko-KR" altLang="en-US" sz="2800" dirty="0" err="1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주별</a:t>
              </a:r>
              <a:r>
                <a:rPr lang="ko-KR" altLang="en-US" sz="28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 강의일정</a:t>
              </a:r>
              <a:endParaRPr lang="en-US" altLang="ko-KR" sz="2800" dirty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endParaRPr>
            </a:p>
          </p:txBody>
        </p:sp>
        <p:grpSp>
          <p:nvGrpSpPr>
            <p:cNvPr id="3" name="그룹 49"/>
            <p:cNvGrpSpPr>
              <a:grpSpLocks/>
            </p:cNvGrpSpPr>
            <p:nvPr/>
          </p:nvGrpSpPr>
          <p:grpSpPr bwMode="auto">
            <a:xfrm>
              <a:off x="0" y="908720"/>
              <a:ext cx="9144000" cy="571504"/>
              <a:chOff x="0" y="1214422"/>
              <a:chExt cx="9144000" cy="571504"/>
            </a:xfrm>
          </p:grpSpPr>
          <p:sp>
            <p:nvSpPr>
              <p:cNvPr id="3099" name="Rectangle 327"/>
              <p:cNvSpPr>
                <a:spLocks noChangeArrowheads="1"/>
              </p:cNvSpPr>
              <p:nvPr/>
            </p:nvSpPr>
            <p:spPr bwMode="auto">
              <a:xfrm>
                <a:off x="0" y="1214422"/>
                <a:ext cx="9144000" cy="571504"/>
              </a:xfrm>
              <a:prstGeom prst="rect">
                <a:avLst/>
              </a:prstGeom>
              <a:gradFill rotWithShape="1">
                <a:gsLst>
                  <a:gs pos="0">
                    <a:srgbClr val="185E76">
                      <a:alpha val="0"/>
                    </a:srgbClr>
                  </a:gs>
                  <a:gs pos="100000">
                    <a:srgbClr val="33CCFF">
                      <a:alpha val="29999"/>
                    </a:srgbClr>
                  </a:gs>
                </a:gsLst>
                <a:lin ang="2700000" scaled="1"/>
              </a:gradFill>
              <a:ln w="6350">
                <a:solidFill>
                  <a:srgbClr val="FFE38B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100" name="Rectangle 61"/>
              <p:cNvSpPr>
                <a:spLocks noChangeArrowheads="1"/>
              </p:cNvSpPr>
              <p:nvPr/>
            </p:nvSpPr>
            <p:spPr bwMode="auto">
              <a:xfrm>
                <a:off x="0" y="1285859"/>
                <a:ext cx="9144000" cy="33883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ko-KR" altLang="en-US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  </a:t>
                </a:r>
                <a:r>
                  <a:rPr lang="en-US" altLang="ko-KR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9</a:t>
                </a:r>
                <a:r>
                  <a:rPr lang="ko-KR" altLang="en-US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주</a:t>
                </a:r>
                <a:r>
                  <a:rPr lang="en-US" altLang="ko-KR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: </a:t>
                </a:r>
                <a:r>
                  <a:rPr lang="ko-KR" altLang="en-US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청소년기</a:t>
                </a:r>
                <a:endParaRPr lang="en-US" altLang="ko-KR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</p:grpSp>
        <p:grpSp>
          <p:nvGrpSpPr>
            <p:cNvPr id="4" name="그룹 45"/>
            <p:cNvGrpSpPr>
              <a:grpSpLocks/>
            </p:cNvGrpSpPr>
            <p:nvPr/>
          </p:nvGrpSpPr>
          <p:grpSpPr bwMode="auto">
            <a:xfrm>
              <a:off x="-32" y="1628800"/>
              <a:ext cx="9144064" cy="571504"/>
              <a:chOff x="-32" y="1928802"/>
              <a:chExt cx="9144064" cy="571504"/>
            </a:xfrm>
          </p:grpSpPr>
          <p:sp>
            <p:nvSpPr>
              <p:cNvPr id="3097" name="Rectangle 327"/>
              <p:cNvSpPr>
                <a:spLocks noChangeArrowheads="1"/>
              </p:cNvSpPr>
              <p:nvPr/>
            </p:nvSpPr>
            <p:spPr bwMode="auto">
              <a:xfrm>
                <a:off x="32" y="1928802"/>
                <a:ext cx="9144000" cy="571504"/>
              </a:xfrm>
              <a:prstGeom prst="rect">
                <a:avLst/>
              </a:prstGeom>
              <a:gradFill rotWithShape="1">
                <a:gsLst>
                  <a:gs pos="0">
                    <a:srgbClr val="185E76">
                      <a:alpha val="0"/>
                    </a:srgbClr>
                  </a:gs>
                  <a:gs pos="100000">
                    <a:srgbClr val="33CCFF">
                      <a:alpha val="29999"/>
                    </a:srgbClr>
                  </a:gs>
                </a:gsLst>
                <a:lin ang="2700000" scaled="1"/>
              </a:gradFill>
              <a:ln w="6350">
                <a:solidFill>
                  <a:srgbClr val="FFE38B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098" name="Rectangle 61"/>
              <p:cNvSpPr>
                <a:spLocks noChangeArrowheads="1"/>
              </p:cNvSpPr>
              <p:nvPr/>
            </p:nvSpPr>
            <p:spPr bwMode="auto">
              <a:xfrm>
                <a:off x="-32" y="2000239"/>
                <a:ext cx="9144000" cy="33883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ko-KR" altLang="en-US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 </a:t>
                </a:r>
                <a:r>
                  <a:rPr lang="en-US" altLang="ko-KR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10</a:t>
                </a:r>
                <a:r>
                  <a:rPr lang="ko-KR" altLang="en-US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주</a:t>
                </a:r>
                <a:r>
                  <a:rPr lang="en-US" altLang="ko-KR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: </a:t>
                </a:r>
                <a:r>
                  <a:rPr lang="ko-KR" altLang="en-US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성인기</a:t>
                </a:r>
                <a:r>
                  <a:rPr lang="en-US" altLang="ko-KR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(</a:t>
                </a:r>
                <a:r>
                  <a:rPr lang="ko-KR" altLang="en-US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청년기</a:t>
                </a:r>
                <a:r>
                  <a:rPr lang="en-US" altLang="ko-KR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, </a:t>
                </a:r>
                <a:r>
                  <a:rPr lang="ko-KR" altLang="en-US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성년기</a:t>
                </a:r>
                <a:r>
                  <a:rPr lang="en-US" altLang="ko-KR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)</a:t>
                </a:r>
              </a:p>
            </p:txBody>
          </p:sp>
        </p:grpSp>
        <p:grpSp>
          <p:nvGrpSpPr>
            <p:cNvPr id="5" name="그룹 46"/>
            <p:cNvGrpSpPr>
              <a:grpSpLocks/>
            </p:cNvGrpSpPr>
            <p:nvPr/>
          </p:nvGrpSpPr>
          <p:grpSpPr bwMode="auto">
            <a:xfrm>
              <a:off x="-32" y="2348880"/>
              <a:ext cx="9144064" cy="571504"/>
              <a:chOff x="-32" y="2786058"/>
              <a:chExt cx="9144064" cy="571504"/>
            </a:xfrm>
          </p:grpSpPr>
          <p:sp>
            <p:nvSpPr>
              <p:cNvPr id="3095" name="Rectangle 327"/>
              <p:cNvSpPr>
                <a:spLocks noChangeArrowheads="1"/>
              </p:cNvSpPr>
              <p:nvPr/>
            </p:nvSpPr>
            <p:spPr bwMode="auto">
              <a:xfrm>
                <a:off x="32" y="2786058"/>
                <a:ext cx="9144000" cy="571504"/>
              </a:xfrm>
              <a:prstGeom prst="rect">
                <a:avLst/>
              </a:prstGeom>
              <a:gradFill rotWithShape="1">
                <a:gsLst>
                  <a:gs pos="0">
                    <a:srgbClr val="185E76">
                      <a:alpha val="0"/>
                    </a:srgbClr>
                  </a:gs>
                  <a:gs pos="100000">
                    <a:srgbClr val="33CCFF">
                      <a:alpha val="29999"/>
                    </a:srgbClr>
                  </a:gs>
                </a:gsLst>
                <a:lin ang="2700000" scaled="1"/>
              </a:gradFill>
              <a:ln w="6350">
                <a:solidFill>
                  <a:srgbClr val="FFE38B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ko-KR" altLang="en-US" dirty="0"/>
              </a:p>
            </p:txBody>
          </p:sp>
          <p:sp>
            <p:nvSpPr>
              <p:cNvPr id="3096" name="Rectangle 61"/>
              <p:cNvSpPr>
                <a:spLocks noChangeArrowheads="1"/>
              </p:cNvSpPr>
              <p:nvPr/>
            </p:nvSpPr>
            <p:spPr bwMode="auto">
              <a:xfrm>
                <a:off x="-32" y="2916793"/>
                <a:ext cx="9144000" cy="33883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ko-KR" altLang="en-US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 </a:t>
                </a:r>
                <a:r>
                  <a:rPr lang="en-US" altLang="ko-KR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11</a:t>
                </a:r>
                <a:r>
                  <a:rPr lang="ko-KR" altLang="en-US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주</a:t>
                </a:r>
                <a:r>
                  <a:rPr lang="en-US" altLang="ko-KR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: </a:t>
                </a:r>
                <a:r>
                  <a:rPr lang="ko-KR" altLang="en-US" dirty="0" err="1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중장년기</a:t>
                </a:r>
                <a:endParaRPr lang="en-US" altLang="ko-KR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</p:grpSp>
        <p:grpSp>
          <p:nvGrpSpPr>
            <p:cNvPr id="6" name="그룹 47"/>
            <p:cNvGrpSpPr>
              <a:grpSpLocks/>
            </p:cNvGrpSpPr>
            <p:nvPr/>
          </p:nvGrpSpPr>
          <p:grpSpPr bwMode="auto">
            <a:xfrm>
              <a:off x="-32" y="3140968"/>
              <a:ext cx="9144064" cy="571504"/>
              <a:chOff x="-32" y="3651294"/>
              <a:chExt cx="9144064" cy="571504"/>
            </a:xfrm>
          </p:grpSpPr>
          <p:sp>
            <p:nvSpPr>
              <p:cNvPr id="3093" name="Rectangle 327"/>
              <p:cNvSpPr>
                <a:spLocks noChangeArrowheads="1"/>
              </p:cNvSpPr>
              <p:nvPr/>
            </p:nvSpPr>
            <p:spPr bwMode="auto">
              <a:xfrm>
                <a:off x="32" y="3651294"/>
                <a:ext cx="9144000" cy="571504"/>
              </a:xfrm>
              <a:prstGeom prst="rect">
                <a:avLst/>
              </a:prstGeom>
              <a:gradFill rotWithShape="1">
                <a:gsLst>
                  <a:gs pos="0">
                    <a:srgbClr val="185E76">
                      <a:alpha val="0"/>
                    </a:srgbClr>
                  </a:gs>
                  <a:gs pos="100000">
                    <a:srgbClr val="33CCFF">
                      <a:alpha val="29999"/>
                    </a:srgbClr>
                  </a:gs>
                </a:gsLst>
                <a:lin ang="2700000" scaled="1"/>
              </a:gradFill>
              <a:ln w="6350">
                <a:solidFill>
                  <a:srgbClr val="FFE38B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094" name="Rectangle 61"/>
              <p:cNvSpPr>
                <a:spLocks noChangeArrowheads="1"/>
              </p:cNvSpPr>
              <p:nvPr/>
            </p:nvSpPr>
            <p:spPr bwMode="auto">
              <a:xfrm>
                <a:off x="-32" y="3714752"/>
                <a:ext cx="9144000" cy="33883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altLang="ko-KR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 12</a:t>
                </a:r>
                <a:r>
                  <a:rPr lang="ko-KR" altLang="en-US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주</a:t>
                </a:r>
                <a:r>
                  <a:rPr lang="en-US" altLang="ko-KR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: </a:t>
                </a:r>
                <a:r>
                  <a:rPr lang="ko-KR" altLang="en-US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노년기</a:t>
                </a:r>
                <a:endParaRPr lang="en-US" altLang="ko-KR" dirty="0">
                  <a:solidFill>
                    <a:srgbClr val="FFC00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</p:grpSp>
        <p:grpSp>
          <p:nvGrpSpPr>
            <p:cNvPr id="7" name="그룹 48"/>
            <p:cNvGrpSpPr>
              <a:grpSpLocks/>
            </p:cNvGrpSpPr>
            <p:nvPr/>
          </p:nvGrpSpPr>
          <p:grpSpPr bwMode="auto">
            <a:xfrm>
              <a:off x="-32" y="3933056"/>
              <a:ext cx="9144000" cy="571504"/>
              <a:chOff x="-32" y="4714884"/>
              <a:chExt cx="9144000" cy="571504"/>
            </a:xfrm>
          </p:grpSpPr>
          <p:sp>
            <p:nvSpPr>
              <p:cNvPr id="3091" name="Rectangle 327"/>
              <p:cNvSpPr>
                <a:spLocks noChangeArrowheads="1"/>
              </p:cNvSpPr>
              <p:nvPr/>
            </p:nvSpPr>
            <p:spPr bwMode="auto">
              <a:xfrm>
                <a:off x="-32" y="4714884"/>
                <a:ext cx="9144000" cy="571504"/>
              </a:xfrm>
              <a:prstGeom prst="rect">
                <a:avLst/>
              </a:prstGeom>
              <a:gradFill rotWithShape="1">
                <a:gsLst>
                  <a:gs pos="0">
                    <a:srgbClr val="185E76">
                      <a:alpha val="0"/>
                    </a:srgbClr>
                  </a:gs>
                  <a:gs pos="100000">
                    <a:srgbClr val="33CCFF">
                      <a:alpha val="29999"/>
                    </a:srgbClr>
                  </a:gs>
                </a:gsLst>
                <a:lin ang="2700000" scaled="1"/>
              </a:gradFill>
              <a:ln w="6350">
                <a:solidFill>
                  <a:srgbClr val="FFE38B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092" name="Rectangle 61"/>
              <p:cNvSpPr>
                <a:spLocks noChangeArrowheads="1"/>
              </p:cNvSpPr>
              <p:nvPr/>
            </p:nvSpPr>
            <p:spPr bwMode="auto">
              <a:xfrm>
                <a:off x="-32" y="4845621"/>
                <a:ext cx="9144000" cy="33883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ko-KR" altLang="en-US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 </a:t>
                </a:r>
                <a:r>
                  <a:rPr lang="en-US" altLang="ko-KR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13</a:t>
                </a:r>
                <a:r>
                  <a:rPr lang="ko-KR" altLang="en-US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주</a:t>
                </a:r>
                <a:r>
                  <a:rPr lang="en-US" altLang="ko-KR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: </a:t>
                </a:r>
                <a:r>
                  <a:rPr lang="ko-KR" altLang="en-US" dirty="0" err="1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안간성격과</a:t>
                </a:r>
                <a:r>
                  <a:rPr lang="ko-KR" altLang="en-US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 사회복지실천</a:t>
                </a:r>
                <a:r>
                  <a:rPr lang="en-US" altLang="ko-KR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+</a:t>
                </a:r>
                <a:r>
                  <a:rPr lang="ko-KR" altLang="en-US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정신분석이론</a:t>
                </a:r>
                <a:r>
                  <a:rPr lang="en-US" altLang="ko-KR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1</a:t>
                </a:r>
              </a:p>
            </p:txBody>
          </p:sp>
        </p:grpSp>
        <p:grpSp>
          <p:nvGrpSpPr>
            <p:cNvPr id="8" name="그룹 43"/>
            <p:cNvGrpSpPr>
              <a:grpSpLocks/>
            </p:cNvGrpSpPr>
            <p:nvPr/>
          </p:nvGrpSpPr>
          <p:grpSpPr bwMode="auto">
            <a:xfrm>
              <a:off x="-32" y="4653136"/>
              <a:ext cx="9144032" cy="576064"/>
              <a:chOff x="-32" y="5643578"/>
              <a:chExt cx="9144000" cy="785818"/>
            </a:xfrm>
          </p:grpSpPr>
          <p:sp>
            <p:nvSpPr>
              <p:cNvPr id="3089" name="Rectangle 327"/>
              <p:cNvSpPr>
                <a:spLocks noChangeArrowheads="1"/>
              </p:cNvSpPr>
              <p:nvPr/>
            </p:nvSpPr>
            <p:spPr bwMode="auto">
              <a:xfrm>
                <a:off x="-32" y="5643578"/>
                <a:ext cx="9144000" cy="785818"/>
              </a:xfrm>
              <a:prstGeom prst="rect">
                <a:avLst/>
              </a:prstGeom>
              <a:gradFill rotWithShape="1">
                <a:gsLst>
                  <a:gs pos="0">
                    <a:srgbClr val="185E76">
                      <a:alpha val="0"/>
                    </a:srgbClr>
                  </a:gs>
                  <a:gs pos="100000">
                    <a:srgbClr val="33CCFF">
                      <a:alpha val="29999"/>
                    </a:srgbClr>
                  </a:gs>
                </a:gsLst>
                <a:lin ang="2700000" scaled="1"/>
              </a:gradFill>
              <a:ln w="6350">
                <a:solidFill>
                  <a:srgbClr val="FFE38B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090" name="Rectangle 61"/>
              <p:cNvSpPr>
                <a:spLocks noChangeArrowheads="1"/>
              </p:cNvSpPr>
              <p:nvPr/>
            </p:nvSpPr>
            <p:spPr bwMode="auto">
              <a:xfrm>
                <a:off x="-32" y="5840033"/>
                <a:ext cx="9144000" cy="46221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ko-KR" altLang="en-US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 </a:t>
                </a:r>
                <a:r>
                  <a:rPr lang="en-US" altLang="ko-KR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14</a:t>
                </a:r>
                <a:r>
                  <a:rPr lang="ko-KR" altLang="en-US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주</a:t>
                </a:r>
                <a:r>
                  <a:rPr lang="en-US" altLang="ko-KR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: </a:t>
                </a:r>
                <a:r>
                  <a:rPr lang="ko-KR" altLang="en-US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정신분석이론</a:t>
                </a:r>
                <a:r>
                  <a:rPr lang="en-US" altLang="ko-KR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2</a:t>
                </a:r>
              </a:p>
            </p:txBody>
          </p:sp>
        </p:grpSp>
        <p:grpSp>
          <p:nvGrpSpPr>
            <p:cNvPr id="9" name="그룹 21"/>
            <p:cNvGrpSpPr>
              <a:grpSpLocks/>
            </p:cNvGrpSpPr>
            <p:nvPr/>
          </p:nvGrpSpPr>
          <p:grpSpPr bwMode="auto">
            <a:xfrm>
              <a:off x="0" y="5373216"/>
              <a:ext cx="9144000" cy="571504"/>
              <a:chOff x="-32" y="4714884"/>
              <a:chExt cx="9144000" cy="571504"/>
            </a:xfrm>
          </p:grpSpPr>
          <p:sp>
            <p:nvSpPr>
              <p:cNvPr id="3087" name="Rectangle 327"/>
              <p:cNvSpPr>
                <a:spLocks noChangeArrowheads="1"/>
              </p:cNvSpPr>
              <p:nvPr/>
            </p:nvSpPr>
            <p:spPr bwMode="auto">
              <a:xfrm>
                <a:off x="-32" y="4714884"/>
                <a:ext cx="9144000" cy="571504"/>
              </a:xfrm>
              <a:prstGeom prst="rect">
                <a:avLst/>
              </a:prstGeom>
              <a:gradFill rotWithShape="1">
                <a:gsLst>
                  <a:gs pos="0">
                    <a:srgbClr val="185E76">
                      <a:alpha val="0"/>
                    </a:srgbClr>
                  </a:gs>
                  <a:gs pos="100000">
                    <a:srgbClr val="33CCFF">
                      <a:alpha val="29999"/>
                    </a:srgbClr>
                  </a:gs>
                </a:gsLst>
                <a:lin ang="2700000" scaled="1"/>
              </a:gradFill>
              <a:ln w="6350">
                <a:solidFill>
                  <a:srgbClr val="FFE38B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ko-KR" altLang="en-US"/>
              </a:p>
            </p:txBody>
          </p:sp>
          <p:sp>
            <p:nvSpPr>
              <p:cNvPr id="3088" name="Rectangle 61"/>
              <p:cNvSpPr>
                <a:spLocks noChangeArrowheads="1"/>
              </p:cNvSpPr>
              <p:nvPr/>
            </p:nvSpPr>
            <p:spPr bwMode="auto">
              <a:xfrm>
                <a:off x="-32" y="4845620"/>
                <a:ext cx="9144000" cy="33883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ko-KR" altLang="en-US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 </a:t>
                </a:r>
                <a:r>
                  <a:rPr lang="en-US" altLang="ko-KR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15</a:t>
                </a:r>
                <a:r>
                  <a:rPr lang="ko-KR" altLang="en-US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주</a:t>
                </a:r>
                <a:r>
                  <a:rPr lang="en-US" altLang="ko-KR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: </a:t>
                </a:r>
                <a:r>
                  <a:rPr lang="ko-KR" altLang="en-US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기말고사</a:t>
                </a:r>
                <a:r>
                  <a:rPr lang="en-US" altLang="ko-KR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(</a:t>
                </a:r>
                <a:r>
                  <a:rPr lang="ko-KR" altLang="en-US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논술형</a:t>
                </a:r>
                <a:r>
                  <a:rPr lang="en-US" altLang="ko-KR" dirty="0">
                    <a:solidFill>
                      <a:schemeClr val="bg1"/>
                    </a:solidFill>
                    <a:latin typeface="HY견고딕" pitchFamily="18" charset="-127"/>
                    <a:ea typeface="HY견고딕" pitchFamily="18" charset="-127"/>
                  </a:rPr>
                  <a:t>)</a:t>
                </a:r>
              </a:p>
            </p:txBody>
          </p:sp>
        </p:grp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8" name="그룹 15"/>
          <p:cNvGrpSpPr>
            <a:grpSpLocks/>
          </p:cNvGrpSpPr>
          <p:nvPr/>
        </p:nvGrpSpPr>
        <p:grpSpPr bwMode="auto">
          <a:xfrm>
            <a:off x="0" y="293688"/>
            <a:ext cx="9147175" cy="6303664"/>
            <a:chOff x="-32" y="293688"/>
            <a:chExt cx="9147207" cy="6375672"/>
          </a:xfrm>
        </p:grpSpPr>
        <p:sp>
          <p:nvSpPr>
            <p:cNvPr id="9219" name="Text Box 56"/>
            <p:cNvSpPr txBox="1">
              <a:spLocks noChangeArrowheads="1"/>
            </p:cNvSpPr>
            <p:nvPr/>
          </p:nvSpPr>
          <p:spPr bwMode="auto">
            <a:xfrm>
              <a:off x="96838" y="293688"/>
              <a:ext cx="4283560" cy="4924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ko-KR" sz="26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3. </a:t>
              </a:r>
              <a:r>
                <a:rPr lang="ko-KR" altLang="en-US" sz="26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강의교재</a:t>
              </a:r>
              <a:r>
                <a:rPr lang="en-US" altLang="ko-KR" sz="26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, </a:t>
              </a:r>
              <a:r>
                <a:rPr lang="ko-KR" altLang="en-US" sz="26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평가방법</a:t>
              </a:r>
              <a:r>
                <a:rPr lang="en-US" altLang="ko-KR" sz="26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, </a:t>
              </a:r>
              <a:r>
                <a:rPr lang="ko-KR" altLang="en-US" sz="26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과제</a:t>
              </a:r>
              <a:endParaRPr lang="en-US" altLang="ko-KR" sz="2600" dirty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endParaRPr>
            </a:p>
          </p:txBody>
        </p:sp>
        <p:grpSp>
          <p:nvGrpSpPr>
            <p:cNvPr id="9220" name="그룹 13"/>
            <p:cNvGrpSpPr>
              <a:grpSpLocks/>
            </p:cNvGrpSpPr>
            <p:nvPr/>
          </p:nvGrpSpPr>
          <p:grpSpPr bwMode="auto">
            <a:xfrm>
              <a:off x="-32" y="836712"/>
              <a:ext cx="9147207" cy="2502645"/>
              <a:chOff x="-32" y="836712"/>
              <a:chExt cx="9147207" cy="2502645"/>
            </a:xfrm>
          </p:grpSpPr>
          <p:sp>
            <p:nvSpPr>
              <p:cNvPr id="9226" name="Line 46"/>
              <p:cNvSpPr>
                <a:spLocks noChangeShapeType="1"/>
              </p:cNvSpPr>
              <p:nvPr/>
            </p:nvSpPr>
            <p:spPr bwMode="auto">
              <a:xfrm>
                <a:off x="3175" y="836712"/>
                <a:ext cx="9144000" cy="0"/>
              </a:xfrm>
              <a:prstGeom prst="line">
                <a:avLst/>
              </a:prstGeom>
              <a:noFill/>
              <a:ln w="9525">
                <a:solidFill>
                  <a:srgbClr val="C0C0C0">
                    <a:alpha val="70195"/>
                  </a:srgbClr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9227" name="Rectangle 54"/>
              <p:cNvSpPr>
                <a:spLocks noChangeArrowheads="1"/>
              </p:cNvSpPr>
              <p:nvPr/>
            </p:nvSpPr>
            <p:spPr bwMode="auto">
              <a:xfrm>
                <a:off x="-32" y="1143554"/>
                <a:ext cx="9144032" cy="519270"/>
              </a:xfrm>
              <a:prstGeom prst="rect">
                <a:avLst/>
              </a:prstGeom>
              <a:gradFill rotWithShape="0">
                <a:gsLst>
                  <a:gs pos="0">
                    <a:srgbClr val="CC3300"/>
                  </a:gs>
                  <a:gs pos="100000">
                    <a:srgbClr val="721D00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en-US" altLang="ko-KR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3.1.  </a:t>
                </a:r>
                <a:r>
                  <a:rPr lang="ko-KR" altLang="en-US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강의교재</a:t>
                </a:r>
                <a:endParaRPr lang="en-US" altLang="ko-KR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  <p:sp>
            <p:nvSpPr>
              <p:cNvPr id="20" name="Rectangle 77"/>
              <p:cNvSpPr>
                <a:spLocks noChangeArrowheads="1"/>
              </p:cNvSpPr>
              <p:nvPr/>
            </p:nvSpPr>
            <p:spPr bwMode="auto">
              <a:xfrm>
                <a:off x="-32" y="1643118"/>
                <a:ext cx="9144032" cy="1696239"/>
              </a:xfrm>
              <a:prstGeom prst="rect">
                <a:avLst/>
              </a:prstGeom>
              <a:gradFill rotWithShape="0">
                <a:gsLst>
                  <a:gs pos="0">
                    <a:srgbClr val="FDFDFD"/>
                  </a:gs>
                  <a:gs pos="100000">
                    <a:srgbClr val="C9C5C4"/>
                  </a:gs>
                </a:gsLst>
                <a:lin ang="5400000" scaled="1"/>
              </a:gradFill>
              <a:ln w="12700">
                <a:solidFill>
                  <a:srgbClr val="B2B2B2"/>
                </a:solidFill>
                <a:miter lim="800000"/>
                <a:headEnd/>
                <a:tailEnd/>
              </a:ln>
              <a:effectLst>
                <a:outerShdw dist="53882" dir="2700000" algn="ctr" rotWithShape="0">
                  <a:srgbClr val="000000">
                    <a:alpha val="30000"/>
                  </a:srgbClr>
                </a:outerShdw>
              </a:effectLst>
            </p:spPr>
            <p:txBody>
              <a:bodyPr wrap="none" lIns="99745" tIns="49873" rIns="99745" bIns="49873" anchor="ctr"/>
              <a:lstStyle/>
              <a:p>
                <a:pPr marL="180975">
                  <a:lnSpc>
                    <a:spcPct val="150000"/>
                  </a:lnSpc>
                  <a:buFontTx/>
                  <a:buChar char="•"/>
                  <a:defRPr/>
                </a:pPr>
                <a:r>
                  <a:rPr lang="en-US" altLang="ko-KR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 </a:t>
                </a:r>
                <a:r>
                  <a:rPr lang="ko-KR" altLang="en-US" b="1" dirty="0" err="1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주교재</a:t>
                </a:r>
                <a:r>
                  <a:rPr lang="en-US" altLang="ko-KR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: </a:t>
                </a:r>
                <a:r>
                  <a:rPr lang="ko-KR" altLang="en-US" b="1" dirty="0" err="1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권중돈</a:t>
                </a:r>
                <a:r>
                  <a:rPr lang="en-US" altLang="ko-KR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(2021). </a:t>
                </a:r>
                <a:r>
                  <a:rPr lang="ko-KR" altLang="en-US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인간행동과 사회복지실천</a:t>
                </a:r>
                <a:r>
                  <a:rPr lang="en-US" altLang="ko-KR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(2</a:t>
                </a:r>
                <a:r>
                  <a:rPr lang="ko-KR" altLang="en-US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판</a:t>
                </a:r>
                <a:r>
                  <a:rPr lang="en-US" altLang="ko-KR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): </a:t>
                </a:r>
                <a:r>
                  <a:rPr lang="ko-KR" altLang="en-US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이론과 적용</a:t>
                </a:r>
                <a:r>
                  <a:rPr lang="en-US" altLang="ko-KR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. </a:t>
                </a:r>
                <a:r>
                  <a:rPr lang="ko-KR" altLang="en-US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서울</a:t>
                </a:r>
                <a:r>
                  <a:rPr lang="en-US" altLang="ko-KR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: </a:t>
                </a:r>
                <a:r>
                  <a:rPr lang="ko-KR" altLang="en-US" b="1" dirty="0" err="1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학지사</a:t>
                </a:r>
                <a:r>
                  <a:rPr lang="en-US" altLang="ko-KR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.</a:t>
                </a:r>
              </a:p>
              <a:p>
                <a:pPr marL="180975">
                  <a:lnSpc>
                    <a:spcPct val="150000"/>
                  </a:lnSpc>
                  <a:buFontTx/>
                  <a:buChar char="•"/>
                  <a:defRPr/>
                </a:pPr>
                <a:r>
                  <a:rPr lang="en-US" altLang="ko-KR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 </a:t>
                </a:r>
                <a:r>
                  <a:rPr lang="ko-KR" altLang="en-US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참고교재</a:t>
                </a:r>
                <a:r>
                  <a:rPr lang="en-US" altLang="ko-KR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: 1. </a:t>
                </a:r>
                <a:r>
                  <a:rPr lang="ko-KR" altLang="en-US" b="1" dirty="0" err="1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최옥채</a:t>
                </a:r>
                <a:r>
                  <a:rPr lang="ko-KR" altLang="en-US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 외</a:t>
                </a:r>
                <a:r>
                  <a:rPr lang="en-US" altLang="ko-KR" b="1" dirty="0">
                    <a:solidFill>
                      <a:srgbClr val="800000"/>
                    </a:solidFill>
                  </a:rPr>
                  <a:t>3(2020). </a:t>
                </a:r>
                <a:r>
                  <a:rPr lang="ko-KR" altLang="en-US" b="1" dirty="0">
                    <a:solidFill>
                      <a:srgbClr val="800000"/>
                    </a:solidFill>
                  </a:rPr>
                  <a:t>인간행동과 사회환경</a:t>
                </a:r>
                <a:r>
                  <a:rPr lang="en-US" altLang="ko-KR" b="1" dirty="0">
                    <a:solidFill>
                      <a:srgbClr val="800000"/>
                    </a:solidFill>
                  </a:rPr>
                  <a:t>(5</a:t>
                </a:r>
                <a:r>
                  <a:rPr lang="ko-KR" altLang="en-US" b="1" dirty="0">
                    <a:solidFill>
                      <a:srgbClr val="800000"/>
                    </a:solidFill>
                  </a:rPr>
                  <a:t>판</a:t>
                </a:r>
                <a:r>
                  <a:rPr lang="en-US" altLang="ko-KR" b="1" dirty="0">
                    <a:solidFill>
                      <a:srgbClr val="800000"/>
                    </a:solidFill>
                  </a:rPr>
                  <a:t>). </a:t>
                </a:r>
                <a:r>
                  <a:rPr lang="ko-KR" altLang="en-US" b="1" dirty="0">
                    <a:solidFill>
                      <a:srgbClr val="800000"/>
                    </a:solidFill>
                  </a:rPr>
                  <a:t>서울</a:t>
                </a:r>
                <a:r>
                  <a:rPr lang="en-US" altLang="ko-KR" b="1" dirty="0">
                    <a:solidFill>
                      <a:srgbClr val="800000"/>
                    </a:solidFill>
                  </a:rPr>
                  <a:t>: </a:t>
                </a:r>
                <a:r>
                  <a:rPr lang="ko-KR" altLang="en-US" b="1" dirty="0">
                    <a:solidFill>
                      <a:srgbClr val="800000"/>
                    </a:solidFill>
                  </a:rPr>
                  <a:t>양서원</a:t>
                </a:r>
                <a:r>
                  <a:rPr lang="en-US" altLang="ko-KR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.</a:t>
                </a:r>
              </a:p>
              <a:p>
                <a:pPr marL="180975">
                  <a:lnSpc>
                    <a:spcPct val="150000"/>
                  </a:lnSpc>
                  <a:defRPr/>
                </a:pPr>
                <a:r>
                  <a:rPr lang="en-US" altLang="ko-KR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             2. </a:t>
                </a:r>
                <a:r>
                  <a:rPr lang="ko-KR" altLang="en-US" b="1" dirty="0" err="1">
                    <a:solidFill>
                      <a:srgbClr val="800000"/>
                    </a:solidFill>
                  </a:rPr>
                  <a:t>권중돈</a:t>
                </a:r>
                <a:r>
                  <a:rPr lang="en-US" altLang="ko-KR" b="1" dirty="0">
                    <a:solidFill>
                      <a:srgbClr val="800000"/>
                    </a:solidFill>
                  </a:rPr>
                  <a:t>(2021). </a:t>
                </a:r>
                <a:r>
                  <a:rPr lang="ko-KR" altLang="en-US" b="1" dirty="0">
                    <a:solidFill>
                      <a:srgbClr val="800000"/>
                    </a:solidFill>
                  </a:rPr>
                  <a:t>인간행동과 사회환경</a:t>
                </a:r>
                <a:r>
                  <a:rPr lang="en-US" altLang="ko-KR" b="1" dirty="0">
                    <a:solidFill>
                      <a:srgbClr val="800000"/>
                    </a:solidFill>
                  </a:rPr>
                  <a:t>: </a:t>
                </a:r>
                <a:r>
                  <a:rPr lang="ko-KR" altLang="en-US" b="1" dirty="0">
                    <a:solidFill>
                      <a:srgbClr val="800000"/>
                    </a:solidFill>
                  </a:rPr>
                  <a:t>이론과 실천</a:t>
                </a:r>
                <a:r>
                  <a:rPr lang="en-US" altLang="ko-KR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. </a:t>
                </a:r>
                <a:r>
                  <a:rPr lang="ko-KR" altLang="en-US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서울</a:t>
                </a:r>
                <a:r>
                  <a:rPr lang="en-US" altLang="ko-KR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: </a:t>
                </a:r>
                <a:r>
                  <a:rPr lang="ko-KR" altLang="en-US" b="1" dirty="0" err="1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학지사</a:t>
                </a:r>
                <a:r>
                  <a:rPr lang="en-US" altLang="ko-KR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.</a:t>
                </a:r>
              </a:p>
              <a:p>
                <a:pPr marL="466725" indent="-285750">
                  <a:lnSpc>
                    <a:spcPct val="150000"/>
                  </a:lnSpc>
                  <a:buFont typeface="Wingdings" panose="05000000000000000000" pitchFamily="2" charset="2"/>
                  <a:buChar char="ü"/>
                  <a:defRPr/>
                </a:pPr>
                <a:r>
                  <a:rPr lang="ko-KR" altLang="en-US" b="1" dirty="0">
                    <a:solidFill>
                      <a:srgbClr val="7030A0"/>
                    </a:solidFill>
                  </a:rPr>
                  <a:t>교재 구입방법은 다음 쪽 </a:t>
                </a:r>
                <a:r>
                  <a:rPr lang="en-US" altLang="ko-KR" b="1" dirty="0">
                    <a:solidFill>
                      <a:srgbClr val="7030A0"/>
                    </a:solidFill>
                  </a:rPr>
                  <a:t>ppt </a:t>
                </a:r>
                <a:r>
                  <a:rPr lang="ko-KR" altLang="en-US" b="1" dirty="0">
                    <a:solidFill>
                      <a:srgbClr val="7030A0"/>
                    </a:solidFill>
                  </a:rPr>
                  <a:t>참조</a:t>
                </a:r>
                <a:endParaRPr lang="en-US" altLang="ko-KR" b="1" dirty="0">
                  <a:solidFill>
                    <a:srgbClr val="7030A0"/>
                  </a:solidFill>
                  <a:latin typeface="굴림" pitchFamily="50" charset="-127"/>
                  <a:ea typeface="굴림" pitchFamily="50" charset="-127"/>
                </a:endParaRPr>
              </a:p>
            </p:txBody>
          </p:sp>
        </p:grpSp>
        <p:grpSp>
          <p:nvGrpSpPr>
            <p:cNvPr id="9221" name="그룹 14"/>
            <p:cNvGrpSpPr>
              <a:grpSpLocks/>
            </p:cNvGrpSpPr>
            <p:nvPr/>
          </p:nvGrpSpPr>
          <p:grpSpPr bwMode="auto">
            <a:xfrm>
              <a:off x="0" y="3345115"/>
              <a:ext cx="9144000" cy="1668060"/>
              <a:chOff x="0" y="3345115"/>
              <a:chExt cx="9144000" cy="1668060"/>
            </a:xfrm>
          </p:grpSpPr>
          <p:sp>
            <p:nvSpPr>
              <p:cNvPr id="9224" name="Rectangle 53"/>
              <p:cNvSpPr>
                <a:spLocks noChangeArrowheads="1"/>
              </p:cNvSpPr>
              <p:nvPr/>
            </p:nvSpPr>
            <p:spPr bwMode="auto">
              <a:xfrm>
                <a:off x="0" y="3345115"/>
                <a:ext cx="9138529" cy="556684"/>
              </a:xfrm>
              <a:prstGeom prst="rect">
                <a:avLst/>
              </a:prstGeom>
              <a:gradFill rotWithShape="0">
                <a:gsLst>
                  <a:gs pos="0">
                    <a:srgbClr val="63AEE7"/>
                  </a:gs>
                  <a:gs pos="100000">
                    <a:srgbClr val="386282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en-US" altLang="ko-KR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3.2.  </a:t>
                </a:r>
                <a:r>
                  <a:rPr lang="ko-KR" altLang="en-US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과제</a:t>
                </a:r>
              </a:p>
            </p:txBody>
          </p:sp>
          <p:sp>
            <p:nvSpPr>
              <p:cNvPr id="23" name="Rectangle 76"/>
              <p:cNvSpPr>
                <a:spLocks noChangeArrowheads="1"/>
              </p:cNvSpPr>
              <p:nvPr/>
            </p:nvSpPr>
            <p:spPr bwMode="auto">
              <a:xfrm>
                <a:off x="4731" y="3907557"/>
                <a:ext cx="9139269" cy="1105618"/>
              </a:xfrm>
              <a:prstGeom prst="rect">
                <a:avLst/>
              </a:prstGeom>
              <a:gradFill rotWithShape="0">
                <a:gsLst>
                  <a:gs pos="0">
                    <a:srgbClr val="FDFDFD"/>
                  </a:gs>
                  <a:gs pos="100000">
                    <a:srgbClr val="C9C5C4"/>
                  </a:gs>
                </a:gsLst>
                <a:lin ang="5400000" scaled="1"/>
              </a:gradFill>
              <a:ln w="12700">
                <a:solidFill>
                  <a:srgbClr val="B2B2B2"/>
                </a:solidFill>
                <a:miter lim="800000"/>
                <a:headEnd/>
                <a:tailEnd/>
              </a:ln>
              <a:effectLst>
                <a:outerShdw dist="53882" dir="2700000" algn="ctr" rotWithShape="0">
                  <a:srgbClr val="000000">
                    <a:alpha val="30000"/>
                  </a:srgbClr>
                </a:outerShdw>
              </a:effectLst>
            </p:spPr>
            <p:txBody>
              <a:bodyPr wrap="none" lIns="99745" tIns="49873" rIns="99745" bIns="49873" anchor="ctr"/>
              <a:lstStyle/>
              <a:p>
                <a:pPr marL="466725" indent="-285750">
                  <a:lnSpc>
                    <a:spcPct val="150000"/>
                  </a:lnSpc>
                  <a:buFont typeface="Arial" panose="020B0604020202020204" pitchFamily="34" charset="0"/>
                  <a:buChar char="•"/>
                  <a:defRPr/>
                </a:pPr>
                <a:r>
                  <a:rPr lang="ko-KR" altLang="en-US" b="1" dirty="0">
                    <a:solidFill>
                      <a:srgbClr val="003366"/>
                    </a:solidFill>
                  </a:rPr>
                  <a:t>과제</a:t>
                </a:r>
                <a:r>
                  <a:rPr lang="en-US" altLang="ko-KR" b="1" dirty="0">
                    <a:solidFill>
                      <a:srgbClr val="003366"/>
                    </a:solidFill>
                  </a:rPr>
                  <a:t>: </a:t>
                </a:r>
                <a:r>
                  <a:rPr lang="ko-KR" altLang="en-US" b="1" dirty="0">
                    <a:solidFill>
                      <a:srgbClr val="003366"/>
                    </a:solidFill>
                    <a:latin typeface="굴림" pitchFamily="50" charset="-127"/>
                    <a:ea typeface="굴림" pitchFamily="50" charset="-127"/>
                  </a:rPr>
                  <a:t>매주 </a:t>
                </a:r>
                <a:r>
                  <a:rPr lang="en-US" altLang="ko-KR" b="1" dirty="0">
                    <a:solidFill>
                      <a:srgbClr val="003366"/>
                    </a:solidFill>
                    <a:latin typeface="굴림" pitchFamily="50" charset="-127"/>
                    <a:ea typeface="굴림" pitchFamily="50" charset="-127"/>
                  </a:rPr>
                  <a:t>1</a:t>
                </a:r>
                <a:r>
                  <a:rPr lang="ko-KR" altLang="en-US" b="1" dirty="0">
                    <a:solidFill>
                      <a:srgbClr val="003366"/>
                    </a:solidFill>
                    <a:latin typeface="굴림" pitchFamily="50" charset="-127"/>
                    <a:ea typeface="굴림" pitchFamily="50" charset="-127"/>
                  </a:rPr>
                  <a:t>개 과제 부여</a:t>
                </a:r>
                <a:r>
                  <a:rPr lang="en-US" altLang="ko-KR" b="1" dirty="0">
                    <a:solidFill>
                      <a:srgbClr val="003366"/>
                    </a:solidFill>
                    <a:latin typeface="굴림" pitchFamily="50" charset="-127"/>
                    <a:ea typeface="굴림" pitchFamily="50" charset="-127"/>
                  </a:rPr>
                  <a:t>(</a:t>
                </a:r>
                <a:r>
                  <a:rPr lang="ko-KR" altLang="en-US" b="1" dirty="0">
                    <a:solidFill>
                      <a:srgbClr val="003366"/>
                    </a:solidFill>
                    <a:latin typeface="굴림" pitchFamily="50" charset="-127"/>
                    <a:ea typeface="굴림" pitchFamily="50" charset="-127"/>
                  </a:rPr>
                  <a:t>분량</a:t>
                </a:r>
                <a:r>
                  <a:rPr lang="en-US" altLang="ko-KR" b="1" dirty="0">
                    <a:solidFill>
                      <a:srgbClr val="003366"/>
                    </a:solidFill>
                    <a:latin typeface="굴림" pitchFamily="50" charset="-127"/>
                    <a:ea typeface="굴림" pitchFamily="50" charset="-127"/>
                  </a:rPr>
                  <a:t>: A4 1</a:t>
                </a:r>
                <a:r>
                  <a:rPr lang="ko-KR" altLang="en-US" b="1" dirty="0">
                    <a:solidFill>
                      <a:srgbClr val="003366"/>
                    </a:solidFill>
                    <a:latin typeface="굴림" pitchFamily="50" charset="-127"/>
                    <a:ea typeface="굴림" pitchFamily="50" charset="-127"/>
                  </a:rPr>
                  <a:t>페이지 정도</a:t>
                </a:r>
                <a:r>
                  <a:rPr lang="en-US" altLang="ko-KR" b="1" dirty="0">
                    <a:solidFill>
                      <a:srgbClr val="003366"/>
                    </a:solidFill>
                    <a:latin typeface="굴림" pitchFamily="50" charset="-127"/>
                    <a:ea typeface="굴림" pitchFamily="50" charset="-127"/>
                  </a:rPr>
                  <a:t>)</a:t>
                </a:r>
              </a:p>
            </p:txBody>
          </p:sp>
        </p:grpSp>
        <p:sp>
          <p:nvSpPr>
            <p:cNvPr id="9222" name="Rectangle 54"/>
            <p:cNvSpPr>
              <a:spLocks noChangeArrowheads="1"/>
            </p:cNvSpPr>
            <p:nvPr/>
          </p:nvSpPr>
          <p:spPr bwMode="auto">
            <a:xfrm>
              <a:off x="0" y="4994257"/>
              <a:ext cx="9144000" cy="504056"/>
            </a:xfrm>
            <a:prstGeom prst="rect">
              <a:avLst/>
            </a:prstGeom>
            <a:gradFill rotWithShape="0">
              <a:gsLst>
                <a:gs pos="0">
                  <a:srgbClr val="D6B19C"/>
                </a:gs>
                <a:gs pos="30000">
                  <a:srgbClr val="D49E6C"/>
                </a:gs>
                <a:gs pos="70000">
                  <a:srgbClr val="A65528"/>
                </a:gs>
                <a:gs pos="100000">
                  <a:srgbClr val="663012"/>
                </a:gs>
              </a:gsLst>
              <a:lin ang="5400000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ko-KR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3.3. </a:t>
              </a:r>
              <a:r>
                <a:rPr lang="ko-KR" altLang="en-US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평가방법</a:t>
              </a:r>
            </a:p>
          </p:txBody>
        </p:sp>
        <p:sp>
          <p:nvSpPr>
            <p:cNvPr id="13" name="Rectangle 76"/>
            <p:cNvSpPr>
              <a:spLocks noChangeArrowheads="1"/>
            </p:cNvSpPr>
            <p:nvPr/>
          </p:nvSpPr>
          <p:spPr bwMode="auto">
            <a:xfrm>
              <a:off x="4731" y="5516786"/>
              <a:ext cx="9139269" cy="1152574"/>
            </a:xfrm>
            <a:prstGeom prst="rect">
              <a:avLst/>
            </a:prstGeom>
            <a:gradFill rotWithShape="0">
              <a:gsLst>
                <a:gs pos="0">
                  <a:srgbClr val="FDFDFD"/>
                </a:gs>
                <a:gs pos="100000">
                  <a:srgbClr val="C9C5C4"/>
                </a:gs>
              </a:gsLst>
              <a:lin ang="5400000" scaled="1"/>
            </a:gradFill>
            <a:ln w="12700">
              <a:solidFill>
                <a:srgbClr val="B2B2B2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000000">
                  <a:alpha val="30000"/>
                </a:srgbClr>
              </a:outerShdw>
            </a:effectLst>
          </p:spPr>
          <p:txBody>
            <a:bodyPr wrap="none" lIns="99745" tIns="49873" rIns="99745" bIns="49873" anchor="ctr"/>
            <a:lstStyle/>
            <a:p>
              <a:pPr marL="180975">
                <a:lnSpc>
                  <a:spcPct val="150000"/>
                </a:lnSpc>
                <a:buFontTx/>
                <a:buChar char="•"/>
                <a:defRPr/>
              </a:pPr>
              <a:r>
                <a:rPr lang="ko-KR" altLang="en-US" b="1" dirty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 중간시험 </a:t>
              </a:r>
              <a:r>
                <a:rPr lang="en-US" altLang="ko-KR" b="1" dirty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40%, </a:t>
              </a:r>
              <a:r>
                <a:rPr lang="ko-KR" altLang="en-US" b="1" dirty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기말시험 </a:t>
              </a:r>
              <a:r>
                <a:rPr lang="en-US" altLang="ko-KR" b="1" dirty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40%, </a:t>
              </a:r>
              <a:r>
                <a:rPr lang="ko-KR" altLang="en-US" b="1" dirty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보고서 </a:t>
              </a:r>
              <a:r>
                <a:rPr lang="en-US" altLang="ko-KR" b="1" dirty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10%, </a:t>
              </a:r>
              <a:r>
                <a:rPr lang="ko-KR" altLang="en-US" b="1" dirty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출석 </a:t>
              </a:r>
              <a:r>
                <a:rPr lang="en-US" altLang="ko-KR" b="1" dirty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10%</a:t>
              </a:r>
            </a:p>
            <a:p>
              <a:pPr marL="180975">
                <a:lnSpc>
                  <a:spcPct val="150000"/>
                </a:lnSpc>
                <a:buFontTx/>
                <a:buChar char="•"/>
                <a:defRPr/>
              </a:pPr>
              <a:r>
                <a:rPr lang="en-US" altLang="ko-KR" b="1" dirty="0">
                  <a:solidFill>
                    <a:srgbClr val="003366"/>
                  </a:solidFill>
                </a:rPr>
                <a:t> </a:t>
              </a:r>
              <a:r>
                <a:rPr lang="ko-KR" altLang="en-US" b="1" dirty="0">
                  <a:solidFill>
                    <a:srgbClr val="003366"/>
                  </a:solidFill>
                </a:rPr>
                <a:t>시험은 논술형</a:t>
              </a:r>
              <a:r>
                <a:rPr lang="en-US" altLang="ko-KR" b="1" dirty="0">
                  <a:solidFill>
                    <a:srgbClr val="003366"/>
                  </a:solidFill>
                </a:rPr>
                <a:t>, </a:t>
              </a:r>
              <a:r>
                <a:rPr lang="ko-KR" altLang="en-US" b="1" dirty="0">
                  <a:solidFill>
                    <a:srgbClr val="003366"/>
                  </a:solidFill>
                </a:rPr>
                <a:t>성적평가는 </a:t>
              </a:r>
              <a:r>
                <a:rPr lang="en-US" altLang="ko-KR" b="1" dirty="0">
                  <a:solidFill>
                    <a:srgbClr val="003366"/>
                  </a:solidFill>
                </a:rPr>
                <a:t>11</a:t>
              </a:r>
              <a:r>
                <a:rPr lang="ko-KR" altLang="en-US" b="1" dirty="0">
                  <a:solidFill>
                    <a:srgbClr val="003366"/>
                  </a:solidFill>
                </a:rPr>
                <a:t>분반과 </a:t>
              </a:r>
              <a:r>
                <a:rPr lang="en-US" altLang="ko-KR" b="1" dirty="0">
                  <a:solidFill>
                    <a:srgbClr val="003366"/>
                  </a:solidFill>
                </a:rPr>
                <a:t>12</a:t>
              </a:r>
              <a:r>
                <a:rPr lang="ko-KR" altLang="en-US" b="1" dirty="0">
                  <a:solidFill>
                    <a:srgbClr val="003366"/>
                  </a:solidFill>
                </a:rPr>
                <a:t>분반 통합 성적 평가</a:t>
              </a:r>
              <a:r>
                <a:rPr lang="en-US" altLang="ko-KR" b="1" dirty="0">
                  <a:solidFill>
                    <a:srgbClr val="003366"/>
                  </a:solidFill>
                </a:rPr>
                <a:t>(</a:t>
              </a:r>
              <a:r>
                <a:rPr lang="ko-KR" altLang="en-US" b="1" dirty="0">
                  <a:solidFill>
                    <a:srgbClr val="003366"/>
                  </a:solidFill>
                </a:rPr>
                <a:t>평가방법은 추후공지</a:t>
              </a:r>
              <a:r>
                <a:rPr lang="en-US" altLang="ko-KR" b="1" dirty="0">
                  <a:solidFill>
                    <a:srgbClr val="003366"/>
                  </a:solidFill>
                </a:rPr>
                <a:t>)</a:t>
              </a:r>
              <a:endParaRPr lang="en-US" altLang="ko-KR" b="1" dirty="0">
                <a:solidFill>
                  <a:srgbClr val="003366"/>
                </a:solidFill>
                <a:latin typeface="굴림" pitchFamily="50" charset="-127"/>
                <a:ea typeface="굴림" pitchFamily="50" charset="-127"/>
              </a:endParaRPr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그룹 7">
            <a:extLst>
              <a:ext uri="{FF2B5EF4-FFF2-40B4-BE49-F238E27FC236}">
                <a16:creationId xmlns:a16="http://schemas.microsoft.com/office/drawing/2014/main" id="{16CF6171-9AF7-4D56-815C-B418F21F4B23}"/>
              </a:ext>
            </a:extLst>
          </p:cNvPr>
          <p:cNvGrpSpPr/>
          <p:nvPr/>
        </p:nvGrpSpPr>
        <p:grpSpPr>
          <a:xfrm>
            <a:off x="125536" y="270892"/>
            <a:ext cx="8910960" cy="6326460"/>
            <a:chOff x="125536" y="270892"/>
            <a:chExt cx="8910960" cy="6326460"/>
          </a:xfrm>
        </p:grpSpPr>
        <p:pic>
          <p:nvPicPr>
            <p:cNvPr id="3" name="그림 2">
              <a:extLst>
                <a:ext uri="{FF2B5EF4-FFF2-40B4-BE49-F238E27FC236}">
                  <a16:creationId xmlns:a16="http://schemas.microsoft.com/office/drawing/2014/main" id="{82BE8BD1-76A5-4D82-AB22-6FB9EE5F3C6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5536" y="310852"/>
              <a:ext cx="4662488" cy="6286500"/>
            </a:xfrm>
            <a:prstGeom prst="rect">
              <a:avLst/>
            </a:prstGeom>
          </p:spPr>
        </p:pic>
        <p:pic>
          <p:nvPicPr>
            <p:cNvPr id="5" name="그림 4" descr="텍스트이(가) 표시된 사진&#10;&#10;자동 생성된 설명">
              <a:extLst>
                <a:ext uri="{FF2B5EF4-FFF2-40B4-BE49-F238E27FC236}">
                  <a16:creationId xmlns:a16="http://schemas.microsoft.com/office/drawing/2014/main" id="{DC2C2379-3653-4126-A606-B291A1378FF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5374382" y="-243458"/>
              <a:ext cx="3086100" cy="4114800"/>
            </a:xfrm>
            <a:prstGeom prst="rect">
              <a:avLst/>
            </a:prstGeom>
          </p:spPr>
        </p:pic>
        <p:pic>
          <p:nvPicPr>
            <p:cNvPr id="7" name="그림 6" descr="텍스트, 영수증이(가) 표시된 사진&#10;&#10;자동 생성된 설명">
              <a:extLst>
                <a:ext uri="{FF2B5EF4-FFF2-40B4-BE49-F238E27FC236}">
                  <a16:creationId xmlns:a16="http://schemas.microsoft.com/office/drawing/2014/main" id="{C0E25DCA-B6E2-4C8A-9982-36886593B51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5436046" y="2842643"/>
              <a:ext cx="3086100" cy="41148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8671744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7" name="Rectangle 69"/>
          <p:cNvSpPr>
            <a:spLocks noChangeArrowheads="1"/>
          </p:cNvSpPr>
          <p:nvPr/>
        </p:nvSpPr>
        <p:spPr bwMode="auto">
          <a:xfrm>
            <a:off x="0" y="2786058"/>
            <a:ext cx="9144000" cy="37548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>
              <a:lnSpc>
                <a:spcPct val="200000"/>
              </a:lnSpc>
            </a:pPr>
            <a:r>
              <a:rPr lang="ko-KR" altLang="en-US" sz="2800" b="1" dirty="0">
                <a:solidFill>
                  <a:srgbClr val="00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ko-KR" alt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제 </a:t>
            </a:r>
            <a:r>
              <a:rPr lang="en-US" altLang="ko-KR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</a:t>
            </a:r>
            <a:r>
              <a:rPr lang="ko-KR" alt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인간행동</a:t>
            </a:r>
            <a:r>
              <a:rPr lang="en-US" altLang="ko-KR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사회환경 그리고 사회복지실천</a:t>
            </a:r>
            <a:endParaRPr lang="en-US" altLang="ko-KR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lnSpc>
                <a:spcPct val="200000"/>
              </a:lnSpc>
            </a:pPr>
            <a:r>
              <a:rPr lang="ko-KR" altLang="en-US" sz="2800" b="1" dirty="0">
                <a:solidFill>
                  <a:srgbClr val="00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제 </a:t>
            </a:r>
            <a:r>
              <a:rPr lang="en-US" altLang="ko-KR" sz="2800" b="1" dirty="0">
                <a:solidFill>
                  <a:srgbClr val="00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</a:t>
            </a:r>
            <a:r>
              <a:rPr lang="ko-KR" altLang="en-US" sz="2800" b="1" dirty="0">
                <a:solidFill>
                  <a:srgbClr val="00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인간 발달과 사회복지실천의 기초</a:t>
            </a:r>
            <a:endParaRPr lang="en-US" altLang="ko-KR" sz="2800" b="1" dirty="0">
              <a:solidFill>
                <a:srgbClr val="00FF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lnSpc>
                <a:spcPct val="200000"/>
              </a:lnSpc>
            </a:pPr>
            <a:r>
              <a:rPr lang="en-US" altLang="ko-KR" sz="2800" b="1" dirty="0">
                <a:solidFill>
                  <a:srgbClr val="00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ko-KR" altLang="en-US" sz="2800" b="1" dirty="0">
                <a:solidFill>
                  <a:srgbClr val="00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제 </a:t>
            </a:r>
            <a:r>
              <a:rPr lang="en-US" altLang="ko-KR" sz="2800" b="1" dirty="0">
                <a:solidFill>
                  <a:srgbClr val="00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 </a:t>
            </a:r>
            <a:r>
              <a:rPr lang="ko-KR" altLang="en-US" sz="2800" b="1" dirty="0">
                <a:solidFill>
                  <a:srgbClr val="00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인간 성격과 사회복지실천의 기초</a:t>
            </a:r>
          </a:p>
          <a:p>
            <a:pPr>
              <a:lnSpc>
                <a:spcPct val="200000"/>
              </a:lnSpc>
            </a:pPr>
            <a:r>
              <a:rPr lang="ko-KR" altLang="en-US" sz="2800" b="1" dirty="0">
                <a:solidFill>
                  <a:srgbClr val="00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제 </a:t>
            </a:r>
            <a:r>
              <a:rPr lang="en-US" altLang="ko-KR" sz="2800" b="1" dirty="0">
                <a:solidFill>
                  <a:srgbClr val="00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 </a:t>
            </a:r>
            <a:r>
              <a:rPr lang="ko-KR" altLang="en-US" sz="2800" b="1" dirty="0">
                <a:solidFill>
                  <a:srgbClr val="00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사회체계와 사회복지실천의 기초</a:t>
            </a:r>
          </a:p>
          <a:p>
            <a:endParaRPr lang="ko-KR" altLang="en-US" sz="1400" b="1" dirty="0">
              <a:solidFill>
                <a:srgbClr val="66CCFF"/>
              </a:solidFill>
            </a:endParaRPr>
          </a:p>
        </p:txBody>
      </p:sp>
      <p:sp>
        <p:nvSpPr>
          <p:cNvPr id="5" name="제목 4"/>
          <p:cNvSpPr>
            <a:spLocks noGrp="1"/>
          </p:cNvSpPr>
          <p:nvPr>
            <p:ph type="title"/>
          </p:nvPr>
        </p:nvSpPr>
        <p:spPr>
          <a:xfrm>
            <a:off x="0" y="571480"/>
            <a:ext cx="9144000" cy="1857388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ko-KR" altLang="en-US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제 </a:t>
            </a:r>
            <a:r>
              <a:rPr lang="en-US" altLang="ko-KR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1 </a:t>
            </a:r>
            <a:r>
              <a:rPr lang="ko-KR" altLang="en-US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부  </a:t>
            </a:r>
            <a:br>
              <a:rPr lang="en-US" altLang="ko-KR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</a:br>
            <a:r>
              <a:rPr lang="ko-KR" altLang="en-US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인간행동과 사회환경의 기초</a:t>
            </a:r>
            <a:endParaRPr lang="ko-KR" altLang="en-US" sz="3800" dirty="0"/>
          </a:p>
        </p:txBody>
      </p:sp>
      <p:sp>
        <p:nvSpPr>
          <p:cNvPr id="9" name="Line 68"/>
          <p:cNvSpPr>
            <a:spLocks noChangeShapeType="1"/>
          </p:cNvSpPr>
          <p:nvPr/>
        </p:nvSpPr>
        <p:spPr bwMode="auto">
          <a:xfrm>
            <a:off x="-1" y="2643182"/>
            <a:ext cx="9144001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10" name="Line 68"/>
          <p:cNvSpPr>
            <a:spLocks noChangeShapeType="1"/>
          </p:cNvSpPr>
          <p:nvPr/>
        </p:nvSpPr>
        <p:spPr bwMode="auto">
          <a:xfrm>
            <a:off x="-32" y="2714620"/>
            <a:ext cx="9144001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기본 디자인">
  <a:themeElements>
    <a:clrScheme name="기본 디자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445</TotalTime>
  <Words>2173</Words>
  <Application>Microsoft Office PowerPoint</Application>
  <PresentationFormat>화면 슬라이드 쇼(4:3)</PresentationFormat>
  <Paragraphs>217</Paragraphs>
  <Slides>21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21</vt:i4>
      </vt:variant>
    </vt:vector>
  </HeadingPairs>
  <TitlesOfParts>
    <vt:vector size="27" baseType="lpstr">
      <vt:lpstr>HY강B</vt:lpstr>
      <vt:lpstr>HY견고딕</vt:lpstr>
      <vt:lpstr>굴림</vt:lpstr>
      <vt:lpstr>Arial</vt:lpstr>
      <vt:lpstr>Wingdings</vt:lpstr>
      <vt:lpstr>기본 디자인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제 1 부   인간행동과 사회환경의 기초</vt:lpstr>
      <vt:lpstr>제 1 장   인간행동, 사회환경 그리고 사회복지실천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길벗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강은정</dc:creator>
  <cp:lastModifiedBy>195302@365.mokwon.ac.kr</cp:lastModifiedBy>
  <cp:revision>62</cp:revision>
  <dcterms:created xsi:type="dcterms:W3CDTF">2004-08-11T05:45:06Z</dcterms:created>
  <dcterms:modified xsi:type="dcterms:W3CDTF">2021-03-01T10:29:38Z</dcterms:modified>
</cp:coreProperties>
</file>