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0" r:id="rId3"/>
    <p:sldId id="261" r:id="rId4"/>
    <p:sldId id="262" r:id="rId5"/>
    <p:sldId id="264" r:id="rId6"/>
    <p:sldId id="265" r:id="rId7"/>
    <p:sldId id="277" r:id="rId8"/>
    <p:sldId id="278" r:id="rId9"/>
    <p:sldId id="266" r:id="rId10"/>
    <p:sldId id="268" r:id="rId11"/>
    <p:sldId id="275" r:id="rId12"/>
    <p:sldId id="272" r:id="rId13"/>
    <p:sldId id="273" r:id="rId14"/>
    <p:sldId id="274" r:id="rId15"/>
    <p:sldId id="281" r:id="rId16"/>
    <p:sldId id="276" r:id="rId17"/>
    <p:sldId id="279" r:id="rId18"/>
    <p:sldId id="269" r:id="rId19"/>
    <p:sldId id="282" r:id="rId20"/>
    <p:sldId id="270" r:id="rId21"/>
    <p:sldId id="283" r:id="rId22"/>
    <p:sldId id="284" r:id="rId23"/>
    <p:sldId id="271" r:id="rId24"/>
    <p:sldId id="286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0B8E73-CCFA-42E8-8CC2-08DBDCCDFDE3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E5675E38-94E3-48B8-B516-7F5F2B323254}">
      <dgm:prSet phldrT="[텍스트]"/>
      <dgm:spPr/>
      <dgm:t>
        <a:bodyPr/>
        <a:lstStyle/>
        <a:p>
          <a:pPr latinLnBrk="1"/>
          <a:r>
            <a:rPr lang="ko-KR" altLang="en-US" dirty="0" smtClean="0"/>
            <a:t>중심현상</a:t>
          </a:r>
          <a:r>
            <a:rPr lang="en-US" altLang="ko-KR" dirty="0" smtClean="0"/>
            <a:t>: </a:t>
          </a:r>
          <a:r>
            <a:rPr lang="ko-KR" altLang="en-US" dirty="0" err="1" smtClean="0"/>
            <a:t>등떠밀려</a:t>
          </a:r>
          <a:r>
            <a:rPr lang="ko-KR" altLang="en-US" dirty="0" smtClean="0"/>
            <a:t> 나감</a:t>
          </a:r>
          <a:endParaRPr lang="ko-KR" altLang="en-US" dirty="0"/>
        </a:p>
      </dgm:t>
    </dgm:pt>
    <dgm:pt modelId="{146CE099-3EEF-4517-9959-EEE46C95C3EA}" type="parTrans" cxnId="{CD0DA1C5-DED0-4E68-8377-4C6B9B37D717}">
      <dgm:prSet/>
      <dgm:spPr/>
      <dgm:t>
        <a:bodyPr/>
        <a:lstStyle/>
        <a:p>
          <a:pPr latinLnBrk="1"/>
          <a:endParaRPr lang="ko-KR" altLang="en-US"/>
        </a:p>
      </dgm:t>
    </dgm:pt>
    <dgm:pt modelId="{9C04B7D9-823C-41B5-A879-FAD5064D466D}" type="sibTrans" cxnId="{CD0DA1C5-DED0-4E68-8377-4C6B9B37D717}">
      <dgm:prSet/>
      <dgm:spPr/>
      <dgm:t>
        <a:bodyPr/>
        <a:lstStyle/>
        <a:p>
          <a:pPr latinLnBrk="1"/>
          <a:endParaRPr lang="ko-KR" altLang="en-US"/>
        </a:p>
      </dgm:t>
    </dgm:pt>
    <dgm:pt modelId="{ECB6F602-7CA0-4DF5-AA1A-B0F1CFF20D18}">
      <dgm:prSet phldrT="[텍스트]"/>
      <dgm:spPr/>
      <dgm:t>
        <a:bodyPr/>
        <a:lstStyle/>
        <a:p>
          <a:pPr latinLnBrk="1"/>
          <a:r>
            <a:rPr lang="ko-KR" altLang="en-US" dirty="0" smtClean="0"/>
            <a:t>전략</a:t>
          </a:r>
          <a:r>
            <a:rPr lang="en-US" altLang="ko-KR" dirty="0" smtClean="0"/>
            <a:t>: </a:t>
          </a:r>
          <a:r>
            <a:rPr lang="ko-KR" altLang="en-US" dirty="0" err="1" smtClean="0"/>
            <a:t>발로뛰기</a:t>
          </a:r>
          <a:r>
            <a:rPr lang="en-US" altLang="ko-KR" dirty="0" smtClean="0"/>
            <a:t>, </a:t>
          </a:r>
          <a:r>
            <a:rPr lang="ko-KR" altLang="en-US" dirty="0" smtClean="0"/>
            <a:t>경험을 축적함</a:t>
          </a:r>
          <a:r>
            <a:rPr lang="en-US" altLang="ko-KR" dirty="0" smtClean="0"/>
            <a:t>, </a:t>
          </a:r>
          <a:r>
            <a:rPr lang="ko-KR" altLang="en-US" dirty="0" smtClean="0"/>
            <a:t>역할 범위 설정하기</a:t>
          </a:r>
          <a:endParaRPr lang="ko-KR" altLang="en-US" dirty="0"/>
        </a:p>
      </dgm:t>
    </dgm:pt>
    <dgm:pt modelId="{FB07B05D-CA25-4D4E-A758-68D4F0087A49}" type="parTrans" cxnId="{7693CACC-FC2E-447D-B84B-0F2B8E05B1AE}">
      <dgm:prSet/>
      <dgm:spPr/>
      <dgm:t>
        <a:bodyPr/>
        <a:lstStyle/>
        <a:p>
          <a:pPr latinLnBrk="1"/>
          <a:endParaRPr lang="ko-KR" altLang="en-US"/>
        </a:p>
      </dgm:t>
    </dgm:pt>
    <dgm:pt modelId="{1D4037D3-0D9D-4590-B0C0-B1430DDB3C3E}" type="sibTrans" cxnId="{7693CACC-FC2E-447D-B84B-0F2B8E05B1AE}">
      <dgm:prSet/>
      <dgm:spPr/>
      <dgm:t>
        <a:bodyPr/>
        <a:lstStyle/>
        <a:p>
          <a:pPr latinLnBrk="1"/>
          <a:endParaRPr lang="ko-KR" altLang="en-US"/>
        </a:p>
      </dgm:t>
    </dgm:pt>
    <dgm:pt modelId="{09C99B2B-13F3-4460-B09A-97ECF3D2EE5F}">
      <dgm:prSet phldrT="[텍스트]"/>
      <dgm:spPr/>
      <dgm:t>
        <a:bodyPr/>
        <a:lstStyle/>
        <a:p>
          <a:pPr latinLnBrk="1"/>
          <a:r>
            <a:rPr lang="ko-KR" altLang="en-US" dirty="0" smtClean="0"/>
            <a:t>맥락적조건</a:t>
          </a:r>
          <a:r>
            <a:rPr lang="en-US" altLang="ko-KR" dirty="0" smtClean="0"/>
            <a:t>: </a:t>
          </a:r>
          <a:r>
            <a:rPr lang="ko-KR" altLang="en-US" dirty="0" smtClean="0"/>
            <a:t>돕고 싶음</a:t>
          </a:r>
          <a:r>
            <a:rPr lang="en-US" altLang="ko-KR" dirty="0" smtClean="0"/>
            <a:t>, </a:t>
          </a:r>
          <a:r>
            <a:rPr lang="ko-KR" altLang="en-US" dirty="0" smtClean="0"/>
            <a:t>소명의식</a:t>
          </a:r>
          <a:r>
            <a:rPr lang="en-US" altLang="ko-KR" dirty="0" smtClean="0"/>
            <a:t>, </a:t>
          </a:r>
          <a:r>
            <a:rPr lang="ko-KR" altLang="en-US" dirty="0" smtClean="0"/>
            <a:t>치료환경에 대한 불만 </a:t>
          </a:r>
          <a:endParaRPr lang="en-US" altLang="ko-KR" dirty="0" smtClean="0"/>
        </a:p>
        <a:p>
          <a:pPr latinLnBrk="1"/>
          <a:r>
            <a:rPr lang="ko-KR" altLang="en-US" dirty="0" smtClean="0"/>
            <a:t>중재적 조건</a:t>
          </a:r>
          <a:r>
            <a:rPr lang="en-US" altLang="ko-KR" dirty="0" smtClean="0"/>
            <a:t>: </a:t>
          </a:r>
          <a:r>
            <a:rPr lang="ko-KR" altLang="en-US" dirty="0" smtClean="0"/>
            <a:t>활동에 대한 자기 반성</a:t>
          </a:r>
          <a:r>
            <a:rPr lang="en-US" altLang="ko-KR" dirty="0" smtClean="0"/>
            <a:t>, </a:t>
          </a:r>
          <a:r>
            <a:rPr lang="ko-KR" altLang="en-US" dirty="0" smtClean="0"/>
            <a:t>가족들의 반응</a:t>
          </a:r>
          <a:r>
            <a:rPr lang="en-US" altLang="ko-KR" dirty="0" smtClean="0"/>
            <a:t>, </a:t>
          </a:r>
          <a:r>
            <a:rPr lang="ko-KR" altLang="en-US" dirty="0" smtClean="0"/>
            <a:t>발전시키고 싶음</a:t>
          </a:r>
          <a:endParaRPr lang="ko-KR" altLang="en-US" dirty="0"/>
        </a:p>
      </dgm:t>
    </dgm:pt>
    <dgm:pt modelId="{A3E3571E-CC4E-467E-AF97-F7421541FDCC}" type="parTrans" cxnId="{C76E8EF4-4FC7-4A79-9FAD-DDAECD3F938D}">
      <dgm:prSet/>
      <dgm:spPr/>
      <dgm:t>
        <a:bodyPr/>
        <a:lstStyle/>
        <a:p>
          <a:pPr latinLnBrk="1"/>
          <a:endParaRPr lang="ko-KR" altLang="en-US"/>
        </a:p>
      </dgm:t>
    </dgm:pt>
    <dgm:pt modelId="{C66ACA3F-6FAD-40DB-8202-B3C3D1A24239}" type="sibTrans" cxnId="{C76E8EF4-4FC7-4A79-9FAD-DDAECD3F938D}">
      <dgm:prSet/>
      <dgm:spPr/>
      <dgm:t>
        <a:bodyPr/>
        <a:lstStyle/>
        <a:p>
          <a:pPr latinLnBrk="1"/>
          <a:endParaRPr lang="ko-KR" altLang="en-US"/>
        </a:p>
      </dgm:t>
    </dgm:pt>
    <dgm:pt modelId="{70AE258C-A81D-4B73-8F56-1DBEC68A5514}">
      <dgm:prSet phldrT="[텍스트]"/>
      <dgm:spPr/>
      <dgm:t>
        <a:bodyPr/>
        <a:lstStyle/>
        <a:p>
          <a:pPr latinLnBrk="1"/>
          <a:r>
            <a:rPr lang="ko-KR" altLang="en-US" dirty="0" smtClean="0"/>
            <a:t>결과</a:t>
          </a:r>
          <a:r>
            <a:rPr lang="en-US" altLang="ko-KR" dirty="0" smtClean="0"/>
            <a:t>” </a:t>
          </a:r>
          <a:r>
            <a:rPr lang="ko-KR" altLang="en-US" dirty="0" smtClean="0"/>
            <a:t>위안받음</a:t>
          </a:r>
          <a:r>
            <a:rPr lang="en-US" altLang="ko-KR" dirty="0" smtClean="0"/>
            <a:t>, </a:t>
          </a:r>
          <a:r>
            <a:rPr lang="ko-KR" altLang="en-US" dirty="0" smtClean="0"/>
            <a:t>긍정적인 자기인식</a:t>
          </a:r>
          <a:r>
            <a:rPr lang="en-US" altLang="ko-KR" dirty="0" smtClean="0"/>
            <a:t>, </a:t>
          </a:r>
          <a:r>
            <a:rPr lang="ko-KR" altLang="en-US" dirty="0" smtClean="0"/>
            <a:t>보람</a:t>
          </a:r>
          <a:r>
            <a:rPr lang="en-US" altLang="ko-KR" dirty="0" smtClean="0"/>
            <a:t>, </a:t>
          </a:r>
          <a:r>
            <a:rPr lang="ko-KR" altLang="en-US" dirty="0" smtClean="0"/>
            <a:t>그만두고 싶음 </a:t>
          </a:r>
          <a:endParaRPr lang="ko-KR" altLang="en-US" dirty="0"/>
        </a:p>
      </dgm:t>
    </dgm:pt>
    <dgm:pt modelId="{D87985DB-A45F-441F-BEEE-C01EA4B3F8B2}" type="parTrans" cxnId="{D36DEA74-3D14-4078-B069-AF693AA05919}">
      <dgm:prSet/>
      <dgm:spPr/>
      <dgm:t>
        <a:bodyPr/>
        <a:lstStyle/>
        <a:p>
          <a:pPr latinLnBrk="1"/>
          <a:endParaRPr lang="ko-KR" altLang="en-US"/>
        </a:p>
      </dgm:t>
    </dgm:pt>
    <dgm:pt modelId="{F2F62EBF-947B-4753-AD9B-61DBC66CA9E5}" type="sibTrans" cxnId="{D36DEA74-3D14-4078-B069-AF693AA05919}">
      <dgm:prSet/>
      <dgm:spPr/>
      <dgm:t>
        <a:bodyPr/>
        <a:lstStyle/>
        <a:p>
          <a:pPr latinLnBrk="1"/>
          <a:endParaRPr lang="ko-KR" altLang="en-US"/>
        </a:p>
      </dgm:t>
    </dgm:pt>
    <dgm:pt modelId="{57A98745-35EA-4255-886F-0D61225D176A}">
      <dgm:prSet phldrT="[텍스트]"/>
      <dgm:spPr/>
      <dgm:t>
        <a:bodyPr/>
        <a:lstStyle/>
        <a:p>
          <a:pPr latinLnBrk="1"/>
          <a:r>
            <a:rPr lang="ko-KR" altLang="en-US" dirty="0" smtClean="0"/>
            <a:t>인과적조건</a:t>
          </a:r>
          <a:r>
            <a:rPr lang="en-US" altLang="ko-KR" dirty="0" smtClean="0"/>
            <a:t>: </a:t>
          </a:r>
          <a:r>
            <a:rPr lang="ko-KR" altLang="en-US" dirty="0" smtClean="0"/>
            <a:t>유대감 형성</a:t>
          </a:r>
          <a:r>
            <a:rPr lang="en-US" altLang="ko-KR" dirty="0" smtClean="0"/>
            <a:t>, </a:t>
          </a:r>
          <a:r>
            <a:rPr lang="ko-KR" altLang="en-US" dirty="0" err="1" smtClean="0"/>
            <a:t>정신추스림</a:t>
          </a:r>
          <a:r>
            <a:rPr lang="en-US" altLang="ko-KR" dirty="0" smtClean="0"/>
            <a:t>, </a:t>
          </a:r>
          <a:r>
            <a:rPr lang="ko-KR" altLang="en-US" dirty="0" smtClean="0"/>
            <a:t>부모모임의 필요성 느낌</a:t>
          </a:r>
          <a:endParaRPr lang="ko-KR" altLang="en-US" dirty="0"/>
        </a:p>
      </dgm:t>
    </dgm:pt>
    <dgm:pt modelId="{5FC9235D-765A-45DA-ABAB-D8BD4F166BAD}" type="parTrans" cxnId="{DFC6BAC0-4156-40B2-B78D-2BFE7C8585C2}">
      <dgm:prSet/>
      <dgm:spPr/>
      <dgm:t>
        <a:bodyPr/>
        <a:lstStyle/>
        <a:p>
          <a:pPr latinLnBrk="1"/>
          <a:endParaRPr lang="ko-KR" altLang="en-US"/>
        </a:p>
      </dgm:t>
    </dgm:pt>
    <dgm:pt modelId="{84546ED7-A6C2-42B7-8708-6097D3CD85AF}" type="sibTrans" cxnId="{DFC6BAC0-4156-40B2-B78D-2BFE7C8585C2}">
      <dgm:prSet/>
      <dgm:spPr/>
      <dgm:t>
        <a:bodyPr/>
        <a:lstStyle/>
        <a:p>
          <a:pPr latinLnBrk="1"/>
          <a:endParaRPr lang="ko-KR" altLang="en-US"/>
        </a:p>
      </dgm:t>
    </dgm:pt>
    <dgm:pt modelId="{480B50FE-BDF4-4708-916B-7FC4B5F416F8}" type="pres">
      <dgm:prSet presAssocID="{E60B8E73-CCFA-42E8-8CC2-08DBDCCDFDE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9A09BC-578C-4215-8111-A1A7DC345E00}" type="pres">
      <dgm:prSet presAssocID="{E5675E38-94E3-48B8-B516-7F5F2B323254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42795CC5-406A-4FEF-B1CA-FD701955ADCF}" type="pres">
      <dgm:prSet presAssocID="{FB07B05D-CA25-4D4E-A758-68D4F0087A49}" presName="par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6183505-4B5A-4711-B04E-5FAD5B2DE307}" type="pres">
      <dgm:prSet presAssocID="{FB07B05D-CA25-4D4E-A758-68D4F0087A49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2763B244-AAB5-40FB-85B3-37619BE3F9B5}" type="pres">
      <dgm:prSet presAssocID="{ECB6F602-7CA0-4DF5-AA1A-B0F1CFF20D1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39361A-974B-4821-A3AE-CAC62CE7EC59}" type="pres">
      <dgm:prSet presAssocID="{A3E3571E-CC4E-467E-AF97-F7421541FDCC}" presName="par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3DCBA360-74EA-40B5-84BB-B1FFAA07A50D}" type="pres">
      <dgm:prSet presAssocID="{A3E3571E-CC4E-467E-AF97-F7421541FDCC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18449C21-E49C-4479-B6F9-9AAF403E682C}" type="pres">
      <dgm:prSet presAssocID="{09C99B2B-13F3-4460-B09A-97ECF3D2EE5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2347E3-1592-4C7C-AD47-D0162F0F2CAB}" type="pres">
      <dgm:prSet presAssocID="{D87985DB-A45F-441F-BEEE-C01EA4B3F8B2}" presName="par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2986E954-65AF-4580-ACDA-F065FE356AEA}" type="pres">
      <dgm:prSet presAssocID="{D87985DB-A45F-441F-BEEE-C01EA4B3F8B2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882CAFC7-E29D-4951-8D20-C57E7B30E043}" type="pres">
      <dgm:prSet presAssocID="{70AE258C-A81D-4B73-8F56-1DBEC68A551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B768A8-8864-4C22-BBE4-DDA25B5DBAF3}" type="pres">
      <dgm:prSet presAssocID="{5FC9235D-765A-45DA-ABAB-D8BD4F166BAD}" presName="par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EBEAB593-B2C3-4EDF-A492-7D67A2DC615C}" type="pres">
      <dgm:prSet presAssocID="{5FC9235D-765A-45DA-ABAB-D8BD4F166BAD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D1F001ED-4CFF-49D5-A469-B447C2BF62B4}" type="pres">
      <dgm:prSet presAssocID="{57A98745-35EA-4255-886F-0D61225D176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693CACC-FC2E-447D-B84B-0F2B8E05B1AE}" srcId="{E5675E38-94E3-48B8-B516-7F5F2B323254}" destId="{ECB6F602-7CA0-4DF5-AA1A-B0F1CFF20D18}" srcOrd="0" destOrd="0" parTransId="{FB07B05D-CA25-4D4E-A758-68D4F0087A49}" sibTransId="{1D4037D3-0D9D-4590-B0C0-B1430DDB3C3E}"/>
    <dgm:cxn modelId="{EE10CAB7-503A-4290-A0B5-9A345057BF5A}" type="presOf" srcId="{5FC9235D-765A-45DA-ABAB-D8BD4F166BAD}" destId="{BFB768A8-8864-4C22-BBE4-DDA25B5DBAF3}" srcOrd="0" destOrd="0" presId="urn:microsoft.com/office/officeart/2005/8/layout/radial5"/>
    <dgm:cxn modelId="{CDC656FC-59EF-4D88-A442-E898EC04AAD6}" type="presOf" srcId="{A3E3571E-CC4E-467E-AF97-F7421541FDCC}" destId="{3DCBA360-74EA-40B5-84BB-B1FFAA07A50D}" srcOrd="1" destOrd="0" presId="urn:microsoft.com/office/officeart/2005/8/layout/radial5"/>
    <dgm:cxn modelId="{CD0DA1C5-DED0-4E68-8377-4C6B9B37D717}" srcId="{E60B8E73-CCFA-42E8-8CC2-08DBDCCDFDE3}" destId="{E5675E38-94E3-48B8-B516-7F5F2B323254}" srcOrd="0" destOrd="0" parTransId="{146CE099-3EEF-4517-9959-EEE46C95C3EA}" sibTransId="{9C04B7D9-823C-41B5-A879-FAD5064D466D}"/>
    <dgm:cxn modelId="{157DDAF2-5A29-436A-A848-7B2F07D76296}" type="presOf" srcId="{5FC9235D-765A-45DA-ABAB-D8BD4F166BAD}" destId="{EBEAB593-B2C3-4EDF-A492-7D67A2DC615C}" srcOrd="1" destOrd="0" presId="urn:microsoft.com/office/officeart/2005/8/layout/radial5"/>
    <dgm:cxn modelId="{2C296003-F80F-456A-8E3A-4FE06CC5C365}" type="presOf" srcId="{FB07B05D-CA25-4D4E-A758-68D4F0087A49}" destId="{96183505-4B5A-4711-B04E-5FAD5B2DE307}" srcOrd="1" destOrd="0" presId="urn:microsoft.com/office/officeart/2005/8/layout/radial5"/>
    <dgm:cxn modelId="{C76E8EF4-4FC7-4A79-9FAD-DDAECD3F938D}" srcId="{E5675E38-94E3-48B8-B516-7F5F2B323254}" destId="{09C99B2B-13F3-4460-B09A-97ECF3D2EE5F}" srcOrd="1" destOrd="0" parTransId="{A3E3571E-CC4E-467E-AF97-F7421541FDCC}" sibTransId="{C66ACA3F-6FAD-40DB-8202-B3C3D1A24239}"/>
    <dgm:cxn modelId="{5ACA4412-39B4-4DFE-B27A-9730A585C1E6}" type="presOf" srcId="{57A98745-35EA-4255-886F-0D61225D176A}" destId="{D1F001ED-4CFF-49D5-A469-B447C2BF62B4}" srcOrd="0" destOrd="0" presId="urn:microsoft.com/office/officeart/2005/8/layout/radial5"/>
    <dgm:cxn modelId="{06F4A38E-5D6D-4177-830F-C6B835224770}" type="presOf" srcId="{D87985DB-A45F-441F-BEEE-C01EA4B3F8B2}" destId="{2986E954-65AF-4580-ACDA-F065FE356AEA}" srcOrd="1" destOrd="0" presId="urn:microsoft.com/office/officeart/2005/8/layout/radial5"/>
    <dgm:cxn modelId="{58944359-52FD-4F32-B29C-2E04AA6C4AE4}" type="presOf" srcId="{E5675E38-94E3-48B8-B516-7F5F2B323254}" destId="{299A09BC-578C-4215-8111-A1A7DC345E00}" srcOrd="0" destOrd="0" presId="urn:microsoft.com/office/officeart/2005/8/layout/radial5"/>
    <dgm:cxn modelId="{6C2C8396-E7EE-47DD-9AAB-227FC83805CB}" type="presOf" srcId="{D87985DB-A45F-441F-BEEE-C01EA4B3F8B2}" destId="{BD2347E3-1592-4C7C-AD47-D0162F0F2CAB}" srcOrd="0" destOrd="0" presId="urn:microsoft.com/office/officeart/2005/8/layout/radial5"/>
    <dgm:cxn modelId="{B81B5606-7044-42DE-A2FD-D236E2F28A7D}" type="presOf" srcId="{FB07B05D-CA25-4D4E-A758-68D4F0087A49}" destId="{42795CC5-406A-4FEF-B1CA-FD701955ADCF}" srcOrd="0" destOrd="0" presId="urn:microsoft.com/office/officeart/2005/8/layout/radial5"/>
    <dgm:cxn modelId="{166F24D3-8DFF-4089-8C2D-6F431E927925}" type="presOf" srcId="{ECB6F602-7CA0-4DF5-AA1A-B0F1CFF20D18}" destId="{2763B244-AAB5-40FB-85B3-37619BE3F9B5}" srcOrd="0" destOrd="0" presId="urn:microsoft.com/office/officeart/2005/8/layout/radial5"/>
    <dgm:cxn modelId="{26CDCF32-1F17-4414-B0EF-BA95BDCD6C5D}" type="presOf" srcId="{A3E3571E-CC4E-467E-AF97-F7421541FDCC}" destId="{F539361A-974B-4821-A3AE-CAC62CE7EC59}" srcOrd="0" destOrd="0" presId="urn:microsoft.com/office/officeart/2005/8/layout/radial5"/>
    <dgm:cxn modelId="{099909C1-A349-468E-9BD7-E41DCD3E05EF}" type="presOf" srcId="{70AE258C-A81D-4B73-8F56-1DBEC68A5514}" destId="{882CAFC7-E29D-4951-8D20-C57E7B30E043}" srcOrd="0" destOrd="0" presId="urn:microsoft.com/office/officeart/2005/8/layout/radial5"/>
    <dgm:cxn modelId="{D36DEA74-3D14-4078-B069-AF693AA05919}" srcId="{E5675E38-94E3-48B8-B516-7F5F2B323254}" destId="{70AE258C-A81D-4B73-8F56-1DBEC68A5514}" srcOrd="2" destOrd="0" parTransId="{D87985DB-A45F-441F-BEEE-C01EA4B3F8B2}" sibTransId="{F2F62EBF-947B-4753-AD9B-61DBC66CA9E5}"/>
    <dgm:cxn modelId="{DFC6BAC0-4156-40B2-B78D-2BFE7C8585C2}" srcId="{E5675E38-94E3-48B8-B516-7F5F2B323254}" destId="{57A98745-35EA-4255-886F-0D61225D176A}" srcOrd="3" destOrd="0" parTransId="{5FC9235D-765A-45DA-ABAB-D8BD4F166BAD}" sibTransId="{84546ED7-A6C2-42B7-8708-6097D3CD85AF}"/>
    <dgm:cxn modelId="{A8F56C36-9DE4-42E1-A3EA-2DE7AA83CDF4}" type="presOf" srcId="{E60B8E73-CCFA-42E8-8CC2-08DBDCCDFDE3}" destId="{480B50FE-BDF4-4708-916B-7FC4B5F416F8}" srcOrd="0" destOrd="0" presId="urn:microsoft.com/office/officeart/2005/8/layout/radial5"/>
    <dgm:cxn modelId="{BD2E1DB3-D2A8-40DB-8C8F-D6B1D5DF3EFB}" type="presOf" srcId="{09C99B2B-13F3-4460-B09A-97ECF3D2EE5F}" destId="{18449C21-E49C-4479-B6F9-9AAF403E682C}" srcOrd="0" destOrd="0" presId="urn:microsoft.com/office/officeart/2005/8/layout/radial5"/>
    <dgm:cxn modelId="{2F8AA809-21A2-4E00-873D-53AD923404C1}" type="presParOf" srcId="{480B50FE-BDF4-4708-916B-7FC4B5F416F8}" destId="{299A09BC-578C-4215-8111-A1A7DC345E00}" srcOrd="0" destOrd="0" presId="urn:microsoft.com/office/officeart/2005/8/layout/radial5"/>
    <dgm:cxn modelId="{AE2CAEAA-49F1-4296-B960-72BAB33BD4D8}" type="presParOf" srcId="{480B50FE-BDF4-4708-916B-7FC4B5F416F8}" destId="{42795CC5-406A-4FEF-B1CA-FD701955ADCF}" srcOrd="1" destOrd="0" presId="urn:microsoft.com/office/officeart/2005/8/layout/radial5"/>
    <dgm:cxn modelId="{D4B82F86-3402-4F78-BE80-E180D86C8F81}" type="presParOf" srcId="{42795CC5-406A-4FEF-B1CA-FD701955ADCF}" destId="{96183505-4B5A-4711-B04E-5FAD5B2DE307}" srcOrd="0" destOrd="0" presId="urn:microsoft.com/office/officeart/2005/8/layout/radial5"/>
    <dgm:cxn modelId="{8CAC73C6-2F7C-4050-8F43-7603EF7D2132}" type="presParOf" srcId="{480B50FE-BDF4-4708-916B-7FC4B5F416F8}" destId="{2763B244-AAB5-40FB-85B3-37619BE3F9B5}" srcOrd="2" destOrd="0" presId="urn:microsoft.com/office/officeart/2005/8/layout/radial5"/>
    <dgm:cxn modelId="{984CF8C8-33AF-42C1-99E2-B5489392DFC5}" type="presParOf" srcId="{480B50FE-BDF4-4708-916B-7FC4B5F416F8}" destId="{F539361A-974B-4821-A3AE-CAC62CE7EC59}" srcOrd="3" destOrd="0" presId="urn:microsoft.com/office/officeart/2005/8/layout/radial5"/>
    <dgm:cxn modelId="{84EED5A6-3F6D-4AEE-B915-3DDAA04E8BA7}" type="presParOf" srcId="{F539361A-974B-4821-A3AE-CAC62CE7EC59}" destId="{3DCBA360-74EA-40B5-84BB-B1FFAA07A50D}" srcOrd="0" destOrd="0" presId="urn:microsoft.com/office/officeart/2005/8/layout/radial5"/>
    <dgm:cxn modelId="{E6C4049A-43C7-4E20-A423-00FEADC12CC0}" type="presParOf" srcId="{480B50FE-BDF4-4708-916B-7FC4B5F416F8}" destId="{18449C21-E49C-4479-B6F9-9AAF403E682C}" srcOrd="4" destOrd="0" presId="urn:microsoft.com/office/officeart/2005/8/layout/radial5"/>
    <dgm:cxn modelId="{ADD2D3BD-0B10-4F94-8EA5-E90131FD15F0}" type="presParOf" srcId="{480B50FE-BDF4-4708-916B-7FC4B5F416F8}" destId="{BD2347E3-1592-4C7C-AD47-D0162F0F2CAB}" srcOrd="5" destOrd="0" presId="urn:microsoft.com/office/officeart/2005/8/layout/radial5"/>
    <dgm:cxn modelId="{B6A12454-47CF-4777-991C-1561A2B19E9F}" type="presParOf" srcId="{BD2347E3-1592-4C7C-AD47-D0162F0F2CAB}" destId="{2986E954-65AF-4580-ACDA-F065FE356AEA}" srcOrd="0" destOrd="0" presId="urn:microsoft.com/office/officeart/2005/8/layout/radial5"/>
    <dgm:cxn modelId="{E27AC54F-87DE-4EDF-9A20-546142BA89CE}" type="presParOf" srcId="{480B50FE-BDF4-4708-916B-7FC4B5F416F8}" destId="{882CAFC7-E29D-4951-8D20-C57E7B30E043}" srcOrd="6" destOrd="0" presId="urn:microsoft.com/office/officeart/2005/8/layout/radial5"/>
    <dgm:cxn modelId="{B3593385-D400-46AA-903E-9B3B1237F362}" type="presParOf" srcId="{480B50FE-BDF4-4708-916B-7FC4B5F416F8}" destId="{BFB768A8-8864-4C22-BBE4-DDA25B5DBAF3}" srcOrd="7" destOrd="0" presId="urn:microsoft.com/office/officeart/2005/8/layout/radial5"/>
    <dgm:cxn modelId="{EAB98450-C348-4C70-8003-521DBF7BAD5C}" type="presParOf" srcId="{BFB768A8-8864-4C22-BBE4-DDA25B5DBAF3}" destId="{EBEAB593-B2C3-4EDF-A492-7D67A2DC615C}" srcOrd="0" destOrd="0" presId="urn:microsoft.com/office/officeart/2005/8/layout/radial5"/>
    <dgm:cxn modelId="{40E6E8AA-C084-4500-ADDB-5AA56FB8C262}" type="presParOf" srcId="{480B50FE-BDF4-4708-916B-7FC4B5F416F8}" destId="{D1F001ED-4CFF-49D5-A469-B447C2BF62B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A09BC-578C-4215-8111-A1A7DC345E00}">
      <dsp:nvSpPr>
        <dsp:cNvPr id="0" name=""/>
        <dsp:cNvSpPr/>
      </dsp:nvSpPr>
      <dsp:spPr>
        <a:xfrm>
          <a:off x="3495947" y="2045443"/>
          <a:ext cx="1237704" cy="1237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중심현상</a:t>
          </a:r>
          <a:r>
            <a:rPr lang="en-US" altLang="ko-KR" sz="1600" kern="1200" dirty="0" smtClean="0"/>
            <a:t>: </a:t>
          </a:r>
          <a:r>
            <a:rPr lang="ko-KR" altLang="en-US" sz="1600" kern="1200" dirty="0" err="1" smtClean="0"/>
            <a:t>등떠밀려</a:t>
          </a:r>
          <a:r>
            <a:rPr lang="ko-KR" altLang="en-US" sz="1600" kern="1200" dirty="0" smtClean="0"/>
            <a:t> 나감</a:t>
          </a:r>
          <a:endParaRPr lang="ko-KR" altLang="en-US" sz="1600" kern="1200" dirty="0"/>
        </a:p>
      </dsp:txBody>
      <dsp:txXfrm>
        <a:off x="3677205" y="2226701"/>
        <a:ext cx="875188" cy="875188"/>
      </dsp:txXfrm>
    </dsp:sp>
    <dsp:sp modelId="{42795CC5-406A-4FEF-B1CA-FD701955ADCF}">
      <dsp:nvSpPr>
        <dsp:cNvPr id="0" name=""/>
        <dsp:cNvSpPr/>
      </dsp:nvSpPr>
      <dsp:spPr>
        <a:xfrm rot="16200000">
          <a:off x="3983565" y="1599981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022936" y="1721463"/>
        <a:ext cx="183728" cy="246333"/>
      </dsp:txXfrm>
    </dsp:sp>
    <dsp:sp modelId="{2763B244-AAB5-40FB-85B3-37619BE3F9B5}">
      <dsp:nvSpPr>
        <dsp:cNvPr id="0" name=""/>
        <dsp:cNvSpPr/>
      </dsp:nvSpPr>
      <dsp:spPr>
        <a:xfrm>
          <a:off x="3341234" y="3087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전략</a:t>
          </a:r>
          <a:r>
            <a:rPr lang="en-US" altLang="ko-KR" sz="900" kern="1200" dirty="0" smtClean="0"/>
            <a:t>: </a:t>
          </a:r>
          <a:r>
            <a:rPr lang="ko-KR" altLang="en-US" sz="900" kern="1200" dirty="0" err="1" smtClean="0"/>
            <a:t>발로뛰기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경험을 축적함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역할 범위 설정하기</a:t>
          </a:r>
          <a:endParaRPr lang="ko-KR" altLang="en-US" sz="900" kern="1200" dirty="0"/>
        </a:p>
      </dsp:txBody>
      <dsp:txXfrm>
        <a:off x="3567806" y="229659"/>
        <a:ext cx="1093987" cy="1093987"/>
      </dsp:txXfrm>
    </dsp:sp>
    <dsp:sp modelId="{F539361A-974B-4821-A3AE-CAC62CE7EC59}">
      <dsp:nvSpPr>
        <dsp:cNvPr id="0" name=""/>
        <dsp:cNvSpPr/>
      </dsp:nvSpPr>
      <dsp:spPr>
        <a:xfrm>
          <a:off x="4842601" y="2459018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842601" y="2541129"/>
        <a:ext cx="183728" cy="246333"/>
      </dsp:txXfrm>
    </dsp:sp>
    <dsp:sp modelId="{18449C21-E49C-4479-B6F9-9AAF403E682C}">
      <dsp:nvSpPr>
        <dsp:cNvPr id="0" name=""/>
        <dsp:cNvSpPr/>
      </dsp:nvSpPr>
      <dsp:spPr>
        <a:xfrm>
          <a:off x="5228877" y="1890730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맥락적조건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돕고 싶음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소명의식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치료환경에 대한 불만 </a:t>
          </a:r>
          <a:endParaRPr lang="en-US" altLang="ko-KR" sz="900" kern="1200" dirty="0" smtClean="0"/>
        </a:p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중재적 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활동에 대한 자기 반성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가족들의 반응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발전시키고 싶음</a:t>
          </a:r>
          <a:endParaRPr lang="ko-KR" altLang="en-US" sz="900" kern="1200" dirty="0"/>
        </a:p>
      </dsp:txBody>
      <dsp:txXfrm>
        <a:off x="5455449" y="2117302"/>
        <a:ext cx="1093987" cy="1093987"/>
      </dsp:txXfrm>
    </dsp:sp>
    <dsp:sp modelId="{BD2347E3-1592-4C7C-AD47-D0162F0F2CAB}">
      <dsp:nvSpPr>
        <dsp:cNvPr id="0" name=""/>
        <dsp:cNvSpPr/>
      </dsp:nvSpPr>
      <dsp:spPr>
        <a:xfrm rot="5400000">
          <a:off x="3983565" y="3318054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022936" y="3360795"/>
        <a:ext cx="183728" cy="246333"/>
      </dsp:txXfrm>
    </dsp:sp>
    <dsp:sp modelId="{882CAFC7-E29D-4951-8D20-C57E7B30E043}">
      <dsp:nvSpPr>
        <dsp:cNvPr id="0" name=""/>
        <dsp:cNvSpPr/>
      </dsp:nvSpPr>
      <dsp:spPr>
        <a:xfrm>
          <a:off x="3341234" y="3778373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결과</a:t>
          </a:r>
          <a:r>
            <a:rPr lang="en-US" altLang="ko-KR" sz="900" kern="1200" dirty="0" smtClean="0"/>
            <a:t>” </a:t>
          </a:r>
          <a:r>
            <a:rPr lang="ko-KR" altLang="en-US" sz="900" kern="1200" dirty="0" smtClean="0"/>
            <a:t>위안받음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긍정적인 자기인식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보람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그만두고 싶음 </a:t>
          </a:r>
          <a:endParaRPr lang="ko-KR" altLang="en-US" sz="900" kern="1200" dirty="0"/>
        </a:p>
      </dsp:txBody>
      <dsp:txXfrm>
        <a:off x="3567806" y="4004945"/>
        <a:ext cx="1093987" cy="1093987"/>
      </dsp:txXfrm>
    </dsp:sp>
    <dsp:sp modelId="{BFB768A8-8864-4C22-BBE4-DDA25B5DBAF3}">
      <dsp:nvSpPr>
        <dsp:cNvPr id="0" name=""/>
        <dsp:cNvSpPr/>
      </dsp:nvSpPr>
      <dsp:spPr>
        <a:xfrm rot="10800000">
          <a:off x="3124528" y="2459018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 rot="10800000">
        <a:off x="3203269" y="2541129"/>
        <a:ext cx="183728" cy="246333"/>
      </dsp:txXfrm>
    </dsp:sp>
    <dsp:sp modelId="{D1F001ED-4CFF-49D5-A469-B447C2BF62B4}">
      <dsp:nvSpPr>
        <dsp:cNvPr id="0" name=""/>
        <dsp:cNvSpPr/>
      </dsp:nvSpPr>
      <dsp:spPr>
        <a:xfrm>
          <a:off x="1453591" y="1890730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인과적조건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유대감 형성</a:t>
          </a:r>
          <a:r>
            <a:rPr lang="en-US" altLang="ko-KR" sz="900" kern="1200" dirty="0" smtClean="0"/>
            <a:t>, </a:t>
          </a:r>
          <a:r>
            <a:rPr lang="ko-KR" altLang="en-US" sz="900" kern="1200" dirty="0" err="1" smtClean="0"/>
            <a:t>정신추스림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부모모임의 필요성 느낌</a:t>
          </a:r>
          <a:endParaRPr lang="ko-KR" altLang="en-US" sz="900" kern="1200" dirty="0"/>
        </a:p>
      </dsp:txBody>
      <dsp:txXfrm>
        <a:off x="1680163" y="2117302"/>
        <a:ext cx="1093987" cy="1093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2023-11-08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267744" y="2060848"/>
            <a:ext cx="4464496" cy="2736304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r>
              <a:rPr lang="en-US" altLang="ko-KR" sz="103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103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질적조사</a:t>
            </a:r>
            <a:endParaRPr lang="ko-KR" altLang="en-US" sz="103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4) </a:t>
            </a:r>
            <a:r>
              <a:rPr lang="ko-KR" altLang="en-US" sz="2000" dirty="0" smtClean="0">
                <a:latin typeface="+mn-ea"/>
              </a:rPr>
              <a:t>질적 조사의 유형</a:t>
            </a:r>
            <a:r>
              <a:rPr lang="en-US" altLang="ko-KR" sz="2000" dirty="0" smtClean="0">
                <a:latin typeface="+mn-ea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사람이나 사건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현상에 대한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이론을 발전</a:t>
            </a:r>
            <a:r>
              <a:rPr lang="ko-KR" altLang="en-US" sz="2000" dirty="0" smtClean="0">
                <a:latin typeface="+mn-ea"/>
              </a:rPr>
              <a:t>시키는데 그 목적을 둠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근거이론연구에서 </a:t>
            </a:r>
            <a:r>
              <a:rPr lang="ko-KR" altLang="en-US" sz="2000" dirty="0" err="1" smtClean="0">
                <a:latin typeface="+mn-ea"/>
              </a:rPr>
              <a:t>조사자는</a:t>
            </a:r>
            <a:r>
              <a:rPr lang="ko-KR" altLang="en-US" sz="2000" dirty="0" smtClean="0">
                <a:latin typeface="+mn-ea"/>
              </a:rPr>
              <a:t> 미리 어떤 이론을 설정하지 않고 조사를 시작하며 자료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수집과 분석과정에서 이론이 생성되도록 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연구자가 민감성을 가지고 이론적 표본추출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지속적 비교방법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메모 코딩 등을 통해 체계적으로 이론을 개발하고자 하는 </a:t>
            </a:r>
            <a:r>
              <a:rPr lang="ko-KR" altLang="en-US" sz="2000" dirty="0" err="1" smtClean="0">
                <a:latin typeface="+mn-ea"/>
              </a:rPr>
              <a:t>질적연구방법임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 이론의 대표적이 접근 중 하나로 </a:t>
            </a:r>
            <a:r>
              <a:rPr lang="ko-KR" altLang="en-US" sz="2000" dirty="0" err="1" smtClean="0">
                <a:latin typeface="+mn-ea"/>
              </a:rPr>
              <a:t>스트라우스와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코빈의</a:t>
            </a:r>
            <a:r>
              <a:rPr lang="ko-KR" altLang="en-US" sz="2000" dirty="0" smtClean="0">
                <a:latin typeface="+mn-ea"/>
              </a:rPr>
              <a:t> 체계적 절차를 들 수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연구자는 특정주제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예를 들면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교과과정개발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클라이언트와 </a:t>
            </a:r>
            <a:r>
              <a:rPr lang="ko-KR" altLang="en-US" sz="2000" dirty="0" err="1" smtClean="0">
                <a:latin typeface="+mn-ea"/>
              </a:rPr>
              <a:t>심리검결과를</a:t>
            </a:r>
            <a:r>
              <a:rPr lang="ko-KR" altLang="en-US" sz="2000" dirty="0" smtClean="0">
                <a:latin typeface="+mn-ea"/>
              </a:rPr>
              <a:t> 공유할 때 나타나는 치료적 효과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에 대한 과정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행동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상호작용을 설명하는 이론을 체계적으로 개발하고자 하는 경우 연구자는 보통 범주를 포화하기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더 이상 새로운 범주를 발견할 수 없을 때까지 지속적으로 범주를 추가해 주는 정보를 발견하기 위한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위한 자료를 수집하기 위해 현장에 여러 번 방문하여 </a:t>
            </a:r>
            <a:r>
              <a:rPr lang="en-US" altLang="ko-KR" sz="2000" dirty="0" smtClean="0">
                <a:latin typeface="+mn-ea"/>
              </a:rPr>
              <a:t>20</a:t>
            </a:r>
            <a:r>
              <a:rPr lang="ko-KR" altLang="en-US" sz="2000" dirty="0" smtClean="0">
                <a:latin typeface="+mn-ea"/>
              </a:rPr>
              <a:t>회에서 </a:t>
            </a:r>
            <a:r>
              <a:rPr lang="en-US" altLang="ko-KR" sz="2000" dirty="0" smtClean="0">
                <a:latin typeface="+mn-ea"/>
              </a:rPr>
              <a:t>30</a:t>
            </a:r>
            <a:r>
              <a:rPr lang="ko-KR" altLang="en-US" sz="2000" dirty="0" smtClean="0">
                <a:latin typeface="+mn-ea"/>
              </a:rPr>
              <a:t>회 정도의 면접을 수행 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범주는 사건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해프닝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사례 등으로 구성된 정보단위를 대표함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연구자를 자료를 수집하는 동시에 분석함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171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근거이론 연구의 자료수집은</a:t>
            </a:r>
            <a:r>
              <a:rPr lang="en-US" altLang="ko-KR" sz="2000" dirty="0" smtClean="0">
                <a:latin typeface="+mn-ea"/>
              </a:rPr>
              <a:t>” </a:t>
            </a:r>
            <a:r>
              <a:rPr lang="ko-KR" altLang="en-US" sz="2000" dirty="0" smtClean="0">
                <a:latin typeface="+mn-ea"/>
              </a:rPr>
              <a:t>지그재그</a:t>
            </a:r>
            <a:r>
              <a:rPr lang="en-US" altLang="ko-KR" sz="2000" dirty="0" smtClean="0">
                <a:latin typeface="+mn-ea"/>
              </a:rPr>
              <a:t>”</a:t>
            </a:r>
            <a:r>
              <a:rPr lang="ko-KR" altLang="en-US" sz="2000" dirty="0" smtClean="0">
                <a:latin typeface="+mn-ea"/>
              </a:rPr>
              <a:t>과정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현장으로 나가서 정보를 수집하고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연구실에 들어와서 자료를 분석하고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다시 현장으로 나가서 더 많은 정보를 수집하고 또 연구실에 들어와서 자료를 분석하는 과정을 반복함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면접의 대상이 되는 참여자는 연구자가 이론을 가장 잘 형성하도록 돕기 위해 이론적으로 선택됨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현장을 몇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차례나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방문해야 하는가는 정보의 범주들이 포화되었는가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이론이 복합적으로 충분히 정교화되었는가에 달려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이렇게 자료수집에 의한 정보를 가지고 비교하여 범주화시키는 과정을 </a:t>
            </a:r>
            <a:r>
              <a:rPr lang="ko-KR" altLang="en-US" sz="2000" dirty="0" smtClean="0">
                <a:solidFill>
                  <a:srgbClr val="92D050"/>
                </a:solidFill>
                <a:latin typeface="+mn-ea"/>
              </a:rPr>
              <a:t>자료분석의 지속적 비교 방법이라고 함</a:t>
            </a:r>
            <a:endParaRPr lang="en-US" altLang="ko-KR" sz="2000" dirty="0" smtClean="0">
              <a:solidFill>
                <a:srgbClr val="92D05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4865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현실기반 이론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연구자는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개방 코딩</a:t>
            </a:r>
            <a:r>
              <a:rPr lang="ko-KR" altLang="en-US" sz="2000" dirty="0" smtClean="0">
                <a:latin typeface="+mn-ea"/>
              </a:rPr>
              <a:t>으로 시작하는데 이것은 자료를 주요한 정보의 범주로 </a:t>
            </a:r>
            <a:r>
              <a:rPr lang="ko-KR" altLang="en-US" sz="2000" dirty="0" err="1" smtClean="0">
                <a:latin typeface="+mn-ea"/>
              </a:rPr>
              <a:t>코딩하는</a:t>
            </a:r>
            <a:r>
              <a:rPr lang="ko-KR" altLang="en-US" sz="2000" dirty="0" smtClean="0">
                <a:latin typeface="+mn-ea"/>
              </a:rPr>
              <a:t> 것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개방코딩으로부터 </a:t>
            </a:r>
            <a:r>
              <a:rPr lang="ko-KR" altLang="en-US" sz="2000" dirty="0" err="1" smtClean="0">
                <a:solidFill>
                  <a:srgbClr val="00B0F0"/>
                </a:solidFill>
                <a:latin typeface="+mn-ea"/>
              </a:rPr>
              <a:t>축코딩</a:t>
            </a:r>
            <a:r>
              <a:rPr lang="ko-KR" altLang="en-US" sz="2000" dirty="0" err="1" smtClean="0">
                <a:latin typeface="+mn-ea"/>
              </a:rPr>
              <a:t>이</a:t>
            </a:r>
            <a:r>
              <a:rPr lang="ko-KR" altLang="en-US" sz="2000" dirty="0" smtClean="0">
                <a:latin typeface="+mn-ea"/>
              </a:rPr>
              <a:t> 나타남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연구자는 하나의 개방코딩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을 확인하고 나서 자료로 돌아가 이 중심현상 주위의 범주들을 만듦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이러한 중심을 둘러싼 범주들의 유형에는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인과적 조건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중심현상의 원인이 되는 요인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전략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중심현상에 대한 반응으로 취하는 행동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맥락적 조건과 중재적 조건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전략에 영향을 미치는 광범위하고 구체적이 상황적 요인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결과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전략을 활용한 결과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로 구성됨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이러한 범주들은 </a:t>
            </a:r>
            <a:r>
              <a:rPr lang="ko-KR" altLang="en-US" sz="2000" dirty="0" err="1" smtClean="0">
                <a:latin typeface="+mn-ea"/>
              </a:rPr>
              <a:t>축코딩</a:t>
            </a:r>
            <a:r>
              <a:rPr lang="ko-KR" altLang="en-US" sz="2000" dirty="0" smtClean="0">
                <a:latin typeface="+mn-ea"/>
              </a:rPr>
              <a:t> 패러다임이라 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마지막으로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선택적 코딩단계인데 </a:t>
            </a:r>
            <a:r>
              <a:rPr lang="ko-KR" altLang="en-US" sz="2000" dirty="0" smtClean="0">
                <a:latin typeface="+mn-ea"/>
              </a:rPr>
              <a:t>연구자가 모형에 있는 범주들을 </a:t>
            </a:r>
            <a:r>
              <a:rPr lang="ko-KR" altLang="en-US" sz="2000" dirty="0" err="1" smtClean="0">
                <a:latin typeface="+mn-ea"/>
              </a:rPr>
              <a:t>상호관련시키거나</a:t>
            </a:r>
            <a:r>
              <a:rPr lang="ko-KR" altLang="en-US" sz="2000" dirty="0" smtClean="0">
                <a:latin typeface="+mn-ea"/>
              </a:rPr>
              <a:t> 모형에 있는 범주들 간의 상호관계를 기술하는 이야기를 결합하는 모형을 취하거나 명제 또는 가설을 발전시키게 됨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18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680417"/>
              </p:ext>
            </p:extLst>
          </p:nvPr>
        </p:nvGraphicFramePr>
        <p:xfrm>
          <a:off x="467544" y="764704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55576" y="980728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축코딩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패러다임예</a:t>
            </a:r>
            <a:endParaRPr lang="en-US" altLang="ko-KR" dirty="0" smtClean="0"/>
          </a:p>
          <a:p>
            <a:r>
              <a:rPr lang="ko-KR" altLang="en-US" dirty="0" smtClean="0"/>
              <a:t>소아암 부모모임 리더들의 자조집단 참여모임</a:t>
            </a:r>
            <a:r>
              <a:rPr lang="en-US" altLang="ko-KR" dirty="0" smtClean="0"/>
              <a:t> </a:t>
            </a:r>
            <a:r>
              <a:rPr lang="ko-KR" altLang="en-US" dirty="0" smtClean="0"/>
              <a:t>모형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535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현실기반 이론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선택코딩 결과 헌신적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가족형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순수봉사자형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모범회원형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사회운동가형으로 구분됨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6728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+mn-ea"/>
              </a:rPr>
              <a:t>현상학</a:t>
            </a:r>
            <a:r>
              <a:rPr lang="en-US" altLang="ko-KR" sz="2000" dirty="0" smtClean="0">
                <a:latin typeface="+mn-ea"/>
              </a:rPr>
              <a:t>(phenomenology)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현상학이란 세상에 대한 사람들의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주관적인 경험과 해석에 대해 초점을 두고 연구하는 것을 말함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현상학적 연구는 현상의 본질을 탐구하기보다는 사물이나 현상에 대한 경험의 본질을 탐구하는 것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어떤 경험이 그 경험을 한 사람에게 주는 의미가 무엇인지를 탐구함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예를 들어 사회현상의 원리를 이해함에 있어서 실제 그 사회현상을 경험한 사람들의 </a:t>
            </a:r>
            <a:r>
              <a:rPr lang="en-US" altLang="ko-KR" sz="2000" dirty="0" smtClean="0">
                <a:latin typeface="+mn-ea"/>
              </a:rPr>
              <a:t>‘</a:t>
            </a:r>
            <a:r>
              <a:rPr lang="ko-KR" altLang="en-US" sz="2000" dirty="0" smtClean="0">
                <a:latin typeface="+mn-ea"/>
              </a:rPr>
              <a:t>경험</a:t>
            </a:r>
            <a:r>
              <a:rPr lang="en-US" altLang="ko-KR" sz="2000" dirty="0" smtClean="0">
                <a:latin typeface="+mn-ea"/>
              </a:rPr>
              <a:t>＇</a:t>
            </a:r>
            <a:r>
              <a:rPr lang="ko-KR" altLang="en-US" sz="2000" dirty="0" smtClean="0">
                <a:latin typeface="+mn-ea"/>
              </a:rPr>
              <a:t>이 드러내는 </a:t>
            </a:r>
            <a:r>
              <a:rPr lang="en-US" altLang="ko-KR" sz="2000" dirty="0" smtClean="0">
                <a:latin typeface="+mn-ea"/>
              </a:rPr>
              <a:t>‘</a:t>
            </a:r>
            <a:r>
              <a:rPr lang="ko-KR" altLang="en-US" sz="2000" dirty="0" smtClean="0">
                <a:latin typeface="+mn-ea"/>
              </a:rPr>
              <a:t>본질</a:t>
            </a:r>
            <a:r>
              <a:rPr lang="en-US" altLang="ko-KR" sz="2000" dirty="0" smtClean="0">
                <a:latin typeface="+mn-ea"/>
              </a:rPr>
              <a:t>’</a:t>
            </a:r>
            <a:r>
              <a:rPr lang="ko-KR" altLang="en-US" sz="2000" dirty="0" smtClean="0">
                <a:latin typeface="+mn-ea"/>
              </a:rPr>
              <a:t>을 이해함으로써 사회현상의 원리를 이해하고자 하는 방식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현상학적 연구방법은 크게 </a:t>
            </a:r>
            <a:r>
              <a:rPr lang="ko-KR" altLang="en-US" sz="2000" dirty="0" err="1" smtClean="0">
                <a:latin typeface="+mn-ea"/>
              </a:rPr>
              <a:t>자기발견적</a:t>
            </a:r>
            <a:r>
              <a:rPr lang="ko-KR" altLang="en-US" sz="2000" dirty="0" smtClean="0">
                <a:latin typeface="+mn-ea"/>
              </a:rPr>
              <a:t> 탐구와 해석학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이해의 형태로 나뉘어 </a:t>
            </a:r>
            <a:r>
              <a:rPr lang="ko-KR" altLang="en-US" sz="2000" dirty="0">
                <a:latin typeface="+mn-ea"/>
              </a:rPr>
              <a:t>짐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6289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+mn-ea"/>
              </a:rPr>
              <a:t>현상학</a:t>
            </a:r>
            <a:r>
              <a:rPr lang="en-US" altLang="ko-KR" sz="2000" dirty="0" smtClean="0">
                <a:latin typeface="+mn-ea"/>
              </a:rPr>
              <a:t>(phenomenology)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자기발견적</a:t>
            </a:r>
            <a:r>
              <a:rPr lang="ko-KR" altLang="en-US" sz="2000" dirty="0" smtClean="0">
                <a:latin typeface="+mn-ea"/>
              </a:rPr>
              <a:t> 탐구</a:t>
            </a:r>
            <a:r>
              <a:rPr lang="en-US" altLang="ko-KR" sz="2000" dirty="0" smtClean="0">
                <a:latin typeface="+mn-ea"/>
              </a:rPr>
              <a:t>(heuristic inquiry)</a:t>
            </a:r>
            <a:r>
              <a:rPr lang="ko-KR" altLang="en-US" sz="2000" dirty="0" smtClean="0">
                <a:latin typeface="+mn-ea"/>
              </a:rPr>
              <a:t>에서는 연구자는 공평한 관찰자가 되도록 노력하고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실제로 연구하고 있는 현상을 직접 경험하며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그 현상을 경험하면서 갖고 있는 자신의 생각과 감정을 조사하기 위해 자기성찰을 시행함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해석학</a:t>
            </a:r>
            <a:r>
              <a:rPr lang="en-US" altLang="ko-KR" sz="2000" dirty="0" smtClean="0">
                <a:latin typeface="+mn-ea"/>
              </a:rPr>
              <a:t>(hermeneutics)</a:t>
            </a:r>
            <a:r>
              <a:rPr lang="ko-KR" altLang="en-US" sz="2000" dirty="0" smtClean="0">
                <a:latin typeface="+mn-ea"/>
              </a:rPr>
              <a:t>은 해석의 과정을 강조하는데 이 과정에서 연구조사는 </a:t>
            </a:r>
            <a:r>
              <a:rPr lang="ko-KR" altLang="en-US" sz="2000" dirty="0">
                <a:latin typeface="+mn-ea"/>
              </a:rPr>
              <a:t>매우 많은 복잡하고 구체적인 </a:t>
            </a:r>
            <a:r>
              <a:rPr lang="ko-KR" altLang="en-US" sz="2000" dirty="0" smtClean="0">
                <a:latin typeface="+mn-ea"/>
              </a:rPr>
              <a:t>내용으로 부터 </a:t>
            </a:r>
            <a:r>
              <a:rPr lang="ko-KR" altLang="en-US" sz="2000" dirty="0">
                <a:latin typeface="+mn-ea"/>
              </a:rPr>
              <a:t>일정한 유형을 찾고자 </a:t>
            </a:r>
            <a:r>
              <a:rPr lang="ko-KR" altLang="en-US" sz="2000" dirty="0" smtClean="0">
                <a:latin typeface="+mn-ea"/>
              </a:rPr>
              <a:t>노력함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또한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 방법을 사용하는 연구조사자는 주관적 관점의 영향을 받기 쉽다는 점을 인식하고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관찰하는 대상의 의미를 해석하고 보고할 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자신들이 관찰하는 사람들의 관점 뿐만 아니라 자신들이 연구 조사하면서 갖고 있는 관점도 고려해야 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이해</a:t>
            </a:r>
            <a:r>
              <a:rPr lang="en-US" altLang="ko-KR" sz="2000" dirty="0" smtClean="0">
                <a:latin typeface="+mn-ea"/>
              </a:rPr>
              <a:t>(understand)</a:t>
            </a:r>
            <a:r>
              <a:rPr lang="ko-KR" altLang="en-US" sz="2000" dirty="0" smtClean="0">
                <a:latin typeface="+mn-ea"/>
              </a:rPr>
              <a:t>는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연구자가 관찰하는 대상이 그들에게 주는 특별한 의미를 이해하고자 하는 시도이며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이는 사회복지 </a:t>
            </a:r>
            <a:r>
              <a:rPr lang="ko-KR" altLang="en-US" sz="2000" dirty="0" err="1" smtClean="0">
                <a:latin typeface="+mn-ea"/>
              </a:rPr>
              <a:t>실천개념인</a:t>
            </a:r>
            <a:r>
              <a:rPr lang="ko-KR" altLang="en-US" sz="2000" dirty="0" smtClean="0">
                <a:latin typeface="+mn-ea"/>
              </a:rPr>
              <a:t> 감정이입과 상당히 유사함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087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참여행동연구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참여행동연구는 연구대상자들에게 연구의 목적과 절차에 대한 통제권이 주어진 사회조사의 한 접근방법 임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참여행동연구에서 연구자의 기능은 연구대상자들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소외계층이 전형적인 예가 됨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에게 하나의 자원으로서 봉사하는 것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즉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연구대상자가 자신의 이익을 위해 효과적으로 일할 수 있는 기회를 제공하는 것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참여행동연구는 연구자가 연구대상자보다 우위에 있다는 암묵적 가정에 대한 도전으로 고안됨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연구자와 연구대상자의 구분을 없애고 연구 자체에 의해 영향을 받게 되는 연구대상자들이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연구설계에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대해 함께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책임있는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존재가 되어야 한다고 주장함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참여행동연구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연구자와 연구대상자가 함께 집합적으로 토론과 상호작용을 통해 문제를 분석해 나가는 교육과정이기도 하며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급진적인 변화와 연구대상자의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임파워먼트를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목적으로 추구하기도 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연구는 교육과 의식의 개발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의식을 행동으로 옮기는 수단으로 기능해야 한다고 강조함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191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altLang="ko-KR" sz="4000" dirty="0" smtClean="0">
                <a:solidFill>
                  <a:srgbClr val="7030A0"/>
                </a:solidFill>
                <a:latin typeface="+mn-ea"/>
              </a:rPr>
              <a:t>1. </a:t>
            </a:r>
            <a:r>
              <a:rPr lang="ko-KR" altLang="en-US" sz="4000" dirty="0" smtClean="0">
                <a:solidFill>
                  <a:srgbClr val="7030A0"/>
                </a:solidFill>
                <a:latin typeface="+mn-ea"/>
              </a:rPr>
              <a:t>질적 조사의 개념</a:t>
            </a:r>
            <a:endParaRPr lang="en-US" altLang="ko-KR" sz="4000" dirty="0" smtClean="0">
              <a:solidFill>
                <a:srgbClr val="7030A0"/>
              </a:solidFill>
              <a:latin typeface="+mn-ea"/>
            </a:endParaRPr>
          </a:p>
          <a:p>
            <a:pPr marL="514350" indent="-514350">
              <a:buNone/>
            </a:pP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smtClean="0">
                <a:latin typeface="+mn-ea"/>
              </a:rPr>
              <a:t>질적 조사란 연역적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계량적 조사 방법을 활용하는 전통적인 </a:t>
            </a:r>
            <a:r>
              <a:rPr lang="ko-KR" altLang="en-US" dirty="0" err="1" smtClean="0">
                <a:latin typeface="+mn-ea"/>
              </a:rPr>
              <a:t>양적조사에서</a:t>
            </a:r>
            <a:r>
              <a:rPr lang="ko-KR" altLang="en-US" dirty="0" smtClean="0">
                <a:latin typeface="+mn-ea"/>
              </a:rPr>
              <a:t> 나타나는 문제점을 지적하면서 귀납적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해석적 조사방법을 강조하는 연구방법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경험을 중시하는 과학적 실증주의를 거부하는 입장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err="1" smtClean="0">
                <a:latin typeface="+mn-ea"/>
              </a:rPr>
              <a:t>질적조사는</a:t>
            </a:r>
            <a:r>
              <a:rPr lang="ko-KR" altLang="en-US" dirty="0" smtClean="0">
                <a:latin typeface="+mn-ea"/>
              </a:rPr>
              <a:t> 가설 검증에 얽매이는 양적 조사와 달리 조사 대상에 대한 깊은 관여를 통해 수집한 폭넓고 다양한 자료를 종합하여 이루어짐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err="1" smtClean="0">
                <a:latin typeface="+mn-ea"/>
              </a:rPr>
              <a:t>질적조사가</a:t>
            </a:r>
            <a:r>
              <a:rPr lang="ko-KR" altLang="en-US" dirty="0" smtClean="0">
                <a:latin typeface="+mn-ea"/>
              </a:rPr>
              <a:t> 필요한 경우는</a:t>
            </a:r>
            <a:r>
              <a:rPr lang="en-US" altLang="ko-KR" dirty="0" smtClean="0">
                <a:latin typeface="+mn-ea"/>
              </a:rPr>
              <a:t>?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잘 알려지지 않은 주제에 대한 탐색적 접근을 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민감하고 정서적으로 깊이 있는 주제를 심층적으로 조사하고자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실제로 어떤 삶을 사고 이는 사람에게서 </a:t>
            </a:r>
            <a:r>
              <a:rPr lang="en-US" altLang="ko-KR" dirty="0" smtClean="0">
                <a:latin typeface="+mn-ea"/>
              </a:rPr>
              <a:t>‘</a:t>
            </a:r>
            <a:r>
              <a:rPr lang="ko-KR" altLang="en-US" dirty="0" smtClean="0">
                <a:latin typeface="+mn-ea"/>
              </a:rPr>
              <a:t>생생한 경험</a:t>
            </a:r>
            <a:r>
              <a:rPr lang="en-US" altLang="ko-KR" dirty="0" smtClean="0">
                <a:latin typeface="+mn-ea"/>
              </a:rPr>
              <a:t>’ </a:t>
            </a:r>
            <a:r>
              <a:rPr lang="ko-KR" altLang="en-US" dirty="0" smtClean="0">
                <a:latin typeface="+mn-ea"/>
              </a:rPr>
              <a:t>에 대한 이해와 그 의미를 도출하고자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사회복지실천에서 프로그램이나 정책 및 기관의 내면을 탐구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평가하고자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민족지학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민속지학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문화기술지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,ethnographic studies)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인류학에서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출발하여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교육학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인류학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사회학 등에서 많이 활용됨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특정 </a:t>
            </a:r>
            <a:r>
              <a:rPr lang="ko-KR" altLang="en-US" sz="2000" dirty="0" smtClean="0">
                <a:solidFill>
                  <a:srgbClr val="92D050"/>
                </a:solidFill>
                <a:latin typeface="+mn-ea"/>
              </a:rPr>
              <a:t>문화 속에서 생활하는 사람들의 관점에서 그 문화를 연구하는데 주안점을 둠</a:t>
            </a:r>
            <a:endParaRPr lang="en-US" altLang="ko-KR" sz="2000" dirty="0" smtClean="0">
              <a:solidFill>
                <a:srgbClr val="92D05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연구자들은 의미를 알아내기 위해 그 문화 속에서 생활하고 있는 중요한 정보제공자에 의존하게 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특정기관이나 </a:t>
            </a:r>
            <a:r>
              <a:rPr lang="ko-KR" altLang="en-US" sz="2000" dirty="0">
                <a:latin typeface="+mn-ea"/>
              </a:rPr>
              <a:t>대상자의 삶과 문화를 이해하기 위해 실제 그 장으로 들어가 그들의 관점에서 그 삶과 환경을 밀도 있게 그려내는 </a:t>
            </a:r>
            <a:r>
              <a:rPr lang="ko-KR" altLang="en-US" sz="2000" dirty="0" smtClean="0">
                <a:latin typeface="+mn-ea"/>
              </a:rPr>
              <a:t>연구방법</a:t>
            </a:r>
            <a:endParaRPr lang="en-US" altLang="ko-KR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민족지학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민속지학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문화기술지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,ethnographic studies)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민속지학</a:t>
            </a:r>
            <a:r>
              <a:rPr lang="ko-KR" altLang="en-US" sz="2000" dirty="0" smtClean="0">
                <a:latin typeface="+mn-ea"/>
              </a:rPr>
              <a:t> 연구는 관찰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몰입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비공식적 대화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참여 등을 통해 관찰 대상자의 관점에서 특정 집단의 문화를 이해하는 방법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+mn-ea"/>
              </a:rPr>
              <a:t>민속지학</a:t>
            </a:r>
            <a:r>
              <a:rPr lang="ko-KR" altLang="en-US" sz="2000" dirty="0">
                <a:latin typeface="+mn-ea"/>
              </a:rPr>
              <a:t> 연구는 연구자가 활용하는 연구 방법이기도 하고 그 연구 결과물을 의미하기도 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대개 연구자는 집단에 대해 장기간의 관찰을 통해 사람들의 일상생활에 몰입하여 그들의 행동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언어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상호작용의 의미를 </a:t>
            </a:r>
            <a:r>
              <a:rPr lang="ko-KR" altLang="en-US" sz="2000" dirty="0" smtClean="0">
                <a:latin typeface="+mn-ea"/>
              </a:rPr>
              <a:t>연구함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사회복지실천의 예를 보면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사회복지기관의 문화를 이해하기 위해 그 속에서 일하는 사회사업가나 클라이언트의 관점에서 연구하는 형태나 또는 노숙인의 문화를 연구하기 위해 그들의 관점에서 연구하는 것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예로 아동복지 시설의 문화를 그 기관의 생활지도교사나 </a:t>
            </a:r>
            <a:r>
              <a:rPr lang="ko-KR" altLang="en-US" sz="2000" dirty="0" err="1" smtClean="0">
                <a:latin typeface="+mn-ea"/>
              </a:rPr>
              <a:t>시설아동의</a:t>
            </a:r>
            <a:r>
              <a:rPr lang="ko-KR" altLang="en-US" sz="2000" dirty="0" smtClean="0">
                <a:latin typeface="+mn-ea"/>
              </a:rPr>
              <a:t> 관점에서 </a:t>
            </a:r>
            <a:r>
              <a:rPr lang="ko-KR" altLang="en-US" sz="2000" dirty="0" err="1" smtClean="0">
                <a:latin typeface="+mn-ea"/>
              </a:rPr>
              <a:t>연구한다든지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또는 장애인근로자들의 </a:t>
            </a:r>
            <a:r>
              <a:rPr lang="ko-KR" altLang="en-US" sz="2000" dirty="0" err="1" smtClean="0">
                <a:latin typeface="+mn-ea"/>
              </a:rPr>
              <a:t>노동문화를</a:t>
            </a:r>
            <a:r>
              <a:rPr lang="ko-KR" altLang="en-US" sz="2000" dirty="0" smtClean="0">
                <a:latin typeface="+mn-ea"/>
              </a:rPr>
              <a:t> 장애인이면서 근로자의 관점에서 연구하는 것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0400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00B050"/>
                </a:solidFill>
                <a:latin typeface="+mn-ea"/>
              </a:rPr>
              <a:t>내러티브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 연구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(narrative inquiry)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개인의 인생을 탐색하는 데 초점을 두는 질적 탐구전략으로 한 명 이상의 개인들을 면접하거나 관련 문서들을 활용하여 자료를 수집하고 개인의 인생 이야기에 대한 </a:t>
            </a:r>
            <a:r>
              <a:rPr lang="ko-KR" altLang="en-US" sz="2000" dirty="0" err="1" smtClean="0">
                <a:latin typeface="+mn-ea"/>
              </a:rPr>
              <a:t>내러티브를</a:t>
            </a:r>
            <a:r>
              <a:rPr lang="ko-KR" altLang="en-US" sz="2000" dirty="0" smtClean="0">
                <a:latin typeface="+mn-ea"/>
              </a:rPr>
              <a:t> 전개해 감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내러티브</a:t>
            </a:r>
            <a:r>
              <a:rPr lang="ko-KR" altLang="en-US" sz="2000" dirty="0" smtClean="0">
                <a:latin typeface="+mn-ea"/>
              </a:rPr>
              <a:t> 연구는 사람들이 의식적으로 말하고 싶은 이야기를 다시 이야기함으로써 그들이 의식하지 못하는 더 깊은 이야기들이 있어 그 안에 살고 있음을 인식시키는 방법을 제시함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우리 삶에 대한 이야기를 하고</a:t>
            </a:r>
            <a:r>
              <a:rPr lang="en-US" altLang="ko-KR" sz="2000" dirty="0" smtClean="0">
                <a:latin typeface="+mn-ea"/>
              </a:rPr>
              <a:t>(storytelling), </a:t>
            </a:r>
            <a:r>
              <a:rPr lang="ko-KR" altLang="en-US" sz="2000" dirty="0" smtClean="0">
                <a:latin typeface="+mn-ea"/>
              </a:rPr>
              <a:t>그것을 다시 이야기</a:t>
            </a:r>
            <a:r>
              <a:rPr lang="en-US" altLang="ko-KR" sz="2000" dirty="0" smtClean="0">
                <a:latin typeface="+mn-ea"/>
              </a:rPr>
              <a:t>(re-storytelling)</a:t>
            </a:r>
            <a:r>
              <a:rPr lang="ko-KR" altLang="en-US" sz="2000" dirty="0" smtClean="0">
                <a:latin typeface="+mn-ea"/>
              </a:rPr>
              <a:t>할 때 그러한 이야기 조각들이 서로 연결되어 넓은 의미에서 우리의 삶을 조망함</a:t>
            </a:r>
            <a:r>
              <a:rPr lang="en-US" altLang="ko-KR" sz="2000" dirty="0" smtClean="0">
                <a:latin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93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70C0"/>
                </a:solidFill>
                <a:latin typeface="+mn-ea"/>
              </a:rPr>
              <a:t>5. </a:t>
            </a:r>
            <a:r>
              <a:rPr lang="ko-KR" altLang="en-US" sz="2400" dirty="0" err="1" smtClean="0">
                <a:solidFill>
                  <a:srgbClr val="0070C0"/>
                </a:solidFill>
                <a:latin typeface="+mn-ea"/>
              </a:rPr>
              <a:t>질적조사의</a:t>
            </a:r>
            <a:r>
              <a:rPr lang="ko-KR" altLang="en-US" sz="2400" dirty="0" smtClean="0">
                <a:solidFill>
                  <a:srgbClr val="0070C0"/>
                </a:solidFill>
                <a:latin typeface="+mn-ea"/>
              </a:rPr>
              <a:t> 신뢰도와 타당도</a:t>
            </a:r>
            <a:endParaRPr lang="en-US" altLang="ko-KR" sz="2400" dirty="0" smtClean="0">
              <a:solidFill>
                <a:srgbClr val="0070C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>
                <a:latin typeface="+mn-ea"/>
              </a:rPr>
              <a:t>장기간의 관계 유지</a:t>
            </a:r>
            <a:r>
              <a:rPr lang="en-US" altLang="ko-KR" sz="2600" dirty="0" smtClean="0">
                <a:latin typeface="+mn-ea"/>
              </a:rPr>
              <a:t>: </a:t>
            </a:r>
            <a:r>
              <a:rPr lang="ko-KR" altLang="en-US" sz="2600" dirty="0" smtClean="0">
                <a:latin typeface="+mn-ea"/>
              </a:rPr>
              <a:t>조사하고자 하는 문화 및 집단에 대해 학습할 뿐만 아니라 학습하고 이해한 것을 확인하기 위해서 충분한 시간을 투자해야 함</a:t>
            </a: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>
                <a:latin typeface="+mn-ea"/>
              </a:rPr>
              <a:t>지속적인 관찰</a:t>
            </a:r>
            <a:r>
              <a:rPr lang="en-US" altLang="ko-KR" sz="2600" dirty="0" smtClean="0">
                <a:latin typeface="+mn-ea"/>
              </a:rPr>
              <a:t>: </a:t>
            </a:r>
            <a:r>
              <a:rPr lang="ko-KR" altLang="en-US" sz="2600" dirty="0" smtClean="0">
                <a:latin typeface="+mn-ea"/>
              </a:rPr>
              <a:t>매일매일 관찰하고 그 관찰한 것을 지속적으로 기록해야 함</a:t>
            </a:r>
            <a:endParaRPr lang="en-US" altLang="ko-KR" sz="2600" dirty="0" smtClean="0">
              <a:latin typeface="+mn-ea"/>
            </a:endParaRPr>
          </a:p>
          <a:p>
            <a:pPr marL="0" indent="0">
              <a:buNone/>
            </a:pP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600" dirty="0" smtClean="0">
                <a:latin typeface="+mn-ea"/>
              </a:rPr>
              <a:t>예외적 </a:t>
            </a:r>
            <a:r>
              <a:rPr lang="ko-KR" altLang="en-US" sz="2600" dirty="0">
                <a:latin typeface="+mn-ea"/>
              </a:rPr>
              <a:t>사례분석</a:t>
            </a:r>
            <a:r>
              <a:rPr lang="en-US" altLang="ko-KR" sz="2600" dirty="0">
                <a:latin typeface="+mn-ea"/>
              </a:rPr>
              <a:t>: </a:t>
            </a:r>
            <a:r>
              <a:rPr lang="ko-KR" altLang="en-US" sz="2600" dirty="0">
                <a:latin typeface="+mn-ea"/>
              </a:rPr>
              <a:t>데이터를 분석할 때 일반적인 어떤 패턴이 드러나지만 동시에 패턴에 맞지 않는 예외적인 케이스가 나타남</a:t>
            </a:r>
            <a:r>
              <a:rPr lang="en-US" altLang="ko-KR" sz="2600" dirty="0">
                <a:latin typeface="+mn-ea"/>
              </a:rPr>
              <a:t>.</a:t>
            </a:r>
            <a:r>
              <a:rPr lang="ko-KR" altLang="en-US" sz="2600" dirty="0" err="1">
                <a:latin typeface="+mn-ea"/>
              </a:rPr>
              <a:t>조사자는</a:t>
            </a:r>
            <a:r>
              <a:rPr lang="ko-KR" altLang="en-US" sz="2600" dirty="0">
                <a:latin typeface="+mn-ea"/>
              </a:rPr>
              <a:t> 이 사례가 일반적인 사회적 변형의 일부인지</a:t>
            </a:r>
            <a:r>
              <a:rPr lang="en-US" altLang="ko-KR" sz="2600" dirty="0">
                <a:latin typeface="+mn-ea"/>
              </a:rPr>
              <a:t>, </a:t>
            </a:r>
            <a:r>
              <a:rPr lang="ko-KR" altLang="en-US" sz="2600" dirty="0">
                <a:latin typeface="+mn-ea"/>
              </a:rPr>
              <a:t>주제에 대한 조사자의 지식 부족 때문인지</a:t>
            </a:r>
            <a:r>
              <a:rPr lang="en-US" altLang="ko-KR" sz="2600" dirty="0">
                <a:latin typeface="+mn-ea"/>
              </a:rPr>
              <a:t>, </a:t>
            </a:r>
            <a:r>
              <a:rPr lang="ko-KR" altLang="en-US" sz="2600" dirty="0">
                <a:latin typeface="+mn-ea"/>
              </a:rPr>
              <a:t>진짜 독특한 경우인지 살펴야 함</a:t>
            </a:r>
            <a:endParaRPr lang="en-US" altLang="ko-KR" sz="2600" dirty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endParaRPr lang="en-US" altLang="ko-KR" sz="2600" dirty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600" dirty="0">
                <a:latin typeface="+mn-ea"/>
              </a:rPr>
              <a:t>데이터 맥락 유지</a:t>
            </a:r>
            <a:r>
              <a:rPr lang="en-US" altLang="ko-KR" sz="2600" dirty="0">
                <a:latin typeface="+mn-ea"/>
              </a:rPr>
              <a:t>: </a:t>
            </a:r>
            <a:r>
              <a:rPr lang="ko-KR" altLang="en-US" sz="2600" dirty="0">
                <a:latin typeface="+mn-ea"/>
              </a:rPr>
              <a:t>질적인 조사 분석에서 핵심은 데이터를  맥락</a:t>
            </a:r>
            <a:r>
              <a:rPr lang="en-US" altLang="ko-KR" sz="2600" dirty="0">
                <a:latin typeface="+mn-ea"/>
              </a:rPr>
              <a:t>(</a:t>
            </a:r>
            <a:r>
              <a:rPr lang="ko-KR" altLang="en-US" sz="2600" dirty="0">
                <a:latin typeface="+mn-ea"/>
              </a:rPr>
              <a:t>상황</a:t>
            </a:r>
            <a:r>
              <a:rPr lang="en-US" altLang="ko-KR" sz="2600" dirty="0">
                <a:latin typeface="+mn-ea"/>
              </a:rPr>
              <a:t>)</a:t>
            </a:r>
            <a:r>
              <a:rPr lang="ko-KR" altLang="en-US" sz="2600" dirty="0">
                <a:latin typeface="+mn-ea"/>
              </a:rPr>
              <a:t>속에서 이해하는 것임</a:t>
            </a:r>
            <a:r>
              <a:rPr lang="en-US" altLang="ko-KR" sz="2600" dirty="0">
                <a:latin typeface="+mn-ea"/>
              </a:rPr>
              <a:t>. </a:t>
            </a:r>
            <a:r>
              <a:rPr lang="ko-KR" altLang="en-US" sz="2600" dirty="0">
                <a:latin typeface="+mn-ea"/>
              </a:rPr>
              <a:t>이것이 조사의 결과가 왜곡되지 않도록 하는 첫 단계임</a:t>
            </a:r>
            <a:r>
              <a:rPr lang="en-US" altLang="ko-KR" sz="2600" dirty="0">
                <a:latin typeface="+mn-ea"/>
              </a:rPr>
              <a:t>. </a:t>
            </a:r>
            <a:r>
              <a:rPr lang="ko-KR" altLang="en-US" sz="2600" dirty="0">
                <a:latin typeface="+mn-ea"/>
              </a:rPr>
              <a:t>  </a:t>
            </a:r>
          </a:p>
          <a:p>
            <a:pPr marL="514350" indent="-514350">
              <a:buFont typeface="+mj-ea"/>
              <a:buAutoNum type="circleNumDbPlain"/>
            </a:pPr>
            <a:endParaRPr lang="en-US" altLang="ko-KR" sz="2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70C0"/>
                </a:solidFill>
                <a:latin typeface="+mn-ea"/>
              </a:rPr>
              <a:t>5. </a:t>
            </a:r>
            <a:r>
              <a:rPr lang="ko-KR" altLang="en-US" sz="2400" dirty="0" err="1" smtClean="0">
                <a:solidFill>
                  <a:srgbClr val="0070C0"/>
                </a:solidFill>
                <a:latin typeface="+mn-ea"/>
              </a:rPr>
              <a:t>질적조사의</a:t>
            </a:r>
            <a:r>
              <a:rPr lang="ko-KR" altLang="en-US" sz="2400" dirty="0" smtClean="0">
                <a:solidFill>
                  <a:srgbClr val="0070C0"/>
                </a:solidFill>
                <a:latin typeface="+mn-ea"/>
              </a:rPr>
              <a:t> 신뢰도와 타당도</a:t>
            </a:r>
            <a:endParaRPr lang="en-US" altLang="ko-KR" sz="2400" dirty="0" smtClean="0">
              <a:solidFill>
                <a:srgbClr val="0070C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+mn-ea"/>
              </a:rPr>
              <a:t>다각화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다원측정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삼각측정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다원화</a:t>
            </a:r>
            <a:r>
              <a:rPr lang="en-US" altLang="ko-KR" sz="2000" dirty="0" smtClean="0">
                <a:latin typeface="+mn-ea"/>
              </a:rPr>
              <a:t>(triangulation): 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이론의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하나의 자료를 해석하기 위해 다양한 이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</a:t>
            </a:r>
            <a:r>
              <a:rPr lang="ko-KR" altLang="en-US" sz="2000" dirty="0" smtClean="0">
                <a:latin typeface="+mn-ea"/>
              </a:rPr>
              <a:t>론과 복수의 관점을 활용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대조적인 이론적 지향을 가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</a:t>
            </a:r>
            <a:r>
              <a:rPr lang="ko-KR" altLang="en-US" sz="2000" dirty="0" smtClean="0">
                <a:latin typeface="+mn-ea"/>
              </a:rPr>
              <a:t>진 동료 연구자가 자료를 분석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 </a:t>
            </a:r>
            <a:endParaRPr lang="en-US" altLang="ko-KR" sz="2000" dirty="0" smtClean="0">
              <a:latin typeface="+mn-ea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연구방법의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한 연구에서 여러가지 연구 방법을 함께 활용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관찰자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한 연구에서 여러 명의 관찰자가 관찰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자료의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다양한 출처의 자료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면접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문헌자료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관찰자료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등을 활용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학제간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다른 학문 영역에 있는 연구자들과 공동으로 연구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682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C00000"/>
                </a:solidFill>
                <a:latin typeface="+mn-ea"/>
              </a:rPr>
              <a:t>2. </a:t>
            </a:r>
            <a:r>
              <a:rPr lang="ko-KR" altLang="en-US" sz="2000" dirty="0" smtClean="0">
                <a:solidFill>
                  <a:srgbClr val="C00000"/>
                </a:solidFill>
                <a:latin typeface="+mn-ea"/>
              </a:rPr>
              <a:t>질적 조사의 특성</a:t>
            </a:r>
            <a:endParaRPr lang="en-US" altLang="ko-KR" sz="2000" dirty="0" smtClean="0">
              <a:solidFill>
                <a:srgbClr val="C0000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조사자 자신이 조사도구가 됨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척도나 측정도구를 사용하지 않음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조사자의 눈과 귀를 통해 모든 자료가 걸러지고 수집됨 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작은 규모의 표본이 가능함</a:t>
            </a:r>
            <a:r>
              <a:rPr lang="en-US" altLang="ko-KR" sz="200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소수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사람의 생활을 면밀히 관찰해서 사회문제를 밝히며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잘 드러나지 않거나 주류에 속하지 않는 사람의 생활경험을 이해하려고 함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북한 이주민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외국인 이주노동자 등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자연스러운 상태의 생활환경이 연구의 장이 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주로 이야기 방식의 기술적인 묘사가 많음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귀납적이고 탐색적인 성격을 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융통성이 많고 데이터가 수집되는 동안에 조사 목적이나 조사 질문이 수정될 수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질적 조사의 목적은 사후 검증을 위한 가설을 만드는 것으로서 일반적으로 그 성격이 탐색적 조사로 규정되는 경우가 많음</a:t>
            </a:r>
            <a:endParaRPr lang="ko-KR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양적 조사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sz="2400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775"/>
              </p:ext>
            </p:extLst>
          </p:nvPr>
        </p:nvGraphicFramePr>
        <p:xfrm>
          <a:off x="1115616" y="1484784"/>
          <a:ext cx="7128792" cy="436396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특성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주관적이며 특별한 </a:t>
                      </a:r>
                      <a:r>
                        <a:rPr lang="ko-KR" altLang="en-US" dirty="0" err="1" smtClean="0"/>
                        <a:t>개입없이</a:t>
                      </a:r>
                      <a:r>
                        <a:rPr lang="ko-KR" altLang="en-US" dirty="0" smtClean="0"/>
                        <a:t> 시작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방법과 연구 디자인에 융통성이 많음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가설 없이 시작이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탐색적 성격이 강함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별다른 이론적 배경 없이 시작이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학습자로서 연구자의 역할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작은 표본 및 대상자에게도 적용 가능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자연스러운 실제 환경에서 주로 실시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객관적이고 주로 개입이나 실험을 동반함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융통성이 적음</a:t>
                      </a:r>
                      <a:r>
                        <a:rPr lang="en-US" altLang="ko-KR" dirty="0" smtClean="0"/>
                        <a:t>. </a:t>
                      </a:r>
                      <a:r>
                        <a:rPr lang="ko-KR" altLang="en-US" baseline="0" dirty="0" smtClean="0"/>
                        <a:t> 즉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연구설계 및  변수가 사전에 확정됨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주로 가설 검증이 목적임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설명적 성격이 강함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구체적인 이론적 배경을 가지고 시작함 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전문가로서 연구자의 역할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규모가 큰 표본에 주로 실시함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비교적 구조화된 환경에서 실시함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</a:t>
            </a:r>
            <a:r>
              <a:rPr lang="ko-KR" altLang="en-US" sz="2400" dirty="0" err="1" smtClean="0">
                <a:solidFill>
                  <a:srgbClr val="00B050"/>
                </a:solidFill>
                <a:latin typeface="+mn-ea"/>
              </a:rPr>
              <a:t>양적조사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sz="2400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043608" y="1340768"/>
          <a:ext cx="7128792" cy="491260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자료수집방법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관찰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심층면접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개인 기록의 분석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참여 관찰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포커스 그룹 등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개입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실험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구조화된 설문지 등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척도활용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척도나 측정도구의 활용이 낮고 통계학이나 수량적 분석이 </a:t>
                      </a:r>
                      <a:r>
                        <a:rPr lang="ko-KR" altLang="en-US" dirty="0" err="1" smtClean="0"/>
                        <a:t>드뭄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척도를 빈번히 활용하고 계량화된 분석에 초점을 둠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주로 어떤 주제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관계 및 패턴의 발견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주로 가설 검증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 유형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근거이론 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사례연구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문화기술학적 조사연구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참여행동 조사연구 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설문조사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실험조사연구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단일사례연구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욕구조사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프로그램 평가조사 등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</a:t>
            </a:r>
            <a:r>
              <a:rPr lang="ko-KR" altLang="en-US" sz="2400" dirty="0" err="1" smtClean="0">
                <a:solidFill>
                  <a:srgbClr val="00B050"/>
                </a:solidFill>
                <a:latin typeface="+mn-ea"/>
              </a:rPr>
              <a:t>양적조사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043608" y="1412776"/>
          <a:ext cx="6984776" cy="476020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장점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심층적이고 풍부한 사실 발견이 가능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문제에 대한 새로운 시각을 제공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조사설계 및 자료 수집의 융통성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쉽게 시작할 수 있고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작은 집단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표본</a:t>
                      </a:r>
                      <a:r>
                        <a:rPr lang="en-US" altLang="ko-KR" sz="1600" dirty="0" smtClean="0"/>
                        <a:t>)</a:t>
                      </a:r>
                      <a:r>
                        <a:rPr lang="ko-KR" altLang="en-US" sz="1600" dirty="0" smtClean="0"/>
                        <a:t>에도 가능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객관적이고 일반화할 수 있는 결과를 산출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재정 지원과 출판에 용이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데이터 구축이 가능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단점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주관적이라는 인상을 주기 쉬움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조사결과를 일반화하는데 어려움이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조사결과의 효율성을 입증하거나 실천적 적용을 이끌어 내기에는 미흡함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재정지원과 출간에 어려움이 있음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결과가 구체적이지 못한 경향이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 조사연구의 장이 다소 덜 자연스러울 수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조작적으로 정의할 수 있거나 측정 가능한 자료만 보려고  하기 때문에 조사 결과가 제한적이고 피상적이기 쉬움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4. </a:t>
            </a:r>
            <a:r>
              <a:rPr lang="ko-KR" altLang="en-US" sz="2400" dirty="0" smtClean="0">
                <a:latin typeface="+mn-ea"/>
              </a:rPr>
              <a:t>질적 조사의 실행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1) </a:t>
            </a:r>
            <a:r>
              <a:rPr lang="ko-KR" altLang="en-US" sz="2000" dirty="0" smtClean="0">
                <a:latin typeface="+mn-ea"/>
              </a:rPr>
              <a:t>질적 조사의 진행과정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208716"/>
              </p:ext>
            </p:extLst>
          </p:nvPr>
        </p:nvGraphicFramePr>
        <p:xfrm>
          <a:off x="1187624" y="2060848"/>
          <a:ext cx="6912768" cy="3672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7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996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문제의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발견이나 주제의 선정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관찰할 사람 및 현상을 결정하게 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조사 주제와 관련된 문헌을 검토하는 단계이며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전체적인 조사의 진행에 대한 구체적인 계획을 세움 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63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3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연구할 장소에 접근하여 그 곳 사람들과 상호작용을 통해 그들의 활동을 관찰하고 주요 정보제공자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조사 대상 집단이나 문화에 대한 내부 전문가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의 도움을 받기도함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4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자료수집 단계로 연구자가 보고 느끼는 모든 것이 자료가 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32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5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수집한 데이터를 분석하고 보고서를 작성함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04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404664"/>
            <a:ext cx="7128792" cy="5793507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2) </a:t>
            </a:r>
            <a:r>
              <a:rPr lang="ko-KR" altLang="en-US" sz="2000" dirty="0" smtClean="0">
                <a:latin typeface="+mn-ea"/>
              </a:rPr>
              <a:t>질적 조사의 </a:t>
            </a:r>
            <a:r>
              <a:rPr lang="ko-KR" altLang="en-US" sz="2000" dirty="0" err="1" smtClean="0">
                <a:latin typeface="+mn-ea"/>
              </a:rPr>
              <a:t>표집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질적 조사의 </a:t>
            </a:r>
            <a:r>
              <a:rPr lang="ko-KR" altLang="en-US" sz="2000" dirty="0" err="1" smtClean="0">
                <a:latin typeface="+mn-ea"/>
              </a:rPr>
              <a:t>표집은</a:t>
            </a:r>
            <a:r>
              <a:rPr lang="ko-KR" altLang="en-US" sz="2000" dirty="0" smtClean="0">
                <a:latin typeface="+mn-ea"/>
              </a:rPr>
              <a:t> 대개 </a:t>
            </a:r>
            <a:r>
              <a:rPr lang="ko-KR" altLang="en-US" sz="2000" dirty="0" err="1" smtClean="0">
                <a:latin typeface="+mn-ea"/>
              </a:rPr>
              <a:t>비확률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표집방법임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 </a:t>
            </a: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013279"/>
              </p:ext>
            </p:extLst>
          </p:nvPr>
        </p:nvGraphicFramePr>
        <p:xfrm>
          <a:off x="467545" y="1124744"/>
          <a:ext cx="8352927" cy="5130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dirty="0" err="1" smtClean="0">
                          <a:solidFill>
                            <a:schemeClr val="tx1"/>
                          </a:solidFill>
                        </a:rPr>
                        <a:t>표집방법</a:t>
                      </a:r>
                      <a:endParaRPr lang="ko-KR" altLang="en-US" sz="1600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설명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예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모든사례선택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조사자가 확인할 수 있는</a:t>
                      </a:r>
                      <a:r>
                        <a:rPr lang="en-US" altLang="ko-KR" sz="1400" b="1" dirty="0" smtClean="0"/>
                        <a:t> </a:t>
                      </a:r>
                      <a:r>
                        <a:rPr lang="ko-KR" altLang="en-US" sz="1400" b="1" dirty="0" smtClean="0"/>
                        <a:t>모든 사례를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모든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할당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모집단의</a:t>
                      </a:r>
                      <a:r>
                        <a:rPr lang="ko-KR" altLang="en-US" sz="1400" b="1" baseline="0" dirty="0" smtClean="0"/>
                        <a:t> 하위집단을 확인한 다음 각각 몇 사례씩 할당하여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졸업생 중에서 각 반별로 몇 명만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네트워크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한사람</a:t>
                      </a:r>
                      <a:r>
                        <a:rPr lang="ko-KR" altLang="en-US" sz="1400" b="1" dirty="0" smtClean="0"/>
                        <a:t> 집단으로 하여금 다른 사람 집단을 선택하도록 해서 진행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졸업생들이 다른 졸업 생을 지명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극단적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모집단이 뚜렷이 양분되어 있거나 분포의 스펙트럼을 있을 때 양극단을 선택함으로써 대다수 중간 집단의  특성까지 추정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박사 학위를 받은 졸업생과 범죄 유죄 판결을 받은 졸업생을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전형적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 특유의 속성을  가장 많이 가지고 있는 사례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특정 학교의 전형적 졸업생의 기준에 맞는 사람을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유일한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특이하거나  희귀한 속성을 가지고 있는 사례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직업 운동 선수가 된 졸업생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세평적 사례 선택</a:t>
                      </a:r>
                      <a:r>
                        <a:rPr lang="en-US" altLang="ko-KR" sz="1400" b="1" dirty="0" smtClean="0"/>
                        <a:t>(reputational)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대중의 평판이나 전문가의 조언에 따라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조사자의 요구조건을 바탕으로 교장이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이상적</a:t>
                      </a:r>
                      <a:r>
                        <a:rPr lang="en-US" altLang="ko-KR" sz="1400" b="1" dirty="0" smtClean="0"/>
                        <a:t> </a:t>
                      </a:r>
                      <a:r>
                        <a:rPr lang="ko-KR" altLang="en-US" sz="1400" b="1" dirty="0" smtClean="0"/>
                        <a:t>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최선의 사례를 먼저 선택할 다음 그에 버금가는 사례들을 차례로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이상적 졸업생의 기준에 맞는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연계적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한 사례를 선택한 다음 그 사례와 다르거나 대립적 사례를 계속 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00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3) </a:t>
            </a:r>
            <a:r>
              <a:rPr lang="ko-KR" altLang="en-US" sz="2400" dirty="0" smtClean="0">
                <a:latin typeface="+mn-ea"/>
              </a:rPr>
              <a:t>질적 조사의 자료 수집 방법</a:t>
            </a:r>
            <a:r>
              <a:rPr lang="en-US" altLang="ko-KR" sz="2400" dirty="0" smtClean="0">
                <a:latin typeface="+mn-ea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관찰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관찰자는 드러나지 않은 곳에 자신을 두고 연구대상을 면밀히 관찰함 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심층면접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주로 개방적인 질문을 통해 연구 대상자의 경험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관계 및 세계관에 대해 구체적으로 이야기 하도록 유도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개인기록의 분석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편지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일기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자서전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사진 등은 연구대상자의 내면에 대한 정보를 제공하는 중요한 정보원으로 활용됨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참여관찰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질적 </a:t>
            </a:r>
            <a:r>
              <a:rPr lang="ko-KR" altLang="en-US" sz="2400" dirty="0" err="1" smtClean="0">
                <a:latin typeface="+mn-ea"/>
              </a:rPr>
              <a:t>조사자는</a:t>
            </a:r>
            <a:r>
              <a:rPr lang="ko-KR" altLang="en-US" sz="2400" dirty="0" smtClean="0">
                <a:latin typeface="+mn-ea"/>
              </a:rPr>
              <a:t> 조사 대상자와 함께 생활하고 함께 활동함으로써 그들 스스로 관찰 대상자의 문화에 완전히 젖어 들어 관찰을 함</a:t>
            </a:r>
            <a:r>
              <a:rPr lang="en-US" altLang="ko-KR" sz="2400" dirty="0" smtClean="0">
                <a:latin typeface="+mn-ea"/>
              </a:rPr>
              <a:t>(1970</a:t>
            </a:r>
            <a:r>
              <a:rPr lang="ko-KR" altLang="en-US" sz="2400" dirty="0" smtClean="0">
                <a:latin typeface="+mn-ea"/>
              </a:rPr>
              <a:t>년대 초 </a:t>
            </a:r>
            <a:r>
              <a:rPr lang="ko-KR" altLang="en-US" sz="2400" dirty="0" err="1" smtClean="0">
                <a:latin typeface="+mn-ea"/>
              </a:rPr>
              <a:t>스텐포드대</a:t>
            </a:r>
            <a:r>
              <a:rPr lang="ko-KR" altLang="en-US" sz="2400" dirty="0" smtClean="0">
                <a:latin typeface="+mn-ea"/>
              </a:rPr>
              <a:t> </a:t>
            </a:r>
            <a:r>
              <a:rPr lang="en-US" altLang="ko-KR" sz="2400" dirty="0" smtClean="0">
                <a:latin typeface="+mn-ea"/>
              </a:rPr>
              <a:t>8</a:t>
            </a:r>
            <a:r>
              <a:rPr lang="ko-KR" altLang="en-US" sz="2400" dirty="0" smtClean="0">
                <a:latin typeface="+mn-ea"/>
              </a:rPr>
              <a:t>명이 환청을 호소하며 </a:t>
            </a:r>
            <a:r>
              <a:rPr lang="en-US" altLang="ko-KR" sz="2400" dirty="0" smtClean="0">
                <a:latin typeface="+mn-ea"/>
              </a:rPr>
              <a:t>19</a:t>
            </a:r>
            <a:r>
              <a:rPr lang="ko-KR" altLang="en-US" sz="2400" dirty="0" smtClean="0">
                <a:latin typeface="+mn-ea"/>
              </a:rPr>
              <a:t>일 동안 입원하여 정신병원 관찰</a:t>
            </a:r>
            <a:r>
              <a:rPr lang="en-US" altLang="ko-KR" sz="2400" dirty="0" smtClean="0">
                <a:latin typeface="+mn-ea"/>
              </a:rPr>
              <a:t>)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포커스 그룹</a:t>
            </a:r>
            <a:r>
              <a:rPr lang="en-US" altLang="ko-KR" sz="2400" dirty="0" smtClean="0">
                <a:latin typeface="+mn-ea"/>
              </a:rPr>
              <a:t>:</a:t>
            </a:r>
            <a:r>
              <a:rPr lang="ko-KR" altLang="en-US" sz="2400" dirty="0" smtClean="0">
                <a:latin typeface="+mn-ea"/>
              </a:rPr>
              <a:t>보통 </a:t>
            </a:r>
            <a:r>
              <a:rPr lang="en-US" altLang="ko-KR" sz="2400" dirty="0" smtClean="0">
                <a:latin typeface="+mn-ea"/>
              </a:rPr>
              <a:t>6-8</a:t>
            </a:r>
            <a:r>
              <a:rPr lang="ko-KR" altLang="en-US" sz="2400" dirty="0" smtClean="0">
                <a:latin typeface="+mn-ea"/>
              </a:rPr>
              <a:t>명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많은 경우 </a:t>
            </a:r>
            <a:r>
              <a:rPr lang="en-US" altLang="ko-KR" sz="2400" dirty="0" smtClean="0">
                <a:latin typeface="+mn-ea"/>
              </a:rPr>
              <a:t>12</a:t>
            </a:r>
            <a:r>
              <a:rPr lang="ko-KR" altLang="en-US" sz="2400" dirty="0" smtClean="0">
                <a:latin typeface="+mn-ea"/>
              </a:rPr>
              <a:t>명 정도도 가능</a:t>
            </a:r>
            <a:r>
              <a:rPr lang="en-US" altLang="ko-KR" sz="2400" dirty="0" smtClean="0">
                <a:latin typeface="+mn-ea"/>
              </a:rPr>
              <a:t>)</a:t>
            </a:r>
            <a:r>
              <a:rPr lang="ko-KR" altLang="en-US" sz="2400" dirty="0" smtClean="0">
                <a:latin typeface="+mn-ea"/>
              </a:rPr>
              <a:t>이 한 그룹을 형성하고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어떤 주제에 대해 상호작용을 유발하여 의미 있는 제안 및 의견을 도출하도록 하여 자료를 수집하는 방법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소규모 샘플이 한계이므로 연구의 타당성을 확보하기 위해 다양한 사람을 대상으로 </a:t>
            </a:r>
            <a:r>
              <a:rPr lang="en-US" altLang="ko-KR" sz="2400" dirty="0" smtClean="0">
                <a:latin typeface="+mn-ea"/>
              </a:rPr>
              <a:t>2-5</a:t>
            </a:r>
            <a:r>
              <a:rPr lang="ko-KR" altLang="en-US" sz="2400" dirty="0" smtClean="0">
                <a:latin typeface="+mn-ea"/>
              </a:rPr>
              <a:t>개의 포커스 그룹을 형성하여 신뢰할 만한 결과를 도출하는 것이  좋음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1853</TotalTime>
  <Words>2115</Words>
  <Application>Microsoft Office PowerPoint</Application>
  <PresentationFormat>화면 슬라이드 쇼(4:3)</PresentationFormat>
  <Paragraphs>226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9" baseType="lpstr">
      <vt:lpstr>굴림체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47</cp:revision>
  <dcterms:created xsi:type="dcterms:W3CDTF">2011-05-12T14:47:52Z</dcterms:created>
  <dcterms:modified xsi:type="dcterms:W3CDTF">2023-11-08T06:16:19Z</dcterms:modified>
</cp:coreProperties>
</file>