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74" r:id="rId4"/>
    <p:sldId id="275" r:id="rId5"/>
    <p:sldId id="280" r:id="rId6"/>
    <p:sldId id="259" r:id="rId7"/>
    <p:sldId id="256" r:id="rId8"/>
    <p:sldId id="261" r:id="rId9"/>
    <p:sldId id="270" r:id="rId10"/>
    <p:sldId id="277" r:id="rId11"/>
    <p:sldId id="267" r:id="rId12"/>
    <p:sldId id="276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6600"/>
    <a:srgbClr val="00FF00"/>
    <a:srgbClr val="99FFCC"/>
    <a:srgbClr val="FF99FF"/>
    <a:srgbClr val="0000CC"/>
    <a:srgbClr val="990033"/>
    <a:srgbClr val="336699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642917"/>
            <a:ext cx="9147175" cy="5214958"/>
            <a:chOff x="0" y="642917"/>
            <a:chExt cx="9147175" cy="5214958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175" y="642917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0" y="2048519"/>
              <a:ext cx="91440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ko-KR" altLang="en-US" sz="28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가족상담 및 가족치료</a:t>
              </a:r>
              <a:endParaRPr lang="en-US" altLang="ko-KR" sz="28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  <a:p>
              <a:pPr algn="ctr"/>
              <a:r>
                <a:rPr lang="en-US" altLang="ko-KR" sz="28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Family Counseling &amp; Therapy</a:t>
              </a: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0" y="1988840"/>
              <a:ext cx="9144032" cy="115212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2000232" y="5337177"/>
              <a:ext cx="5452088" cy="52069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293688"/>
            <a:ext cx="9147175" cy="6564312"/>
            <a:chOff x="0" y="293688"/>
            <a:chExt cx="9147175" cy="6564312"/>
          </a:xfrm>
        </p:grpSpPr>
        <p:sp>
          <p:nvSpPr>
            <p:cNvPr id="4099" name="Line 46"/>
            <p:cNvSpPr>
              <a:spLocks noChangeShapeType="1"/>
            </p:cNvSpPr>
            <p:nvPr/>
          </p:nvSpPr>
          <p:spPr bwMode="auto">
            <a:xfrm>
              <a:off x="3207" y="730271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00" name="Text Box 56"/>
            <p:cNvSpPr txBox="1">
              <a:spLocks noChangeArrowheads="1"/>
            </p:cNvSpPr>
            <p:nvPr/>
          </p:nvSpPr>
          <p:spPr bwMode="auto">
            <a:xfrm>
              <a:off x="96870" y="293688"/>
              <a:ext cx="554991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 및 치료의 특성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(19-26)</a:t>
              </a:r>
            </a:p>
          </p:txBody>
        </p:sp>
        <p:sp>
          <p:nvSpPr>
            <p:cNvPr id="4101" name="Rectangle 54"/>
            <p:cNvSpPr>
              <a:spLocks noChangeArrowheads="1"/>
            </p:cNvSpPr>
            <p:nvPr/>
          </p:nvSpPr>
          <p:spPr bwMode="auto">
            <a:xfrm>
              <a:off x="0" y="908749"/>
              <a:ext cx="9144000" cy="73436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3.1.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개인상담과 가족상담의 비교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628800"/>
              <a:ext cx="9144000" cy="5229200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defRPr/>
              </a:pP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61158"/>
              </p:ext>
            </p:extLst>
          </p:nvPr>
        </p:nvGraphicFramePr>
        <p:xfrm>
          <a:off x="0" y="1700808"/>
          <a:ext cx="91440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41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>
                          <a:solidFill>
                            <a:schemeClr val="tx1"/>
                          </a:solidFill>
                          <a:effectLst/>
                        </a:rPr>
                        <a:t>구분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</a:rPr>
                        <a:t>개인상담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</a:rPr>
                        <a:t>가족상담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0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관심과 단위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>
                          <a:effectLst/>
                        </a:rPr>
                        <a:t>Client </a:t>
                      </a:r>
                      <a:r>
                        <a:rPr lang="ko-KR" altLang="en-US" b="1" dirty="0">
                          <a:effectLst/>
                        </a:rPr>
                        <a:t>개인의 심리내적 문제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가족집단</a:t>
                      </a:r>
                      <a:r>
                        <a:rPr lang="ko-KR" altLang="en-US" b="1" baseline="0" dirty="0">
                          <a:effectLst/>
                        </a:rPr>
                        <a:t> 전체와 개인</a:t>
                      </a:r>
                      <a:r>
                        <a:rPr lang="en-US" altLang="ko-KR" b="1" baseline="0" dirty="0">
                          <a:effectLst/>
                        </a:rPr>
                        <a:t> </a:t>
                      </a:r>
                      <a:r>
                        <a:rPr lang="ko-KR" altLang="en-US" b="1" baseline="0" dirty="0">
                          <a:effectLst/>
                        </a:rPr>
                        <a:t>성원의 문제</a:t>
                      </a:r>
                      <a:endParaRPr lang="ko-KR" altLang="en-US" b="1" dirty="0">
                        <a:effectLst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1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문제의 초점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문제원인을 개인의 성격발달과 정신내적 역동에서 찾음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개인 내면보다는 가족과 사회체계에서 찾음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0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개입대상</a:t>
                      </a: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개인의 과거와 현재의 결함 발견과 해결</a:t>
                      </a: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>
                          <a:effectLst/>
                        </a:rPr>
                        <a:t>IP(Identified Patient)</a:t>
                      </a:r>
                      <a:r>
                        <a:rPr lang="ko-KR" altLang="en-US" b="1" dirty="0">
                          <a:effectLst/>
                        </a:rPr>
                        <a:t>보다 가족관계상의 반복적 상호작용 유형에 관심</a:t>
                      </a: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1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개입단위</a:t>
                      </a:r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개인 단위</a:t>
                      </a:r>
                      <a:r>
                        <a:rPr lang="en-US" altLang="ko-KR" b="1" dirty="0">
                          <a:effectLst/>
                        </a:rPr>
                        <a:t>(client)</a:t>
                      </a:r>
                      <a:endParaRPr lang="ko-KR" altLang="en-US" b="1" dirty="0">
                        <a:effectLst/>
                      </a:endParaRPr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가족전체 또는 일부 성원</a:t>
                      </a:r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25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상담기간</a:t>
                      </a: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b="1" dirty="0">
                          <a:effectLst/>
                        </a:rPr>
                        <a:t>비교적 장기치료</a:t>
                      </a:r>
                      <a:r>
                        <a:rPr lang="en-US" altLang="ko-KR" b="1" dirty="0">
                          <a:effectLst/>
                        </a:rPr>
                        <a:t>. </a:t>
                      </a:r>
                      <a:r>
                        <a:rPr lang="ko-KR" altLang="en-US" b="1" dirty="0">
                          <a:effectLst/>
                        </a:rPr>
                        <a:t>특히 </a:t>
                      </a:r>
                      <a:r>
                        <a:rPr lang="en-US" altLang="ko-KR" b="1" dirty="0">
                          <a:effectLst/>
                        </a:rPr>
                        <a:t>Freudian</a:t>
                      </a:r>
                      <a:endParaRPr lang="ko-KR" altLang="en-US" b="1" dirty="0">
                        <a:effectLst/>
                      </a:endParaRP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단기치료</a:t>
                      </a:r>
                    </a:p>
                  </a:txBody>
                  <a:tcPr anchor="ctr"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25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철학과 가정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ko-KR" altLang="en-US" b="1" dirty="0">
                          <a:solidFill>
                            <a:srgbClr val="C00000"/>
                          </a:solidFill>
                          <a:effectLst/>
                        </a:rPr>
                        <a:t>교재</a:t>
                      </a:r>
                      <a:r>
                        <a:rPr lang="en-US" altLang="ko-KR" b="1" dirty="0">
                          <a:solidFill>
                            <a:srgbClr val="C00000"/>
                          </a:solidFill>
                          <a:effectLst/>
                        </a:rPr>
                        <a:t> 21</a:t>
                      </a:r>
                      <a:r>
                        <a:rPr lang="ko-KR" altLang="en-US" b="1" dirty="0">
                          <a:solidFill>
                            <a:srgbClr val="C00000"/>
                          </a:solidFill>
                          <a:effectLst/>
                        </a:rPr>
                        <a:t>쪽 </a:t>
                      </a:r>
                      <a:r>
                        <a:rPr lang="en-US" altLang="ko-KR" b="1" dirty="0">
                          <a:solidFill>
                            <a:srgbClr val="C00000"/>
                          </a:solidFill>
                          <a:effectLst/>
                        </a:rPr>
                        <a:t>&lt;</a:t>
                      </a:r>
                      <a:r>
                        <a:rPr lang="ko-KR" altLang="en-US" b="1" dirty="0">
                          <a:solidFill>
                            <a:srgbClr val="C00000"/>
                          </a:solidFill>
                          <a:effectLst/>
                        </a:rPr>
                        <a:t>표 </a:t>
                      </a:r>
                      <a:r>
                        <a:rPr lang="en-US" altLang="ko-KR" b="1" dirty="0">
                          <a:solidFill>
                            <a:srgbClr val="C00000"/>
                          </a:solidFill>
                          <a:effectLst/>
                        </a:rPr>
                        <a:t>1-1&gt; </a:t>
                      </a:r>
                      <a:r>
                        <a:rPr lang="ko-KR" altLang="en-US" b="1" dirty="0">
                          <a:solidFill>
                            <a:srgbClr val="C00000"/>
                          </a:solidFill>
                          <a:effectLst/>
                        </a:rPr>
                        <a:t>참조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1" dirty="0">
                        <a:effectLst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65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>
                          <a:effectLst/>
                        </a:rPr>
                        <a:t>공통점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effectLst/>
                        </a:rPr>
                        <a:t>Client</a:t>
                      </a:r>
                      <a:r>
                        <a:rPr lang="ko-KR" altLang="en-US" b="1" dirty="0">
                          <a:effectLst/>
                        </a:rPr>
                        <a:t>의 문제해결 원조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293688"/>
            <a:ext cx="505619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가족상담과 치료의 특성</a:t>
            </a:r>
            <a:r>
              <a: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(19-26)</a:t>
            </a: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716171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0" y="836713"/>
            <a:ext cx="9144000" cy="1440160"/>
            <a:chOff x="0" y="1019547"/>
            <a:chExt cx="9144000" cy="1601255"/>
          </a:xfrm>
        </p:grpSpPr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1019547"/>
              <a:ext cx="9144000" cy="51340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가족상담과 집단상담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513471"/>
              <a:ext cx="9144000" cy="110733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300"/>
                </a:spcBef>
                <a:spcAft>
                  <a:spcPts val="3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공통점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여러 명이 참여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상담자와 </a:t>
              </a:r>
              <a:r>
                <a:rPr lang="ko-KR" altLang="en-US" b="1" dirty="0" err="1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내담자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역할 다양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내담자간의 상호작용 촉진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차이점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집단상담은 낯선 사람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가족상담은 알고 있는 사람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가족상담</a:t>
              </a:r>
              <a:r>
                <a:rPr lang="en-US" altLang="ko-KR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개인상담</a:t>
              </a:r>
              <a:r>
                <a:rPr lang="en-US" altLang="ko-KR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집단상담의 비교</a:t>
              </a:r>
              <a:r>
                <a:rPr lang="en-US" altLang="ko-KR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교재 </a:t>
              </a:r>
              <a:r>
                <a:rPr lang="en-US" altLang="ko-KR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22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의 </a:t>
              </a:r>
              <a:r>
                <a:rPr lang="en-US" altLang="ko-KR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&lt;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표 </a:t>
              </a:r>
              <a:r>
                <a:rPr lang="en-US" altLang="ko-KR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1-2&gt; </a:t>
              </a:r>
              <a:r>
                <a:rPr lang="ko-KR" altLang="en-US" b="1" dirty="0">
                  <a:solidFill>
                    <a:schemeClr val="accent2"/>
                  </a:solidFill>
                  <a:latin typeface="굴림" pitchFamily="50" charset="-127"/>
                  <a:ea typeface="굴림" pitchFamily="50" charset="-127"/>
                </a:rPr>
                <a:t>참조</a:t>
              </a:r>
              <a:endParaRPr lang="en-US" altLang="ko-KR" b="1" dirty="0">
                <a:solidFill>
                  <a:schemeClr val="accent2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9221" name="그룹 14"/>
          <p:cNvGrpSpPr>
            <a:grpSpLocks/>
          </p:cNvGrpSpPr>
          <p:nvPr/>
        </p:nvGrpSpPr>
        <p:grpSpPr bwMode="auto">
          <a:xfrm>
            <a:off x="32" y="2420888"/>
            <a:ext cx="9143968" cy="1617769"/>
            <a:chOff x="0" y="3088340"/>
            <a:chExt cx="9144000" cy="1636249"/>
          </a:xfrm>
        </p:grpSpPr>
        <p:sp>
          <p:nvSpPr>
            <p:cNvPr id="9224" name="Rectangle 53"/>
            <p:cNvSpPr>
              <a:spLocks noChangeArrowheads="1"/>
            </p:cNvSpPr>
            <p:nvPr/>
          </p:nvSpPr>
          <p:spPr bwMode="auto">
            <a:xfrm>
              <a:off x="0" y="3088340"/>
              <a:ext cx="9138529" cy="556684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3.3.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가족상담과 가족생활교육</a:t>
              </a:r>
            </a:p>
          </p:txBody>
        </p:sp>
        <p:sp>
          <p:nvSpPr>
            <p:cNvPr id="23" name="Rectangle 76"/>
            <p:cNvSpPr>
              <a:spLocks noChangeArrowheads="1"/>
            </p:cNvSpPr>
            <p:nvPr/>
          </p:nvSpPr>
          <p:spPr bwMode="auto">
            <a:xfrm>
              <a:off x="4731" y="3572015"/>
              <a:ext cx="9139269" cy="115257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가족기능 향상을 추구하지만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가족상담은 문제해결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가족생활교육은 문제예방을 강조</a:t>
              </a: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가족생활교육은 정보제공과 조언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의사소통과 역기능에 관한 교육과 훈련 강조</a:t>
              </a: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강조점의 차이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교재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23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쪽의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[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그림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1-1]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참조</a:t>
              </a: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2" y="4149080"/>
            <a:ext cx="9143968" cy="2088230"/>
            <a:chOff x="32" y="4959874"/>
            <a:chExt cx="9143968" cy="1637477"/>
          </a:xfrm>
        </p:grpSpPr>
        <p:sp>
          <p:nvSpPr>
            <p:cNvPr id="9222" name="Rectangle 54"/>
            <p:cNvSpPr>
              <a:spLocks noChangeArrowheads="1"/>
            </p:cNvSpPr>
            <p:nvPr/>
          </p:nvSpPr>
          <p:spPr bwMode="auto">
            <a:xfrm>
              <a:off x="32" y="4959874"/>
              <a:ext cx="9143968" cy="338789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3.4.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가족상담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0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가족멘토링</a:t>
              </a:r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000" dirty="0" err="1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가족코칭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5242196"/>
              <a:ext cx="9139237" cy="1355155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가족멘토링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: Mentor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 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Mentee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와 짝이 되어 잠재력 계발과 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self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리더십 발휘토록 지지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</a:p>
            <a:p>
              <a:pPr marL="180975"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조언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정보제공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성장지향적 관계이지만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멘토와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멘티는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수직적 관계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멘토가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변화 책임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가족코칭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: coach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 </a:t>
              </a:r>
              <a:r>
                <a:rPr lang="en-US" altLang="ko-KR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coachee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와 파트너십이 되어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잠재력 개발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삶의 질 향상 원조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</a:p>
            <a:p>
              <a:pPr marL="180975"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건강한 가족의 성장과 변화동기 강화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미래의 성숙 지원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코치와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코치이는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수평적 관계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.</a:t>
              </a:r>
            </a:p>
            <a:p>
              <a:pPr marL="180975"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코치이가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변화의 주체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가족상담은 전문지식과 기법 활용</a:t>
              </a:r>
              <a:r>
                <a:rPr lang="en-US" altLang="ko-KR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멘토와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코칭은</a:t>
              </a: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일반인의 경험과 지혜활용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16" name="Text Box 71"/>
          <p:cNvSpPr txBox="1">
            <a:spLocks noChangeArrowheads="1"/>
          </p:cNvSpPr>
          <p:nvPr/>
        </p:nvSpPr>
        <p:spPr bwMode="auto">
          <a:xfrm>
            <a:off x="32" y="6397878"/>
            <a:ext cx="9143968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  <a:buSzPct val="75000"/>
              <a:buFont typeface="Wingdings" pitchFamily="2" charset="2"/>
              <a:buChar char="§"/>
            </a:pP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  가족 생활교육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, </a:t>
            </a:r>
            <a:r>
              <a:rPr kumimoji="0" lang="ko-KR" altLang="en-US" sz="1400" b="1" dirty="0" err="1">
                <a:solidFill>
                  <a:srgbClr val="FF6600"/>
                </a:solidFill>
                <a:latin typeface="Arial" charset="0"/>
              </a:rPr>
              <a:t>가족코칭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, </a:t>
            </a:r>
            <a:r>
              <a:rPr kumimoji="0" lang="ko-KR" altLang="en-US" sz="1400" b="1" dirty="0" err="1">
                <a:solidFill>
                  <a:srgbClr val="FF6600"/>
                </a:solidFill>
                <a:latin typeface="Arial" charset="0"/>
              </a:rPr>
              <a:t>가족멘토링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, 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가족상담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, 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가족치료의 비교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: 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교재 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26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쪽 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[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그림 </a:t>
            </a:r>
            <a:r>
              <a:rPr kumimoji="0" lang="en-US" altLang="ko-KR" sz="1400" b="1" dirty="0">
                <a:solidFill>
                  <a:srgbClr val="FF6600"/>
                </a:solidFill>
                <a:latin typeface="Arial" charset="0"/>
              </a:rPr>
              <a:t>1-2]  </a:t>
            </a:r>
            <a:r>
              <a:rPr kumimoji="0" lang="ko-KR" altLang="en-US" sz="1400" b="1" dirty="0">
                <a:solidFill>
                  <a:srgbClr val="FF6600"/>
                </a:solidFill>
                <a:latin typeface="Arial" charset="0"/>
              </a:rPr>
              <a:t>참조</a:t>
            </a:r>
            <a:endParaRPr kumimoji="0" lang="en-US" altLang="ko-KR" sz="16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46"/>
          <p:cNvSpPr>
            <a:spLocks noChangeShapeType="1"/>
          </p:cNvSpPr>
          <p:nvPr/>
        </p:nvSpPr>
        <p:spPr bwMode="auto">
          <a:xfrm>
            <a:off x="3207" y="729973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96870" y="260350"/>
            <a:ext cx="5735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가족상담 및 치료의 전제와 적용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0" y="836712"/>
            <a:ext cx="9144000" cy="2880320"/>
            <a:chOff x="0" y="2060631"/>
            <a:chExt cx="9144000" cy="2880320"/>
          </a:xfrm>
        </p:grpSpPr>
        <p:sp>
          <p:nvSpPr>
            <p:cNvPr id="7173" name="Rectangle 54"/>
            <p:cNvSpPr>
              <a:spLocks noChangeArrowheads="1"/>
            </p:cNvSpPr>
            <p:nvPr/>
          </p:nvSpPr>
          <p:spPr bwMode="auto">
            <a:xfrm>
              <a:off x="0" y="2060631"/>
              <a:ext cx="9144000" cy="575476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4.1.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가족상담 및 치료의 전제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2565400"/>
              <a:ext cx="9144000" cy="237555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가족은 목표지향적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개방체계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가족은 자기변화 역량이 있음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가족은 고유의 발달단계와 발달과제를 지니며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전환기에 위기발생 위험 높음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가족성원 개개인의 차이와 인격을 존중해야 함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가족성원을 가해자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피해자로 구분하기 보다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가족체계 전체의 맥락과 상황을 이해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가족내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상호작용의 변화와 외부환경의 영향을 조정하여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가족문제의 해결 가능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모델에 따라 강조점은 다르지만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가족성원의 행동변화와 가족기능 향상에 목표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3" name="그룹 8"/>
          <p:cNvGrpSpPr>
            <a:grpSpLocks/>
          </p:cNvGrpSpPr>
          <p:nvPr/>
        </p:nvGrpSpPr>
        <p:grpSpPr bwMode="auto">
          <a:xfrm>
            <a:off x="0" y="3861048"/>
            <a:ext cx="9144000" cy="2444305"/>
            <a:chOff x="-32" y="793730"/>
            <a:chExt cx="9144032" cy="2444194"/>
          </a:xfrm>
        </p:grpSpPr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-32" y="1166330"/>
              <a:ext cx="9144032" cy="207159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적용가능  가족문제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정서장애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성문제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의사소통문제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물질중독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경제문제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부적응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정신신체증상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학대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갈등과 긴장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외도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특별 위기상황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발달상 부적응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가족기능 향상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가족상담보다 개인상당 유용한 경우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가족성원간 불신과 적대행위가 있는 경우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지나치게 분리된 가족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콩가루집안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),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의료개입이 필요한 만성정신장애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가족의 저항이 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너무 큰 경우</a:t>
              </a: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외부 개입이 필요한 물질중독 문제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178" name="Rectangle 54"/>
            <p:cNvSpPr>
              <a:spLocks noChangeArrowheads="1"/>
            </p:cNvSpPr>
            <p:nvPr/>
          </p:nvSpPr>
          <p:spPr bwMode="auto">
            <a:xfrm>
              <a:off x="0" y="793730"/>
              <a:ext cx="9144000" cy="500066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4.2.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가족상담과 치료의 적용</a:t>
              </a:r>
            </a:p>
          </p:txBody>
        </p:sp>
      </p:grpSp>
      <p:sp>
        <p:nvSpPr>
          <p:cNvPr id="13" name="Text Box 71"/>
          <p:cNvSpPr txBox="1">
            <a:spLocks noChangeArrowheads="1"/>
          </p:cNvSpPr>
          <p:nvPr/>
        </p:nvSpPr>
        <p:spPr bwMode="auto">
          <a:xfrm>
            <a:off x="32" y="6397878"/>
            <a:ext cx="9143968" cy="373692"/>
          </a:xfrm>
          <a:prstGeom prst="rect">
            <a:avLst/>
          </a:prstGeom>
          <a:solidFill>
            <a:srgbClr val="FFFFFF"/>
          </a:solidFill>
          <a:ln w="12700">
            <a:solidFill>
              <a:srgbClr val="99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  <a:buSzPct val="75000"/>
              <a:buFont typeface="Wingdings" pitchFamily="2" charset="2"/>
              <a:buChar char="§"/>
            </a:pPr>
            <a:r>
              <a:rPr kumimoji="0" lang="ko-KR" altLang="en-US" sz="1400" b="1" dirty="0">
                <a:solidFill>
                  <a:schemeClr val="accent2"/>
                </a:solidFill>
                <a:latin typeface="Arial" charset="0"/>
              </a:rPr>
              <a:t>  가족 상담의</a:t>
            </a:r>
            <a:r>
              <a:rPr kumimoji="0" lang="en-US" altLang="ko-KR" sz="1400" b="1" dirty="0">
                <a:solidFill>
                  <a:schemeClr val="accent2"/>
                </a:solidFill>
                <a:latin typeface="Arial" charset="0"/>
              </a:rPr>
              <a:t>  setting</a:t>
            </a:r>
            <a:r>
              <a:rPr kumimoji="0" lang="ko-KR" altLang="en-US" sz="1400" b="1" dirty="0">
                <a:solidFill>
                  <a:schemeClr val="accent2"/>
                </a:solidFill>
                <a:latin typeface="Arial" charset="0"/>
              </a:rPr>
              <a:t>은  상담소</a:t>
            </a:r>
            <a:r>
              <a:rPr kumimoji="0" lang="en-US" altLang="ko-KR" sz="1400" b="1" dirty="0">
                <a:solidFill>
                  <a:schemeClr val="accent2"/>
                </a:solidFill>
                <a:latin typeface="Arial" charset="0"/>
              </a:rPr>
              <a:t>, clinic, </a:t>
            </a:r>
            <a:r>
              <a:rPr kumimoji="0" lang="ko-KR" altLang="en-US" sz="1400" b="1" dirty="0">
                <a:solidFill>
                  <a:schemeClr val="accent2"/>
                </a:solidFill>
                <a:latin typeface="Arial" charset="0"/>
              </a:rPr>
              <a:t>정신병원 </a:t>
            </a:r>
            <a:r>
              <a:rPr kumimoji="0" lang="en-US" altLang="ko-KR" sz="1400" b="1" dirty="0">
                <a:solidFill>
                  <a:schemeClr val="accent2"/>
                </a:solidFill>
                <a:latin typeface="Arial" charset="0"/>
              </a:rPr>
              <a:t>(</a:t>
            </a:r>
            <a:r>
              <a:rPr kumimoji="0" lang="ko-KR" altLang="en-US" sz="1400" b="1" dirty="0">
                <a:solidFill>
                  <a:schemeClr val="accent2"/>
                </a:solidFill>
                <a:latin typeface="Arial" charset="0"/>
              </a:rPr>
              <a:t>입원과 외래</a:t>
            </a:r>
            <a:r>
              <a:rPr kumimoji="0" lang="en-US" altLang="ko-KR" sz="1400" b="1" dirty="0">
                <a:solidFill>
                  <a:schemeClr val="accent2"/>
                </a:solidFill>
                <a:latin typeface="Arial" charset="0"/>
              </a:rPr>
              <a:t>), </a:t>
            </a:r>
            <a:r>
              <a:rPr kumimoji="0" lang="ko-KR" altLang="en-US" sz="1400" b="1" dirty="0">
                <a:solidFill>
                  <a:schemeClr val="accent2"/>
                </a:solidFill>
                <a:latin typeface="Arial" charset="0"/>
              </a:rPr>
              <a:t>지역복지기관</a:t>
            </a:r>
            <a:r>
              <a:rPr kumimoji="0" lang="en-US" altLang="ko-KR" sz="1400" b="1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kumimoji="0" lang="ko-KR" altLang="en-US" sz="1400" b="1" dirty="0">
                <a:solidFill>
                  <a:schemeClr val="accent2"/>
                </a:solidFill>
                <a:latin typeface="Arial" charset="0"/>
              </a:rPr>
              <a:t>학교나 기업 상담실 등</a:t>
            </a:r>
            <a:endParaRPr kumimoji="0" lang="en-US" altLang="ko-KR" sz="16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그룹 29"/>
          <p:cNvGrpSpPr>
            <a:grpSpLocks/>
          </p:cNvGrpSpPr>
          <p:nvPr/>
        </p:nvGrpSpPr>
        <p:grpSpPr bwMode="auto">
          <a:xfrm>
            <a:off x="0" y="293688"/>
            <a:ext cx="9147175" cy="6375400"/>
            <a:chOff x="-32" y="293688"/>
            <a:chExt cx="9147207" cy="6375672"/>
          </a:xfrm>
        </p:grpSpPr>
        <p:sp>
          <p:nvSpPr>
            <p:cNvPr id="3075" name="Line 46"/>
            <p:cNvSpPr>
              <a:spLocks noChangeShapeType="1"/>
            </p:cNvSpPr>
            <p:nvPr/>
          </p:nvSpPr>
          <p:spPr bwMode="auto">
            <a:xfrm>
              <a:off x="3175" y="730250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76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1959198" cy="52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강의개요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077" name="그룹 49"/>
            <p:cNvGrpSpPr>
              <a:grpSpLocks/>
            </p:cNvGrpSpPr>
            <p:nvPr/>
          </p:nvGrpSpPr>
          <p:grpSpPr bwMode="auto">
            <a:xfrm>
              <a:off x="0" y="908720"/>
              <a:ext cx="9144000" cy="571504"/>
              <a:chOff x="0" y="1214422"/>
              <a:chExt cx="9144000" cy="571504"/>
            </a:xfrm>
          </p:grpSpPr>
          <p:sp>
            <p:nvSpPr>
              <p:cNvPr id="3099" name="Rectangle 327"/>
              <p:cNvSpPr>
                <a:spLocks noChangeArrowheads="1"/>
              </p:cNvSpPr>
              <p:nvPr/>
            </p:nvSpPr>
            <p:spPr bwMode="auto">
              <a:xfrm>
                <a:off x="0" y="121442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00" name="Rectangle 61"/>
              <p:cNvSpPr>
                <a:spLocks noChangeArrowheads="1"/>
              </p:cNvSpPr>
              <p:nvPr/>
            </p:nvSpPr>
            <p:spPr bwMode="auto">
              <a:xfrm>
                <a:off x="0" y="128585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사회복지실천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(social work practice)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서비스 기본단위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(unit of service)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는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‘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가족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’</a:t>
                </a:r>
              </a:p>
            </p:txBody>
          </p:sp>
        </p:grpSp>
        <p:grpSp>
          <p:nvGrpSpPr>
            <p:cNvPr id="3078" name="그룹 45"/>
            <p:cNvGrpSpPr>
              <a:grpSpLocks/>
            </p:cNvGrpSpPr>
            <p:nvPr/>
          </p:nvGrpSpPr>
          <p:grpSpPr bwMode="auto">
            <a:xfrm>
              <a:off x="-32" y="1628800"/>
              <a:ext cx="9144064" cy="571504"/>
              <a:chOff x="-32" y="1928802"/>
              <a:chExt cx="9144064" cy="571504"/>
            </a:xfrm>
          </p:grpSpPr>
          <p:sp>
            <p:nvSpPr>
              <p:cNvPr id="3097" name="Rectangle 327"/>
              <p:cNvSpPr>
                <a:spLocks noChangeArrowheads="1"/>
              </p:cNvSpPr>
              <p:nvPr/>
            </p:nvSpPr>
            <p:spPr bwMode="auto">
              <a:xfrm>
                <a:off x="32" y="192880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8" name="Rectangle 61"/>
              <p:cNvSpPr>
                <a:spLocks noChangeArrowheads="1"/>
              </p:cNvSpPr>
              <p:nvPr/>
            </p:nvSpPr>
            <p:spPr bwMode="auto">
              <a:xfrm>
                <a:off x="-32" y="2000239"/>
                <a:ext cx="9144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예비복지사는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가족체계에 대한 이해를  바탕으로 가족복지정책과 실천 역량 함양 필요</a:t>
                </a:r>
                <a:endPara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079" name="그룹 46"/>
            <p:cNvGrpSpPr>
              <a:grpSpLocks/>
            </p:cNvGrpSpPr>
            <p:nvPr/>
          </p:nvGrpSpPr>
          <p:grpSpPr bwMode="auto">
            <a:xfrm>
              <a:off x="-32" y="2348880"/>
              <a:ext cx="9144064" cy="571504"/>
              <a:chOff x="-32" y="2786058"/>
              <a:chExt cx="9144064" cy="571504"/>
            </a:xfrm>
          </p:grpSpPr>
          <p:sp>
            <p:nvSpPr>
              <p:cNvPr id="3095" name="Rectangle 327"/>
              <p:cNvSpPr>
                <a:spLocks noChangeArrowheads="1"/>
              </p:cNvSpPr>
              <p:nvPr/>
            </p:nvSpPr>
            <p:spPr bwMode="auto">
              <a:xfrm>
                <a:off x="32" y="2786058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6" name="Rectangle 61"/>
              <p:cNvSpPr>
                <a:spLocks noChangeArrowheads="1"/>
              </p:cNvSpPr>
              <p:nvPr/>
            </p:nvSpPr>
            <p:spPr bwMode="auto">
              <a:xfrm>
                <a:off x="-32" y="2916792"/>
                <a:ext cx="9144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강의목적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가족복지실천의 핵심방법론인 가족상담과 치료의 지식과 기술 함양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080" name="그룹 47"/>
            <p:cNvGrpSpPr>
              <a:grpSpLocks/>
            </p:cNvGrpSpPr>
            <p:nvPr/>
          </p:nvGrpSpPr>
          <p:grpSpPr bwMode="auto">
            <a:xfrm>
              <a:off x="-32" y="3140968"/>
              <a:ext cx="9144064" cy="571504"/>
              <a:chOff x="-32" y="3651294"/>
              <a:chExt cx="9144064" cy="571504"/>
            </a:xfrm>
          </p:grpSpPr>
          <p:sp>
            <p:nvSpPr>
              <p:cNvPr id="3093" name="Rectangle 327"/>
              <p:cNvSpPr>
                <a:spLocks noChangeArrowheads="1"/>
              </p:cNvSpPr>
              <p:nvPr/>
            </p:nvSpPr>
            <p:spPr bwMode="auto">
              <a:xfrm>
                <a:off x="32" y="365129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4" name="Rectangle 61"/>
              <p:cNvSpPr>
                <a:spLocks noChangeArrowheads="1"/>
              </p:cNvSpPr>
              <p:nvPr/>
            </p:nvSpPr>
            <p:spPr bwMode="auto">
              <a:xfrm>
                <a:off x="-32" y="3714752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목표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1: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가족상담과 치료의 개념과 발달의 이해</a:t>
                </a:r>
                <a:endPara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081" name="그룹 48"/>
            <p:cNvGrpSpPr>
              <a:grpSpLocks/>
            </p:cNvGrpSpPr>
            <p:nvPr/>
          </p:nvGrpSpPr>
          <p:grpSpPr bwMode="auto">
            <a:xfrm>
              <a:off x="-32" y="3933056"/>
              <a:ext cx="9144000" cy="571504"/>
              <a:chOff x="-32" y="4714884"/>
              <a:chExt cx="9144000" cy="571504"/>
            </a:xfrm>
          </p:grpSpPr>
          <p:sp>
            <p:nvSpPr>
              <p:cNvPr id="3091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2" name="Rectangle 61"/>
              <p:cNvSpPr>
                <a:spLocks noChangeArrowheads="1"/>
              </p:cNvSpPr>
              <p:nvPr/>
            </p:nvSpPr>
            <p:spPr bwMode="auto">
              <a:xfrm>
                <a:off x="-32" y="484561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목표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2: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가족체계 이해를 위한 기초이론의 습득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082" name="그룹 43"/>
            <p:cNvGrpSpPr>
              <a:grpSpLocks/>
            </p:cNvGrpSpPr>
            <p:nvPr/>
          </p:nvGrpSpPr>
          <p:grpSpPr bwMode="auto">
            <a:xfrm>
              <a:off x="-32" y="4653136"/>
              <a:ext cx="9144032" cy="576064"/>
              <a:chOff x="-32" y="5643578"/>
              <a:chExt cx="9144000" cy="785818"/>
            </a:xfrm>
          </p:grpSpPr>
          <p:sp>
            <p:nvSpPr>
              <p:cNvPr id="3089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0" name="Rectangle 61"/>
              <p:cNvSpPr>
                <a:spLocks noChangeArrowheads="1"/>
              </p:cNvSpPr>
              <p:nvPr/>
            </p:nvSpPr>
            <p:spPr bwMode="auto">
              <a:xfrm>
                <a:off x="-32" y="5840031"/>
                <a:ext cx="9144000" cy="50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목표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가족상담과 치료 모델의 주요 개념과 기법의 이해</a:t>
                </a:r>
                <a:endPara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083" name="그룹 21"/>
            <p:cNvGrpSpPr>
              <a:grpSpLocks/>
            </p:cNvGrpSpPr>
            <p:nvPr/>
          </p:nvGrpSpPr>
          <p:grpSpPr bwMode="auto">
            <a:xfrm>
              <a:off x="0" y="5373216"/>
              <a:ext cx="9144000" cy="571504"/>
              <a:chOff x="-32" y="4714884"/>
              <a:chExt cx="9144000" cy="571504"/>
            </a:xfrm>
          </p:grpSpPr>
          <p:sp>
            <p:nvSpPr>
              <p:cNvPr id="3087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8" name="Rectangle 61"/>
              <p:cNvSpPr>
                <a:spLocks noChangeArrowheads="1"/>
              </p:cNvSpPr>
              <p:nvPr/>
            </p:nvSpPr>
            <p:spPr bwMode="auto">
              <a:xfrm>
                <a:off x="-32" y="484561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목표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4: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가족상담 및 치료 모델 사례분석 통한 현장 적용능력 배양</a:t>
                </a:r>
                <a:endPara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3084" name="그룹 25"/>
            <p:cNvGrpSpPr>
              <a:grpSpLocks/>
            </p:cNvGrpSpPr>
            <p:nvPr/>
          </p:nvGrpSpPr>
          <p:grpSpPr bwMode="auto">
            <a:xfrm>
              <a:off x="0" y="6093296"/>
              <a:ext cx="9144032" cy="576064"/>
              <a:chOff x="-32" y="5643578"/>
              <a:chExt cx="9144000" cy="785818"/>
            </a:xfrm>
          </p:grpSpPr>
          <p:sp>
            <p:nvSpPr>
              <p:cNvPr id="3085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6" name="Rectangle 61"/>
              <p:cNvSpPr>
                <a:spLocks noChangeArrowheads="1"/>
              </p:cNvSpPr>
              <p:nvPr/>
            </p:nvSpPr>
            <p:spPr bwMode="auto">
              <a:xfrm>
                <a:off x="-32" y="5840035"/>
                <a:ext cx="9144000" cy="50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목표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5: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가족상담 및 치료의 과정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치료사의 역할의 이해</a:t>
                </a:r>
                <a:endPara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0" y="293688"/>
            <a:ext cx="9147175" cy="6375400"/>
            <a:chOff x="-32" y="293688"/>
            <a:chExt cx="9147207" cy="6375672"/>
          </a:xfrm>
        </p:grpSpPr>
        <p:sp>
          <p:nvSpPr>
            <p:cNvPr id="3075" name="Line 46"/>
            <p:cNvSpPr>
              <a:spLocks noChangeShapeType="1"/>
            </p:cNvSpPr>
            <p:nvPr/>
          </p:nvSpPr>
          <p:spPr bwMode="auto">
            <a:xfrm>
              <a:off x="3175" y="730250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76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2861691" cy="52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err="1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주별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 강의일정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0" y="908720"/>
              <a:ext cx="9144000" cy="571504"/>
              <a:chOff x="0" y="1214422"/>
              <a:chExt cx="9144000" cy="571504"/>
            </a:xfrm>
          </p:grpSpPr>
          <p:sp>
            <p:nvSpPr>
              <p:cNvPr id="3099" name="Rectangle 327"/>
              <p:cNvSpPr>
                <a:spLocks noChangeArrowheads="1"/>
              </p:cNvSpPr>
              <p:nvPr/>
            </p:nvSpPr>
            <p:spPr bwMode="auto">
              <a:xfrm>
                <a:off x="0" y="121442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00" name="Rectangle 61"/>
              <p:cNvSpPr>
                <a:spLocks noChangeArrowheads="1"/>
              </p:cNvSpPr>
              <p:nvPr/>
            </p:nvSpPr>
            <p:spPr bwMode="auto">
              <a:xfrm>
                <a:off x="0" y="128585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강의개요 및 가족상담과 치료의 이해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4" name="그룹 45"/>
            <p:cNvGrpSpPr>
              <a:grpSpLocks/>
            </p:cNvGrpSpPr>
            <p:nvPr/>
          </p:nvGrpSpPr>
          <p:grpSpPr bwMode="auto">
            <a:xfrm>
              <a:off x="-32" y="1628800"/>
              <a:ext cx="9144064" cy="571504"/>
              <a:chOff x="-32" y="1928802"/>
              <a:chExt cx="9144064" cy="571504"/>
            </a:xfrm>
          </p:grpSpPr>
          <p:sp>
            <p:nvSpPr>
              <p:cNvPr id="3097" name="Rectangle 327"/>
              <p:cNvSpPr>
                <a:spLocks noChangeArrowheads="1"/>
              </p:cNvSpPr>
              <p:nvPr/>
            </p:nvSpPr>
            <p:spPr bwMode="auto">
              <a:xfrm>
                <a:off x="32" y="192880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8" name="Rectangle 61"/>
              <p:cNvSpPr>
                <a:spLocks noChangeArrowheads="1"/>
              </p:cNvSpPr>
              <p:nvPr/>
            </p:nvSpPr>
            <p:spPr bwMode="auto">
              <a:xfrm>
                <a:off x="-32" y="2000239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가족체계의 이해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부교재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2-3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5" name="그룹 46"/>
            <p:cNvGrpSpPr>
              <a:grpSpLocks/>
            </p:cNvGrpSpPr>
            <p:nvPr/>
          </p:nvGrpSpPr>
          <p:grpSpPr bwMode="auto">
            <a:xfrm>
              <a:off x="-32" y="2348880"/>
              <a:ext cx="9144064" cy="571504"/>
              <a:chOff x="-32" y="2786058"/>
              <a:chExt cx="9144064" cy="571504"/>
            </a:xfrm>
          </p:grpSpPr>
          <p:sp>
            <p:nvSpPr>
              <p:cNvPr id="3095" name="Rectangle 327"/>
              <p:cNvSpPr>
                <a:spLocks noChangeArrowheads="1"/>
              </p:cNvSpPr>
              <p:nvPr/>
            </p:nvSpPr>
            <p:spPr bwMode="auto">
              <a:xfrm>
                <a:off x="32" y="2786058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6" name="Rectangle 61"/>
              <p:cNvSpPr>
                <a:spLocks noChangeArrowheads="1"/>
              </p:cNvSpPr>
              <p:nvPr/>
            </p:nvSpPr>
            <p:spPr bwMode="auto">
              <a:xfrm>
                <a:off x="-32" y="2916793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3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가족상담과 치료의 발달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2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6" name="그룹 47"/>
            <p:cNvGrpSpPr>
              <a:grpSpLocks/>
            </p:cNvGrpSpPr>
            <p:nvPr/>
          </p:nvGrpSpPr>
          <p:grpSpPr bwMode="auto">
            <a:xfrm>
              <a:off x="-32" y="3140968"/>
              <a:ext cx="9144064" cy="571504"/>
              <a:chOff x="-32" y="3651294"/>
              <a:chExt cx="9144064" cy="571504"/>
            </a:xfrm>
          </p:grpSpPr>
          <p:sp>
            <p:nvSpPr>
              <p:cNvPr id="3093" name="Rectangle 327"/>
              <p:cNvSpPr>
                <a:spLocks noChangeArrowheads="1"/>
              </p:cNvSpPr>
              <p:nvPr/>
            </p:nvSpPr>
            <p:spPr bwMode="auto">
              <a:xfrm>
                <a:off x="32" y="365129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4" name="Rectangle 61"/>
              <p:cNvSpPr>
                <a:spLocks noChangeArrowheads="1"/>
              </p:cNvSpPr>
              <p:nvPr/>
            </p:nvSpPr>
            <p:spPr bwMode="auto">
              <a:xfrm>
                <a:off x="-32" y="3714752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4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Bowen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의 다세대 가족치료 모델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5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 </a:t>
                </a:r>
              </a:p>
            </p:txBody>
          </p:sp>
        </p:grpSp>
        <p:grpSp>
          <p:nvGrpSpPr>
            <p:cNvPr id="7" name="그룹 48"/>
            <p:cNvGrpSpPr>
              <a:grpSpLocks/>
            </p:cNvGrpSpPr>
            <p:nvPr/>
          </p:nvGrpSpPr>
          <p:grpSpPr bwMode="auto">
            <a:xfrm>
              <a:off x="-32" y="3933056"/>
              <a:ext cx="9144000" cy="571504"/>
              <a:chOff x="-32" y="4714884"/>
              <a:chExt cx="9144000" cy="571504"/>
            </a:xfrm>
          </p:grpSpPr>
          <p:sp>
            <p:nvSpPr>
              <p:cNvPr id="3091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2" name="Rectangle 61"/>
              <p:cNvSpPr>
                <a:spLocks noChangeArrowheads="1"/>
              </p:cNvSpPr>
              <p:nvPr/>
            </p:nvSpPr>
            <p:spPr bwMode="auto">
              <a:xfrm>
                <a:off x="-32" y="4845620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5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en-US" altLang="ko-KR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Satir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의 경험적 가족치료 모델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6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부교재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2-5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8" name="그룹 43"/>
            <p:cNvGrpSpPr>
              <a:grpSpLocks/>
            </p:cNvGrpSpPr>
            <p:nvPr/>
          </p:nvGrpSpPr>
          <p:grpSpPr bwMode="auto">
            <a:xfrm>
              <a:off x="-32" y="4653136"/>
              <a:ext cx="9144032" cy="576064"/>
              <a:chOff x="-32" y="5643578"/>
              <a:chExt cx="9144000" cy="785818"/>
            </a:xfrm>
          </p:grpSpPr>
          <p:sp>
            <p:nvSpPr>
              <p:cNvPr id="3089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0" name="Rectangle 61"/>
              <p:cNvSpPr>
                <a:spLocks noChangeArrowheads="1"/>
              </p:cNvSpPr>
              <p:nvPr/>
            </p:nvSpPr>
            <p:spPr bwMode="auto">
              <a:xfrm>
                <a:off x="-32" y="5840033"/>
                <a:ext cx="9144000" cy="50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6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en-US" altLang="ko-KR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Minuchin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의 구조적 가족치료 모델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7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9" name="그룹 21"/>
            <p:cNvGrpSpPr>
              <a:grpSpLocks/>
            </p:cNvGrpSpPr>
            <p:nvPr/>
          </p:nvGrpSpPr>
          <p:grpSpPr bwMode="auto">
            <a:xfrm>
              <a:off x="0" y="5373216"/>
              <a:ext cx="9144000" cy="571504"/>
              <a:chOff x="-32" y="4714884"/>
              <a:chExt cx="9144000" cy="571504"/>
            </a:xfrm>
          </p:grpSpPr>
          <p:sp>
            <p:nvSpPr>
              <p:cNvPr id="3087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8" name="Rectangle 61"/>
              <p:cNvSpPr>
                <a:spLocks noChangeArrowheads="1"/>
              </p:cNvSpPr>
              <p:nvPr/>
            </p:nvSpPr>
            <p:spPr bwMode="auto">
              <a:xfrm>
                <a:off x="-32" y="4845620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7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MRI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의 상호작용 가족치료 모델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부교재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2-7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10" name="그룹 25"/>
            <p:cNvGrpSpPr>
              <a:grpSpLocks/>
            </p:cNvGrpSpPr>
            <p:nvPr/>
          </p:nvGrpSpPr>
          <p:grpSpPr bwMode="auto">
            <a:xfrm>
              <a:off x="0" y="6093296"/>
              <a:ext cx="9144032" cy="576064"/>
              <a:chOff x="-32" y="5643578"/>
              <a:chExt cx="9144000" cy="785818"/>
            </a:xfrm>
          </p:grpSpPr>
          <p:sp>
            <p:nvSpPr>
              <p:cNvPr id="3085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6" name="Rectangle 61"/>
              <p:cNvSpPr>
                <a:spLocks noChangeArrowheads="1"/>
              </p:cNvSpPr>
              <p:nvPr/>
            </p:nvSpPr>
            <p:spPr bwMode="auto">
              <a:xfrm>
                <a:off x="-32" y="5840035"/>
                <a:ext cx="9144000" cy="50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8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중간고사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서술형 논술시험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9"/>
          <p:cNvGrpSpPr>
            <a:grpSpLocks/>
          </p:cNvGrpSpPr>
          <p:nvPr/>
        </p:nvGrpSpPr>
        <p:grpSpPr bwMode="auto">
          <a:xfrm>
            <a:off x="0" y="293688"/>
            <a:ext cx="9147175" cy="6159648"/>
            <a:chOff x="-32" y="293688"/>
            <a:chExt cx="9147207" cy="5651032"/>
          </a:xfrm>
        </p:grpSpPr>
        <p:sp>
          <p:nvSpPr>
            <p:cNvPr id="3075" name="Line 46"/>
            <p:cNvSpPr>
              <a:spLocks noChangeShapeType="1"/>
            </p:cNvSpPr>
            <p:nvPr/>
          </p:nvSpPr>
          <p:spPr bwMode="auto">
            <a:xfrm>
              <a:off x="3175" y="730250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76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2861691" cy="52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err="1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주별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 강의일정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3" name="그룹 49"/>
            <p:cNvGrpSpPr>
              <a:grpSpLocks/>
            </p:cNvGrpSpPr>
            <p:nvPr/>
          </p:nvGrpSpPr>
          <p:grpSpPr bwMode="auto">
            <a:xfrm>
              <a:off x="0" y="908720"/>
              <a:ext cx="9144000" cy="571504"/>
              <a:chOff x="0" y="1214422"/>
              <a:chExt cx="9144000" cy="571504"/>
            </a:xfrm>
          </p:grpSpPr>
          <p:sp>
            <p:nvSpPr>
              <p:cNvPr id="3099" name="Rectangle 327"/>
              <p:cNvSpPr>
                <a:spLocks noChangeArrowheads="1"/>
              </p:cNvSpPr>
              <p:nvPr/>
            </p:nvSpPr>
            <p:spPr bwMode="auto">
              <a:xfrm>
                <a:off x="0" y="121442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100" name="Rectangle 61"/>
              <p:cNvSpPr>
                <a:spLocks noChangeArrowheads="1"/>
              </p:cNvSpPr>
              <p:nvPr/>
            </p:nvSpPr>
            <p:spPr bwMode="auto">
              <a:xfrm>
                <a:off x="0" y="1285859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9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Haley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의 전략적 가족치료 모델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부교재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2-7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4" name="그룹 45"/>
            <p:cNvGrpSpPr>
              <a:grpSpLocks/>
            </p:cNvGrpSpPr>
            <p:nvPr/>
          </p:nvGrpSpPr>
          <p:grpSpPr bwMode="auto">
            <a:xfrm>
              <a:off x="-32" y="1628800"/>
              <a:ext cx="9144064" cy="571504"/>
              <a:chOff x="-32" y="1928802"/>
              <a:chExt cx="9144064" cy="571504"/>
            </a:xfrm>
          </p:grpSpPr>
          <p:sp>
            <p:nvSpPr>
              <p:cNvPr id="3097" name="Rectangle 327"/>
              <p:cNvSpPr>
                <a:spLocks noChangeArrowheads="1"/>
              </p:cNvSpPr>
              <p:nvPr/>
            </p:nvSpPr>
            <p:spPr bwMode="auto">
              <a:xfrm>
                <a:off x="32" y="1928802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8" name="Rectangle 61"/>
              <p:cNvSpPr>
                <a:spLocks noChangeArrowheads="1"/>
              </p:cNvSpPr>
              <p:nvPr/>
            </p:nvSpPr>
            <p:spPr bwMode="auto">
              <a:xfrm>
                <a:off x="-32" y="2000239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10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Milan Group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의 체계적 가족치료 모델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부교재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2-7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5" name="그룹 46"/>
            <p:cNvGrpSpPr>
              <a:grpSpLocks/>
            </p:cNvGrpSpPr>
            <p:nvPr/>
          </p:nvGrpSpPr>
          <p:grpSpPr bwMode="auto">
            <a:xfrm>
              <a:off x="-32" y="2348880"/>
              <a:ext cx="9144064" cy="571504"/>
              <a:chOff x="-32" y="2786058"/>
              <a:chExt cx="9144064" cy="571504"/>
            </a:xfrm>
          </p:grpSpPr>
          <p:sp>
            <p:nvSpPr>
              <p:cNvPr id="3095" name="Rectangle 327"/>
              <p:cNvSpPr>
                <a:spLocks noChangeArrowheads="1"/>
              </p:cNvSpPr>
              <p:nvPr/>
            </p:nvSpPr>
            <p:spPr bwMode="auto">
              <a:xfrm>
                <a:off x="32" y="2786058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6" name="Rectangle 61"/>
              <p:cNvSpPr>
                <a:spLocks noChangeArrowheads="1"/>
              </p:cNvSpPr>
              <p:nvPr/>
            </p:nvSpPr>
            <p:spPr bwMode="auto">
              <a:xfrm>
                <a:off x="-32" y="2916793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11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해결중심 단기치료 모델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10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,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부교재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2-9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6" name="그룹 47"/>
            <p:cNvGrpSpPr>
              <a:grpSpLocks/>
            </p:cNvGrpSpPr>
            <p:nvPr/>
          </p:nvGrpSpPr>
          <p:grpSpPr bwMode="auto">
            <a:xfrm>
              <a:off x="-32" y="3140968"/>
              <a:ext cx="9144064" cy="571504"/>
              <a:chOff x="-32" y="3651294"/>
              <a:chExt cx="9144064" cy="571504"/>
            </a:xfrm>
          </p:grpSpPr>
          <p:sp>
            <p:nvSpPr>
              <p:cNvPr id="3093" name="Rectangle 327"/>
              <p:cNvSpPr>
                <a:spLocks noChangeArrowheads="1"/>
              </p:cNvSpPr>
              <p:nvPr/>
            </p:nvSpPr>
            <p:spPr bwMode="auto">
              <a:xfrm>
                <a:off x="32" y="365129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4" name="Rectangle 61"/>
              <p:cNvSpPr>
                <a:spLocks noChangeArrowheads="1"/>
              </p:cNvSpPr>
              <p:nvPr/>
            </p:nvSpPr>
            <p:spPr bwMode="auto">
              <a:xfrm>
                <a:off x="-32" y="3714752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12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이야기 가족치료 모델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11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 </a:t>
                </a:r>
              </a:p>
            </p:txBody>
          </p:sp>
        </p:grpSp>
        <p:grpSp>
          <p:nvGrpSpPr>
            <p:cNvPr id="7" name="그룹 48"/>
            <p:cNvGrpSpPr>
              <a:grpSpLocks/>
            </p:cNvGrpSpPr>
            <p:nvPr/>
          </p:nvGrpSpPr>
          <p:grpSpPr bwMode="auto">
            <a:xfrm>
              <a:off x="-32" y="3933056"/>
              <a:ext cx="9144000" cy="571504"/>
              <a:chOff x="-32" y="4714884"/>
              <a:chExt cx="9144000" cy="571504"/>
            </a:xfrm>
          </p:grpSpPr>
          <p:sp>
            <p:nvSpPr>
              <p:cNvPr id="3091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2" name="Rectangle 61"/>
              <p:cNvSpPr>
                <a:spLocks noChangeArrowheads="1"/>
              </p:cNvSpPr>
              <p:nvPr/>
            </p:nvSpPr>
            <p:spPr bwMode="auto">
              <a:xfrm>
                <a:off x="-32" y="4845621"/>
                <a:ext cx="9144000" cy="3388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13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가족상담과 치료의 과정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12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8" name="그룹 43"/>
            <p:cNvGrpSpPr>
              <a:grpSpLocks/>
            </p:cNvGrpSpPr>
            <p:nvPr/>
          </p:nvGrpSpPr>
          <p:grpSpPr bwMode="auto">
            <a:xfrm>
              <a:off x="-32" y="4653136"/>
              <a:ext cx="9144032" cy="576064"/>
              <a:chOff x="-32" y="5643578"/>
              <a:chExt cx="9144000" cy="785818"/>
            </a:xfrm>
          </p:grpSpPr>
          <p:sp>
            <p:nvSpPr>
              <p:cNvPr id="3089" name="Rectangle 327"/>
              <p:cNvSpPr>
                <a:spLocks noChangeArrowheads="1"/>
              </p:cNvSpPr>
              <p:nvPr/>
            </p:nvSpPr>
            <p:spPr bwMode="auto">
              <a:xfrm>
                <a:off x="-32" y="5643578"/>
                <a:ext cx="9144000" cy="785818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90" name="Rectangle 61"/>
              <p:cNvSpPr>
                <a:spLocks noChangeArrowheads="1"/>
              </p:cNvSpPr>
              <p:nvPr/>
            </p:nvSpPr>
            <p:spPr bwMode="auto">
              <a:xfrm>
                <a:off x="-32" y="5840033"/>
                <a:ext cx="9144000" cy="462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14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가족상담과 치료의 실제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 err="1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주교재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13</a:t>
                </a:r>
                <a:r>
                  <a:rPr lang="ko-KR" altLang="en-US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  <p:grpSp>
          <p:nvGrpSpPr>
            <p:cNvPr id="9" name="그룹 21"/>
            <p:cNvGrpSpPr>
              <a:grpSpLocks/>
            </p:cNvGrpSpPr>
            <p:nvPr/>
          </p:nvGrpSpPr>
          <p:grpSpPr bwMode="auto">
            <a:xfrm>
              <a:off x="0" y="5373216"/>
              <a:ext cx="9144000" cy="571504"/>
              <a:chOff x="-32" y="4714884"/>
              <a:chExt cx="9144000" cy="571504"/>
            </a:xfrm>
          </p:grpSpPr>
          <p:sp>
            <p:nvSpPr>
              <p:cNvPr id="3087" name="Rectangle 327"/>
              <p:cNvSpPr>
                <a:spLocks noChangeArrowheads="1"/>
              </p:cNvSpPr>
              <p:nvPr/>
            </p:nvSpPr>
            <p:spPr bwMode="auto">
              <a:xfrm>
                <a:off x="-32" y="4714884"/>
                <a:ext cx="9144000" cy="571504"/>
              </a:xfrm>
              <a:prstGeom prst="rect">
                <a:avLst/>
              </a:prstGeom>
              <a:gradFill rotWithShape="1">
                <a:gsLst>
                  <a:gs pos="0">
                    <a:srgbClr val="185E76">
                      <a:alpha val="0"/>
                    </a:srgbClr>
                  </a:gs>
                  <a:gs pos="100000">
                    <a:srgbClr val="33CCFF">
                      <a:alpha val="29999"/>
                    </a:srgbClr>
                  </a:gs>
                </a:gsLst>
                <a:lin ang="2700000" scaled="1"/>
              </a:gradFill>
              <a:ln w="6350">
                <a:solidFill>
                  <a:srgbClr val="FFE38B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088" name="Rectangle 61"/>
              <p:cNvSpPr>
                <a:spLocks noChangeArrowheads="1"/>
              </p:cNvSpPr>
              <p:nvPr/>
            </p:nvSpPr>
            <p:spPr bwMode="auto">
              <a:xfrm>
                <a:off x="-32" y="4845620"/>
                <a:ext cx="9144000" cy="369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15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주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기말고사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(</a:t>
                </a:r>
                <a:r>
                  <a:rPr lang="ko-KR" altLang="en-US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서술형 논술시험</a:t>
                </a:r>
                <a:r>
                  <a:rPr lang="en-US" altLang="ko-KR" dirty="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rPr>
                  <a:t>)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그룹 15"/>
          <p:cNvGrpSpPr>
            <a:grpSpLocks/>
          </p:cNvGrpSpPr>
          <p:nvPr/>
        </p:nvGrpSpPr>
        <p:grpSpPr bwMode="auto">
          <a:xfrm>
            <a:off x="0" y="293688"/>
            <a:ext cx="9147175" cy="6303664"/>
            <a:chOff x="-32" y="293688"/>
            <a:chExt cx="9147207" cy="6375672"/>
          </a:xfrm>
        </p:grpSpPr>
        <p:sp>
          <p:nvSpPr>
            <p:cNvPr id="9219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4283560" cy="492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3.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강의교재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,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평가방법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,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과제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9220" name="그룹 13"/>
            <p:cNvGrpSpPr>
              <a:grpSpLocks/>
            </p:cNvGrpSpPr>
            <p:nvPr/>
          </p:nvGrpSpPr>
          <p:grpSpPr bwMode="auto">
            <a:xfrm>
              <a:off x="-32" y="836712"/>
              <a:ext cx="9147207" cy="2088343"/>
              <a:chOff x="-32" y="836712"/>
              <a:chExt cx="9147207" cy="2088343"/>
            </a:xfrm>
          </p:grpSpPr>
          <p:sp>
            <p:nvSpPr>
              <p:cNvPr id="9226" name="Line 46"/>
              <p:cNvSpPr>
                <a:spLocks noChangeShapeType="1"/>
              </p:cNvSpPr>
              <p:nvPr/>
            </p:nvSpPr>
            <p:spPr bwMode="auto">
              <a:xfrm>
                <a:off x="3175" y="836712"/>
                <a:ext cx="9144000" cy="0"/>
              </a:xfrm>
              <a:prstGeom prst="line">
                <a:avLst/>
              </a:prstGeom>
              <a:noFill/>
              <a:ln w="9525">
                <a:solidFill>
                  <a:srgbClr val="C0C0C0">
                    <a:alpha val="7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227" name="Rectangle 54"/>
              <p:cNvSpPr>
                <a:spLocks noChangeArrowheads="1"/>
              </p:cNvSpPr>
              <p:nvPr/>
            </p:nvSpPr>
            <p:spPr bwMode="auto">
              <a:xfrm>
                <a:off x="-32" y="1143554"/>
                <a:ext cx="9144032" cy="519270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3.1.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강의교재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-32" y="1643119"/>
                <a:ext cx="9144032" cy="1281936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50000"/>
                  </a:lnSpc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주교재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최규련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(2012).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가족상담 및 치료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(2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판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).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서울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공동체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부교재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1.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이영분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외 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5(2015).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가족상담과 가족치료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모델과 사례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서울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학지사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.</a:t>
                </a:r>
              </a:p>
              <a:p>
                <a:pPr marL="180975">
                  <a:lnSpc>
                    <a:spcPct val="150000"/>
                  </a:lnSpc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           2.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정문자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외 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3(2018).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가족치료의 이해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(3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판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). </a:t>
                </a:r>
                <a:r>
                  <a:rPr lang="ko-KR" altLang="en-US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서울</a:t>
                </a: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err="1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학지사</a:t>
                </a:r>
                <a:endPara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</p:grpSp>
        <p:grpSp>
          <p:nvGrpSpPr>
            <p:cNvPr id="9221" name="그룹 14"/>
            <p:cNvGrpSpPr>
              <a:grpSpLocks/>
            </p:cNvGrpSpPr>
            <p:nvPr/>
          </p:nvGrpSpPr>
          <p:grpSpPr bwMode="auto">
            <a:xfrm>
              <a:off x="0" y="3088340"/>
              <a:ext cx="9144000" cy="1636249"/>
              <a:chOff x="0" y="3088340"/>
              <a:chExt cx="9144000" cy="1636249"/>
            </a:xfrm>
          </p:grpSpPr>
          <p:sp>
            <p:nvSpPr>
              <p:cNvPr id="9224" name="Rectangle 53"/>
              <p:cNvSpPr>
                <a:spLocks noChangeArrowheads="1"/>
              </p:cNvSpPr>
              <p:nvPr/>
            </p:nvSpPr>
            <p:spPr bwMode="auto">
              <a:xfrm>
                <a:off x="0" y="3088340"/>
                <a:ext cx="9138529" cy="556684"/>
              </a:xfrm>
              <a:prstGeom prst="rect">
                <a:avLst/>
              </a:prstGeom>
              <a:gradFill rotWithShape="0">
                <a:gsLst>
                  <a:gs pos="0">
                    <a:srgbClr val="63AEE7"/>
                  </a:gs>
                  <a:gs pos="100000">
                    <a:srgbClr val="38628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5.2. 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과제</a:t>
                </a:r>
              </a:p>
            </p:txBody>
          </p:sp>
          <p:sp>
            <p:nvSpPr>
              <p:cNvPr id="23" name="Rectangle 76"/>
              <p:cNvSpPr>
                <a:spLocks noChangeArrowheads="1"/>
              </p:cNvSpPr>
              <p:nvPr/>
            </p:nvSpPr>
            <p:spPr bwMode="auto">
              <a:xfrm>
                <a:off x="4731" y="3572015"/>
                <a:ext cx="9139269" cy="115257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523875" indent="-342900">
                  <a:lnSpc>
                    <a:spcPct val="150000"/>
                  </a:lnSpc>
                  <a:buAutoNum type="arabicPeriod"/>
                  <a:defRPr/>
                </a:pP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자기 가족 가계도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( </a:t>
                </a:r>
                <a:r>
                  <a:rPr lang="en-US" altLang="ko-KR" b="1" dirty="0" err="1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Genogram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) 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그리기 및 치료방법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제출기한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: 8</a:t>
                </a:r>
                <a:r>
                  <a:rPr lang="ko-KR" altLang="en-US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주</a:t>
                </a:r>
                <a:r>
                  <a:rPr lang="en-US" altLang="ko-KR" b="1" dirty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</a:p>
            </p:txBody>
          </p:sp>
        </p:grpSp>
        <p:sp>
          <p:nvSpPr>
            <p:cNvPr id="9222" name="Rectangle 54"/>
            <p:cNvSpPr>
              <a:spLocks noChangeArrowheads="1"/>
            </p:cNvSpPr>
            <p:nvPr/>
          </p:nvSpPr>
          <p:spPr bwMode="auto">
            <a:xfrm>
              <a:off x="0" y="5013176"/>
              <a:ext cx="9144000" cy="504056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5.3.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평가방법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31" y="5516786"/>
              <a:ext cx="9139269" cy="1152574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buFontTx/>
                <a:buChar char="•"/>
                <a:defRPr/>
              </a:pP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중간시험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40%,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기말시험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40%,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보고서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10%, </a:t>
              </a:r>
              <a:r>
                <a:rPr lang="ko-KR" altLang="en-US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출석 </a:t>
              </a:r>
              <a:r>
                <a: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10%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0" y="260648"/>
            <a:ext cx="9147207" cy="6264696"/>
            <a:chOff x="-32" y="293688"/>
            <a:chExt cx="9147207" cy="5372319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175" y="642917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3057247" cy="395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0" y="2048519"/>
              <a:ext cx="9144000" cy="519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1. </a:t>
              </a:r>
              <a:r>
                <a:rPr lang="ko-KR" altLang="en-US" sz="3200" dirty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가족상담과 치료의 이해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-32" y="1764680"/>
              <a:ext cx="9144032" cy="115212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64" y="5026445"/>
              <a:ext cx="5452088" cy="63956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사회복지학과 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46"/>
          <p:cNvSpPr>
            <a:spLocks noChangeShapeType="1"/>
          </p:cNvSpPr>
          <p:nvPr/>
        </p:nvSpPr>
        <p:spPr bwMode="auto">
          <a:xfrm>
            <a:off x="3207" y="730231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6" name="Text Box 56"/>
          <p:cNvSpPr txBox="1">
            <a:spLocks noChangeArrowheads="1"/>
          </p:cNvSpPr>
          <p:nvPr/>
        </p:nvSpPr>
        <p:spPr bwMode="auto">
          <a:xfrm>
            <a:off x="96870" y="293688"/>
            <a:ext cx="5647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가족치료의 의의와 필요성</a:t>
            </a:r>
            <a:r>
              <a: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(17-18)</a:t>
            </a:r>
          </a:p>
        </p:txBody>
      </p:sp>
      <p:grpSp>
        <p:nvGrpSpPr>
          <p:cNvPr id="3077" name="그룹 49"/>
          <p:cNvGrpSpPr>
            <a:grpSpLocks/>
          </p:cNvGrpSpPr>
          <p:nvPr/>
        </p:nvGrpSpPr>
        <p:grpSpPr bwMode="auto">
          <a:xfrm>
            <a:off x="32" y="908694"/>
            <a:ext cx="9143968" cy="571480"/>
            <a:chOff x="0" y="1214422"/>
            <a:chExt cx="9144000" cy="571504"/>
          </a:xfrm>
        </p:grpSpPr>
        <p:sp>
          <p:nvSpPr>
            <p:cNvPr id="3099" name="Rectangle 327"/>
            <p:cNvSpPr>
              <a:spLocks noChangeArrowheads="1"/>
            </p:cNvSpPr>
            <p:nvPr/>
          </p:nvSpPr>
          <p:spPr bwMode="auto">
            <a:xfrm>
              <a:off x="0" y="1214422"/>
              <a:ext cx="9144000" cy="571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00" name="Rectangle 61"/>
            <p:cNvSpPr>
              <a:spLocks noChangeArrowheads="1"/>
            </p:cNvSpPr>
            <p:nvPr/>
          </p:nvSpPr>
          <p:spPr bwMode="auto">
            <a:xfrm>
              <a:off x="0" y="1285859"/>
              <a:ext cx="9144000" cy="36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 지금의 가족은 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‘Sweet Home?’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인가 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‘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집구석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?’, 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어느 쪽에 가까운가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?</a:t>
              </a:r>
            </a:p>
          </p:txBody>
        </p:sp>
      </p:grpSp>
      <p:grpSp>
        <p:nvGrpSpPr>
          <p:cNvPr id="3078" name="그룹 45"/>
          <p:cNvGrpSpPr>
            <a:grpSpLocks/>
          </p:cNvGrpSpPr>
          <p:nvPr/>
        </p:nvGrpSpPr>
        <p:grpSpPr bwMode="auto">
          <a:xfrm>
            <a:off x="0" y="2569488"/>
            <a:ext cx="9144032" cy="571480"/>
            <a:chOff x="-32" y="1928802"/>
            <a:chExt cx="9144064" cy="571504"/>
          </a:xfrm>
        </p:grpSpPr>
        <p:sp>
          <p:nvSpPr>
            <p:cNvPr id="3097" name="Rectangle 327"/>
            <p:cNvSpPr>
              <a:spLocks noChangeArrowheads="1"/>
            </p:cNvSpPr>
            <p:nvPr/>
          </p:nvSpPr>
          <p:spPr bwMode="auto">
            <a:xfrm>
              <a:off x="32" y="1928802"/>
              <a:ext cx="9144000" cy="571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8" name="Rectangle 61"/>
            <p:cNvSpPr>
              <a:spLocks noChangeArrowheads="1"/>
            </p:cNvSpPr>
            <p:nvPr/>
          </p:nvSpPr>
          <p:spPr bwMode="auto">
            <a:xfrm>
              <a:off x="-32" y="2000239"/>
              <a:ext cx="9144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필요성 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1)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개인이 사회로부터 받는 스트레스 증가  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  <a:sym typeface="Wingdings" pitchFamily="2" charset="2"/>
                </a:rPr>
                <a:t>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  <a:sym typeface="Wingdings" pitchFamily="2" charset="2"/>
                </a:rPr>
                <a:t>개인의 정신건강문제 야기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3079" name="그룹 46"/>
          <p:cNvGrpSpPr>
            <a:grpSpLocks/>
          </p:cNvGrpSpPr>
          <p:nvPr/>
        </p:nvGrpSpPr>
        <p:grpSpPr bwMode="auto">
          <a:xfrm>
            <a:off x="0" y="3505592"/>
            <a:ext cx="9144032" cy="571480"/>
            <a:chOff x="-32" y="2786058"/>
            <a:chExt cx="9144064" cy="571504"/>
          </a:xfrm>
        </p:grpSpPr>
        <p:sp>
          <p:nvSpPr>
            <p:cNvPr id="3095" name="Rectangle 327"/>
            <p:cNvSpPr>
              <a:spLocks noChangeArrowheads="1"/>
            </p:cNvSpPr>
            <p:nvPr/>
          </p:nvSpPr>
          <p:spPr bwMode="auto">
            <a:xfrm>
              <a:off x="32" y="2786058"/>
              <a:ext cx="9144000" cy="571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6" name="Rectangle 61"/>
            <p:cNvSpPr>
              <a:spLocks noChangeArrowheads="1"/>
            </p:cNvSpPr>
            <p:nvPr/>
          </p:nvSpPr>
          <p:spPr bwMode="auto">
            <a:xfrm>
              <a:off x="-32" y="2916793"/>
              <a:ext cx="9144000" cy="36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필요성 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2) 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가족변화로 인한 문제의 다양화 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  <a:sym typeface="Wingdings" pitchFamily="2" charset="2"/>
                </a:rPr>
                <a:t> 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  <a:sym typeface="Wingdings" pitchFamily="2" charset="2"/>
                </a:rPr>
                <a:t>가족갈등과 관계문제의 심화 </a:t>
              </a:r>
              <a:endPara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3080" name="그룹 47"/>
          <p:cNvGrpSpPr>
            <a:grpSpLocks/>
          </p:cNvGrpSpPr>
          <p:nvPr/>
        </p:nvGrpSpPr>
        <p:grpSpPr bwMode="auto">
          <a:xfrm>
            <a:off x="0" y="4441696"/>
            <a:ext cx="9144000" cy="571480"/>
            <a:chOff x="-32" y="3651415"/>
            <a:chExt cx="9144032" cy="571504"/>
          </a:xfrm>
        </p:grpSpPr>
        <p:sp>
          <p:nvSpPr>
            <p:cNvPr id="3093" name="Rectangle 327"/>
            <p:cNvSpPr>
              <a:spLocks noChangeArrowheads="1"/>
            </p:cNvSpPr>
            <p:nvPr/>
          </p:nvSpPr>
          <p:spPr bwMode="auto">
            <a:xfrm>
              <a:off x="0" y="3651415"/>
              <a:ext cx="9144000" cy="571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4" name="Rectangle 61"/>
            <p:cNvSpPr>
              <a:spLocks noChangeArrowheads="1"/>
            </p:cNvSpPr>
            <p:nvPr/>
          </p:nvSpPr>
          <p:spPr bwMode="auto">
            <a:xfrm>
              <a:off x="-32" y="3714753"/>
              <a:ext cx="9144000" cy="36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필요성 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가족과 친척 관계망의 지지 및 중재기능 약화 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  <a:sym typeface="Wingdings" pitchFamily="2" charset="2"/>
                </a:rPr>
                <a:t>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  <a:sym typeface="Wingdings" pitchFamily="2" charset="2"/>
                </a:rPr>
                <a:t>가족의 문제해결능력 저하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3081" name="그룹 48"/>
          <p:cNvGrpSpPr>
            <a:grpSpLocks/>
          </p:cNvGrpSpPr>
          <p:nvPr/>
        </p:nvGrpSpPr>
        <p:grpSpPr bwMode="auto">
          <a:xfrm>
            <a:off x="0" y="5305792"/>
            <a:ext cx="9180512" cy="571480"/>
            <a:chOff x="-32" y="4714884"/>
            <a:chExt cx="9180544" cy="571504"/>
          </a:xfrm>
        </p:grpSpPr>
        <p:sp>
          <p:nvSpPr>
            <p:cNvPr id="3091" name="Rectangle 327"/>
            <p:cNvSpPr>
              <a:spLocks noChangeArrowheads="1"/>
            </p:cNvSpPr>
            <p:nvPr/>
          </p:nvSpPr>
          <p:spPr bwMode="auto">
            <a:xfrm>
              <a:off x="-32" y="4714884"/>
              <a:ext cx="9144000" cy="571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2" name="Rectangle 61"/>
            <p:cNvSpPr>
              <a:spLocks noChangeArrowheads="1"/>
            </p:cNvSpPr>
            <p:nvPr/>
          </p:nvSpPr>
          <p:spPr bwMode="auto">
            <a:xfrm>
              <a:off x="36512" y="4845623"/>
              <a:ext cx="9144000" cy="369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의의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) 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개인문제는 가족체계와 역동과 연결되므로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개인문제</a:t>
              </a:r>
              <a:r>
                <a:rPr lang="en-US" altLang="ko-KR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+</a:t>
              </a:r>
              <a:r>
                <a:rPr lang="ko-KR" altLang="en-US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가족관계 회복 개입 필요</a:t>
              </a:r>
              <a:endPara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3082" name="그룹 43"/>
          <p:cNvGrpSpPr>
            <a:grpSpLocks/>
          </p:cNvGrpSpPr>
          <p:nvPr/>
        </p:nvGrpSpPr>
        <p:grpSpPr bwMode="auto">
          <a:xfrm>
            <a:off x="0" y="1700834"/>
            <a:ext cx="9144000" cy="576038"/>
            <a:chOff x="-32" y="5643579"/>
            <a:chExt cx="9144000" cy="785817"/>
          </a:xfrm>
        </p:grpSpPr>
        <p:sp>
          <p:nvSpPr>
            <p:cNvPr id="3089" name="Rectangle 327"/>
            <p:cNvSpPr>
              <a:spLocks noChangeArrowheads="1"/>
            </p:cNvSpPr>
            <p:nvPr/>
          </p:nvSpPr>
          <p:spPr bwMode="auto">
            <a:xfrm>
              <a:off x="-32" y="5643579"/>
              <a:ext cx="9144000" cy="785817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90" name="Rectangle 61"/>
            <p:cNvSpPr>
              <a:spLocks noChangeArrowheads="1"/>
            </p:cNvSpPr>
            <p:nvPr/>
          </p:nvSpPr>
          <p:spPr bwMode="auto">
            <a:xfrm>
              <a:off x="-32" y="5840031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일반적 기대와 달리 집구석 즉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가족갈등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불화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등으로 인해 다양한 가족문제 야기됨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3084" name="그룹 25"/>
          <p:cNvGrpSpPr>
            <a:grpSpLocks/>
          </p:cNvGrpSpPr>
          <p:nvPr/>
        </p:nvGrpSpPr>
        <p:grpSpPr bwMode="auto">
          <a:xfrm>
            <a:off x="32" y="6093047"/>
            <a:ext cx="9144000" cy="576039"/>
            <a:chOff x="-32" y="5643578"/>
            <a:chExt cx="9144000" cy="785818"/>
          </a:xfrm>
        </p:grpSpPr>
        <p:sp>
          <p:nvSpPr>
            <p:cNvPr id="3085" name="Rectangle 327"/>
            <p:cNvSpPr>
              <a:spLocks noChangeArrowheads="1"/>
            </p:cNvSpPr>
            <p:nvPr/>
          </p:nvSpPr>
          <p:spPr bwMode="auto">
            <a:xfrm>
              <a:off x="-32" y="5643578"/>
              <a:ext cx="9144000" cy="785818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6350">
              <a:solidFill>
                <a:srgbClr val="FFE38B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86" name="Rectangle 61"/>
            <p:cNvSpPr>
              <a:spLocks noChangeArrowheads="1"/>
            </p:cNvSpPr>
            <p:nvPr/>
          </p:nvSpPr>
          <p:spPr bwMode="auto">
            <a:xfrm>
              <a:off x="-32" y="5840035"/>
              <a:ext cx="9144000" cy="50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이러한 이유로 가족상담과 치료가 필요하고</a:t>
              </a:r>
              <a:r>
                <a:rPr lang="en-US" altLang="ko-KR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그 의의가 높아지고 있음</a:t>
              </a:r>
              <a:endParaRPr lang="en-US" altLang="ko-KR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93688"/>
            <a:ext cx="9147175" cy="6564312"/>
            <a:chOff x="0" y="293688"/>
            <a:chExt cx="9147175" cy="6564312"/>
          </a:xfrm>
        </p:grpSpPr>
        <p:sp>
          <p:nvSpPr>
            <p:cNvPr id="4099" name="Line 46"/>
            <p:cNvSpPr>
              <a:spLocks noChangeShapeType="1"/>
            </p:cNvSpPr>
            <p:nvPr/>
          </p:nvSpPr>
          <p:spPr bwMode="auto">
            <a:xfrm>
              <a:off x="3207" y="730271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100" name="Text Box 56"/>
            <p:cNvSpPr txBox="1">
              <a:spLocks noChangeArrowheads="1"/>
            </p:cNvSpPr>
            <p:nvPr/>
          </p:nvSpPr>
          <p:spPr bwMode="auto">
            <a:xfrm>
              <a:off x="96870" y="293688"/>
              <a:ext cx="547297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 및 치료의 정의</a:t>
              </a:r>
              <a:r>
                <a:rPr lang="en-US" altLang="ko-KR" sz="28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(15-17)</a:t>
              </a:r>
            </a:p>
          </p:txBody>
        </p:sp>
        <p:sp>
          <p:nvSpPr>
            <p:cNvPr id="4101" name="Rectangle 54"/>
            <p:cNvSpPr>
              <a:spLocks noChangeArrowheads="1"/>
            </p:cNvSpPr>
            <p:nvPr/>
          </p:nvSpPr>
          <p:spPr bwMode="auto">
            <a:xfrm>
              <a:off x="0" y="908749"/>
              <a:ext cx="9144000" cy="73436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 </a:t>
              </a:r>
              <a:r>
                <a: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상담과 치료의 비교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628800"/>
              <a:ext cx="9144000" cy="5229200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50000"/>
                </a:lnSpc>
                <a:defRPr/>
              </a:pP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0" y="1628801"/>
          <a:ext cx="9144000" cy="5013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3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60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>
                          <a:solidFill>
                            <a:schemeClr val="tx1"/>
                          </a:solidFill>
                        </a:rPr>
                        <a:t>구분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상담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(counseling)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치료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(therapy)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66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대상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b="1" dirty="0"/>
                        <a:t>Client(</a:t>
                      </a:r>
                      <a:r>
                        <a:rPr lang="ko-KR" altLang="en-US" b="1" dirty="0"/>
                        <a:t>비교적 경증</a:t>
                      </a:r>
                      <a:r>
                        <a:rPr lang="en-US" altLang="ko-KR" b="1" dirty="0"/>
                        <a:t>)</a:t>
                      </a:r>
                      <a:endParaRPr lang="ko-KR" altLang="en-US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b="1" dirty="0"/>
                        <a:t>Patient(</a:t>
                      </a:r>
                      <a:r>
                        <a:rPr lang="ko-KR" altLang="en-US" b="1" dirty="0"/>
                        <a:t>병리나 장애</a:t>
                      </a:r>
                      <a:r>
                        <a:rPr lang="en-US" altLang="ko-KR" b="1" dirty="0"/>
                        <a:t>)</a:t>
                      </a:r>
                      <a:endParaRPr lang="ko-KR" altLang="en-US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544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전문가 역할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b="1" dirty="0"/>
                        <a:t>Counselor- </a:t>
                      </a:r>
                      <a:r>
                        <a:rPr lang="ko-KR" altLang="en-US" b="1" dirty="0"/>
                        <a:t>적응과 성장촉진 조력자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환경</a:t>
                      </a:r>
                      <a:r>
                        <a:rPr lang="ko-KR" altLang="en-US" b="1" baseline="0" dirty="0"/>
                        <a:t> </a:t>
                      </a:r>
                      <a:r>
                        <a:rPr lang="ko-KR" altLang="en-US" b="1" baseline="0" dirty="0" err="1"/>
                        <a:t>조정자</a:t>
                      </a:r>
                      <a:endParaRPr lang="ko-KR" altLang="en-US" b="1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b="1" dirty="0"/>
                        <a:t>Therapist-</a:t>
                      </a:r>
                      <a:r>
                        <a:rPr lang="ko-KR" altLang="en-US" b="1" dirty="0"/>
                        <a:t>문제진단과 분석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지시적이고 주도적 역할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544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목적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긍정적 변화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적응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성장 원조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증상과 장애제거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기능회복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성격재구조화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544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적응문제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부부관계 등의 갈등해결을 통한 관계증진과 기능향상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정신증상을 보이는 가족의 전반적 변화</a:t>
                      </a: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00">
                <a:tc row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학문분야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심리학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교육학에서 주로 활용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b="1" dirty="0"/>
                        <a:t>정신의학에서 주로 활용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5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/>
                        <a:t>현재는 </a:t>
                      </a:r>
                      <a:r>
                        <a:rPr lang="ko-KR" altLang="en-US" b="1" dirty="0" err="1"/>
                        <a:t>가족학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심리학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 err="1"/>
                        <a:t>복지학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정신의학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/>
                        <a:t>간호학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 err="1"/>
                        <a:t>목회학</a:t>
                      </a:r>
                      <a:r>
                        <a:rPr lang="en-US" altLang="ko-KR" b="1" dirty="0"/>
                        <a:t>, </a:t>
                      </a:r>
                      <a:r>
                        <a:rPr lang="ko-KR" altLang="en-US" b="1" dirty="0" err="1"/>
                        <a:t>아동학</a:t>
                      </a:r>
                      <a:r>
                        <a:rPr lang="ko-KR" altLang="en-US" b="1" dirty="0"/>
                        <a:t> 등의 다양한 분야에서 가족상담과 치료 활용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0" y="293688"/>
            <a:ext cx="9147175" cy="6285904"/>
            <a:chOff x="0" y="293688"/>
            <a:chExt cx="9147175" cy="6285904"/>
          </a:xfrm>
        </p:grpSpPr>
        <p:grpSp>
          <p:nvGrpSpPr>
            <p:cNvPr id="10243" name="그룹 19"/>
            <p:cNvGrpSpPr>
              <a:grpSpLocks/>
            </p:cNvGrpSpPr>
            <p:nvPr/>
          </p:nvGrpSpPr>
          <p:grpSpPr bwMode="auto">
            <a:xfrm>
              <a:off x="0" y="980728"/>
              <a:ext cx="9144000" cy="1368117"/>
              <a:chOff x="0" y="908720"/>
              <a:chExt cx="9144000" cy="1368052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0" y="1340241"/>
                <a:ext cx="9144000" cy="93653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 err="1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전문상담가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(counselor)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 내담자와의 지속적 신뢰관계를 기반으로 내담자의 긍정적 </a:t>
                </a:r>
                <a:endParaRPr lang="en-US" altLang="ko-KR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150000"/>
                  </a:lnSpc>
                  <a:defRPr/>
                </a:pP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변화와  적응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성장을  돕는 과정</a:t>
                </a:r>
                <a:endPara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0" y="908720"/>
                <a:ext cx="9144000" cy="500066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2.2.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상담의 정의</a:t>
                </a:r>
              </a:p>
            </p:txBody>
          </p:sp>
        </p:grpSp>
        <p:grpSp>
          <p:nvGrpSpPr>
            <p:cNvPr id="10244" name="그룹 17"/>
            <p:cNvGrpSpPr>
              <a:grpSpLocks/>
            </p:cNvGrpSpPr>
            <p:nvPr/>
          </p:nvGrpSpPr>
          <p:grpSpPr bwMode="auto">
            <a:xfrm>
              <a:off x="0" y="4920127"/>
              <a:ext cx="9144000" cy="1659465"/>
              <a:chOff x="0" y="4685074"/>
              <a:chExt cx="9144000" cy="1659387"/>
            </a:xfrm>
          </p:grpSpPr>
          <p:sp>
            <p:nvSpPr>
              <p:cNvPr id="15" name="Rectangle 76"/>
              <p:cNvSpPr>
                <a:spLocks noChangeArrowheads="1"/>
              </p:cNvSpPr>
              <p:nvPr/>
            </p:nvSpPr>
            <p:spPr bwMode="auto">
              <a:xfrm>
                <a:off x="0" y="4922128"/>
                <a:ext cx="9144000" cy="142233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buFont typeface="Wingdings" pitchFamily="2" charset="2"/>
                  <a:buChar char="§"/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가족성원 개인의 부적응과 대인관계 문제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가족성원간의 갈등과 가족 역기능 문제를</a:t>
                </a:r>
                <a:endParaRPr lang="en-US" altLang="ko-KR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 해결하기 위해 가족체계를 변화시키는데 초점을 둔 직접적 개입방법</a:t>
                </a:r>
                <a:endParaRPr lang="en-US" altLang="ko-KR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2" name="Text Box 71"/>
              <p:cNvSpPr txBox="1">
                <a:spLocks noChangeArrowheads="1"/>
              </p:cNvSpPr>
              <p:nvPr/>
            </p:nvSpPr>
            <p:spPr bwMode="auto">
              <a:xfrm>
                <a:off x="0" y="4685074"/>
                <a:ext cx="9144000" cy="400110"/>
              </a:xfrm>
              <a:prstGeom prst="rect">
                <a:avLst/>
              </a:prstGeom>
              <a:gradFill rotWithShape="0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5400000"/>
              </a:gradFill>
              <a:ln w="12700">
                <a:solidFill>
                  <a:srgbClr val="9999FF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latinLnBrk="0" hangingPunct="0">
                  <a:buSzPct val="75000"/>
                  <a:buFont typeface="Wingdings" pitchFamily="2" charset="2"/>
                  <a:buNone/>
                </a:pPr>
                <a:r>
                  <a:rPr kumimoji="0" lang="en-US" altLang="ko-KR" sz="2000" dirty="0">
                    <a:solidFill>
                      <a:schemeClr val="accent2"/>
                    </a:solidFill>
                    <a:latin typeface="HY견고딕" pitchFamily="18" charset="-127"/>
                    <a:ea typeface="HY견고딕" pitchFamily="18" charset="-127"/>
                  </a:rPr>
                  <a:t>2.4. </a:t>
                </a:r>
                <a:r>
                  <a:rPr kumimoji="0" lang="ko-KR" altLang="en-US" sz="2000" dirty="0">
                    <a:solidFill>
                      <a:schemeClr val="accent2"/>
                    </a:solidFill>
                    <a:latin typeface="HY견고딕" pitchFamily="18" charset="-127"/>
                    <a:ea typeface="HY견고딕" pitchFamily="18" charset="-127"/>
                  </a:rPr>
                  <a:t>가족상담과 치료의 정의</a:t>
                </a:r>
                <a:r>
                  <a:rPr kumimoji="0" lang="en-US" altLang="ko-KR" sz="2000" dirty="0">
                    <a:solidFill>
                      <a:schemeClr val="accent2"/>
                    </a:solidFill>
                    <a:latin typeface="HY견고딕" pitchFamily="18" charset="-127"/>
                    <a:ea typeface="HY견고딕" pitchFamily="18" charset="-127"/>
                  </a:rPr>
                  <a:t>(15)</a:t>
                </a: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498405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치료의 정의</a:t>
              </a:r>
              <a:r>
                <a:rPr lang="en-US" altLang="ko-KR" sz="2600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(15-17)</a:t>
              </a: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83673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10247" name="그룹 18"/>
            <p:cNvGrpSpPr>
              <a:grpSpLocks/>
            </p:cNvGrpSpPr>
            <p:nvPr/>
          </p:nvGrpSpPr>
          <p:grpSpPr bwMode="auto">
            <a:xfrm>
              <a:off x="0" y="2564904"/>
              <a:ext cx="9144000" cy="1502668"/>
              <a:chOff x="0" y="2392113"/>
              <a:chExt cx="9144000" cy="1502597"/>
            </a:xfrm>
          </p:grpSpPr>
          <p:sp>
            <p:nvSpPr>
              <p:cNvPr id="12" name="Rectangle 76"/>
              <p:cNvSpPr>
                <a:spLocks noChangeArrowheads="1"/>
              </p:cNvSpPr>
              <p:nvPr/>
            </p:nvSpPr>
            <p:spPr bwMode="auto">
              <a:xfrm>
                <a:off x="0" y="2689979"/>
                <a:ext cx="9144000" cy="1204731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buFont typeface="Wingdings" pitchFamily="2" charset="2"/>
                  <a:buChar char="§"/>
                  <a:defRPr/>
                </a:pP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전문치료자</a:t>
                </a: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(therapist)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가 병리증상이나 정신장애를 가진 환자와의 상호작용을 통해</a:t>
                </a:r>
                <a:endParaRPr lang="en-US" altLang="ko-KR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defRPr/>
                </a:pPr>
                <a:r>
                  <a:rPr lang="en-US" altLang="ko-KR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 </a:t>
                </a:r>
                <a:r>
                  <a:rPr lang="ko-KR" altLang="en-US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환자의 병리증상과 장애를 완화하고 기능회복과 성격의 재구조화를 돕는 과정</a:t>
                </a:r>
                <a:endParaRPr lang="en-US" altLang="ko-KR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1" name="Text Box 71"/>
              <p:cNvSpPr txBox="1">
                <a:spLocks noChangeArrowheads="1"/>
              </p:cNvSpPr>
              <p:nvPr/>
            </p:nvSpPr>
            <p:spPr bwMode="auto">
              <a:xfrm>
                <a:off x="0" y="2392113"/>
                <a:ext cx="9144000" cy="36987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1"/>
                <a:tileRect/>
              </a:gradFill>
              <a:ln w="12700">
                <a:solidFill>
                  <a:srgbClr val="9999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latinLnBrk="0" hangingPunct="0">
                  <a:buSzPct val="75000"/>
                  <a:buFont typeface="Wingdings" pitchFamily="2" charset="2"/>
                  <a:buNone/>
                  <a:defRPr/>
                </a:pPr>
                <a:endParaRPr kumimoji="0" lang="en-US" altLang="ko-KR" b="1" dirty="0">
                  <a:solidFill>
                    <a:schemeClr val="bg1"/>
                  </a:solidFill>
                  <a:latin typeface="Arial" charset="0"/>
                  <a:ea typeface="굴림" pitchFamily="50" charset="-127"/>
                </a:endParaRPr>
              </a:p>
            </p:txBody>
          </p:sp>
          <p:sp>
            <p:nvSpPr>
              <p:cNvPr id="10250" name="직사각형 12"/>
              <p:cNvSpPr>
                <a:spLocks noChangeArrowheads="1"/>
              </p:cNvSpPr>
              <p:nvPr/>
            </p:nvSpPr>
            <p:spPr bwMode="auto">
              <a:xfrm>
                <a:off x="0" y="2433897"/>
                <a:ext cx="6876256" cy="400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ko-KR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2.3. </a:t>
                </a:r>
                <a:r>
                  <a:rPr lang="ko-KR" altLang="en-US" sz="2000" dirty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치료의 정의</a:t>
                </a:r>
                <a:endParaRPr lang="ko-KR" altLang="en-US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Text Box 71"/>
            <p:cNvSpPr txBox="1">
              <a:spLocks noChangeArrowheads="1"/>
            </p:cNvSpPr>
            <p:nvPr/>
          </p:nvSpPr>
          <p:spPr bwMode="auto">
            <a:xfrm>
              <a:off x="32" y="4293096"/>
              <a:ext cx="9143968" cy="4154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  </a:t>
              </a:r>
              <a:r>
                <a:rPr kumimoji="0" lang="ko-KR" altLang="en-US" sz="1600" b="1" dirty="0">
                  <a:solidFill>
                    <a:srgbClr val="FF6600"/>
                  </a:solidFill>
                  <a:latin typeface="Arial" charset="0"/>
                </a:rPr>
                <a:t>현재는 상담과 치료의 구분이 모호해지고 있으며</a:t>
              </a:r>
              <a:r>
                <a:rPr kumimoji="0" lang="en-US" altLang="ko-KR" sz="1600" b="1" dirty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600" b="1" dirty="0">
                  <a:solidFill>
                    <a:srgbClr val="FF6600"/>
                  </a:solidFill>
                  <a:latin typeface="Arial" charset="0"/>
                </a:rPr>
                <a:t>각각의 영역이 확대되고 있어 두 용어를 혼용함</a:t>
              </a:r>
              <a:endParaRPr kumimoji="0" lang="en-US" altLang="ko-KR" sz="1600" b="1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1179</Words>
  <Application>Microsoft Office PowerPoint</Application>
  <PresentationFormat>화면 슬라이드 쇼(4:3)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HY강B</vt:lpstr>
      <vt:lpstr>HY견고딕</vt:lpstr>
      <vt:lpstr>굴림</vt:lpstr>
      <vt:lpstr>Arial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195302@365.mokwon.ac.kr</cp:lastModifiedBy>
  <cp:revision>82</cp:revision>
  <dcterms:created xsi:type="dcterms:W3CDTF">2004-08-18T05:19:37Z</dcterms:created>
  <dcterms:modified xsi:type="dcterms:W3CDTF">2021-03-01T10:07:21Z</dcterms:modified>
</cp:coreProperties>
</file>