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79" r:id="rId3"/>
    <p:sldId id="274" r:id="rId4"/>
    <p:sldId id="275" r:id="rId5"/>
    <p:sldId id="280" r:id="rId6"/>
    <p:sldId id="259" r:id="rId7"/>
    <p:sldId id="256" r:id="rId8"/>
    <p:sldId id="261" r:id="rId9"/>
    <p:sldId id="270" r:id="rId10"/>
    <p:sldId id="277" r:id="rId11"/>
    <p:sldId id="267" r:id="rId12"/>
    <p:sldId id="276" r:id="rId13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6600"/>
    <a:srgbClr val="00FF00"/>
    <a:srgbClr val="99FFCC"/>
    <a:srgbClr val="FF99FF"/>
    <a:srgbClr val="0000CC"/>
    <a:srgbClr val="990033"/>
    <a:srgbClr val="336699"/>
    <a:srgbClr val="008000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172" y="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D86AE-20B1-4CFE-927D-4320954A003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76AF5-B9E0-4EAE-8721-AA41054B53A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A465EF-4AE9-47CD-B837-6C1C666FCC4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7C7AB1-A7BB-4B7A-82B9-2CD309248D5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947D2-BE6D-4F82-860C-A2AAACE0A46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89C19-0708-4D49-B9BB-23D39C68127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DE2D1-313E-463F-92A1-B21FF230768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4B263E-5A05-4814-9CA2-D1241D5E437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0C4FE-6862-4F1E-8315-CF3FE11DBC8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4ECA9-CA4C-41AC-9C7D-E0D0CE15025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1396D-09E8-4421-9996-947119F7A85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9BC35110-2120-4042-BE34-AEDA5E16C6C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>
              <a:latin typeface="굴림" pitchFamily="50" charset="-127"/>
              <a:ea typeface="굴림" pitchFamily="50" charset="-127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>
            <a:off x="0" y="642917"/>
            <a:ext cx="9147175" cy="5214958"/>
            <a:chOff x="0" y="642917"/>
            <a:chExt cx="9147175" cy="5214958"/>
          </a:xfrm>
        </p:grpSpPr>
        <p:sp>
          <p:nvSpPr>
            <p:cNvPr id="2051" name="Line 46"/>
            <p:cNvSpPr>
              <a:spLocks noChangeShapeType="1"/>
            </p:cNvSpPr>
            <p:nvPr/>
          </p:nvSpPr>
          <p:spPr bwMode="auto">
            <a:xfrm>
              <a:off x="3175" y="642917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2053" name="Rectangle 61"/>
            <p:cNvSpPr>
              <a:spLocks noChangeArrowheads="1"/>
            </p:cNvSpPr>
            <p:nvPr/>
          </p:nvSpPr>
          <p:spPr bwMode="auto">
            <a:xfrm>
              <a:off x="0" y="2048519"/>
              <a:ext cx="9144000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ko-KR" altLang="en-US" sz="2800" dirty="0">
                  <a:solidFill>
                    <a:srgbClr val="FF6600"/>
                  </a:solidFill>
                  <a:latin typeface="HY견고딕" pitchFamily="18" charset="-127"/>
                  <a:ea typeface="HY견고딕" pitchFamily="18" charset="-127"/>
                </a:rPr>
                <a:t>가족상담 및 가족치료</a:t>
              </a:r>
              <a:endParaRPr lang="en-US" altLang="ko-KR" sz="2800" dirty="0">
                <a:solidFill>
                  <a:srgbClr val="FF6600"/>
                </a:solidFill>
                <a:latin typeface="HY견고딕" pitchFamily="18" charset="-127"/>
                <a:ea typeface="HY견고딕" pitchFamily="18" charset="-127"/>
              </a:endParaRPr>
            </a:p>
            <a:p>
              <a:pPr algn="ctr"/>
              <a:r>
                <a:rPr lang="en-US" altLang="ko-KR" sz="2800" dirty="0">
                  <a:solidFill>
                    <a:srgbClr val="FF6600"/>
                  </a:solidFill>
                  <a:latin typeface="HY견고딕" pitchFamily="18" charset="-127"/>
                  <a:ea typeface="HY견고딕" pitchFamily="18" charset="-127"/>
                </a:rPr>
                <a:t>Family Counseling &amp; Therapy</a:t>
              </a:r>
            </a:p>
          </p:txBody>
        </p:sp>
        <p:sp>
          <p:nvSpPr>
            <p:cNvPr id="2054" name="Rectangle 327"/>
            <p:cNvSpPr>
              <a:spLocks noChangeArrowheads="1"/>
            </p:cNvSpPr>
            <p:nvPr/>
          </p:nvSpPr>
          <p:spPr bwMode="auto">
            <a:xfrm>
              <a:off x="0" y="1988840"/>
              <a:ext cx="9144032" cy="1152128"/>
            </a:xfrm>
            <a:prstGeom prst="rect">
              <a:avLst/>
            </a:prstGeom>
            <a:gradFill rotWithShape="1">
              <a:gsLst>
                <a:gs pos="0">
                  <a:srgbClr val="185E76">
                    <a:alpha val="0"/>
                  </a:srgbClr>
                </a:gs>
                <a:gs pos="100000">
                  <a:srgbClr val="33CCFF">
                    <a:alpha val="29999"/>
                  </a:srgbClr>
                </a:gs>
              </a:gsLst>
              <a:lin ang="2700000" scaled="1"/>
            </a:gradFill>
            <a:ln w="28575">
              <a:solidFill>
                <a:srgbClr val="B895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5" name="AutoShape 87"/>
            <p:cNvSpPr>
              <a:spLocks noChangeArrowheads="1"/>
            </p:cNvSpPr>
            <p:nvPr/>
          </p:nvSpPr>
          <p:spPr bwMode="auto">
            <a:xfrm>
              <a:off x="2000232" y="5337177"/>
              <a:ext cx="5452088" cy="520698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B2B2B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2400" b="1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목원대학교 사회복지학과 </a:t>
              </a:r>
              <a:endParaRPr lang="en-US" altLang="ko-KR" sz="2400" b="1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2"/>
          <p:cNvGrpSpPr/>
          <p:nvPr/>
        </p:nvGrpSpPr>
        <p:grpSpPr>
          <a:xfrm>
            <a:off x="0" y="293688"/>
            <a:ext cx="9147175" cy="6564312"/>
            <a:chOff x="0" y="293688"/>
            <a:chExt cx="9147175" cy="6564312"/>
          </a:xfrm>
        </p:grpSpPr>
        <p:sp>
          <p:nvSpPr>
            <p:cNvPr id="4099" name="Line 46"/>
            <p:cNvSpPr>
              <a:spLocks noChangeShapeType="1"/>
            </p:cNvSpPr>
            <p:nvPr/>
          </p:nvSpPr>
          <p:spPr bwMode="auto">
            <a:xfrm>
              <a:off x="3207" y="730271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4100" name="Text Box 56"/>
            <p:cNvSpPr txBox="1">
              <a:spLocks noChangeArrowheads="1"/>
            </p:cNvSpPr>
            <p:nvPr/>
          </p:nvSpPr>
          <p:spPr bwMode="auto">
            <a:xfrm>
              <a:off x="96870" y="293688"/>
              <a:ext cx="554991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3.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가족상담 및 치료의 특성</a:t>
              </a:r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(19-26)</a:t>
              </a:r>
            </a:p>
          </p:txBody>
        </p:sp>
        <p:sp>
          <p:nvSpPr>
            <p:cNvPr id="4101" name="Rectangle 54"/>
            <p:cNvSpPr>
              <a:spLocks noChangeArrowheads="1"/>
            </p:cNvSpPr>
            <p:nvPr/>
          </p:nvSpPr>
          <p:spPr bwMode="auto">
            <a:xfrm>
              <a:off x="0" y="908749"/>
              <a:ext cx="9144000" cy="734365"/>
            </a:xfrm>
            <a:prstGeom prst="rect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721D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3.1. 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개인상담과 가족상담의 비교</a:t>
              </a:r>
              <a:endParaRPr lang="en-US" altLang="ko-KR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0" name="Rectangle 77"/>
            <p:cNvSpPr>
              <a:spLocks noChangeArrowheads="1"/>
            </p:cNvSpPr>
            <p:nvPr/>
          </p:nvSpPr>
          <p:spPr bwMode="auto">
            <a:xfrm>
              <a:off x="0" y="1628800"/>
              <a:ext cx="9144000" cy="5229200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 marL="180975">
                <a:lnSpc>
                  <a:spcPct val="150000"/>
                </a:lnSpc>
                <a:defRPr/>
              </a:pPr>
              <a:endParaRPr lang="en-US" altLang="ko-KR" b="1" dirty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</p:grpSp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1561158"/>
              </p:ext>
            </p:extLst>
          </p:nvPr>
        </p:nvGraphicFramePr>
        <p:xfrm>
          <a:off x="0" y="1700808"/>
          <a:ext cx="9144000" cy="504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7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239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7412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>
                          <a:solidFill>
                            <a:schemeClr val="tx1"/>
                          </a:solidFill>
                          <a:effectLst/>
                        </a:rPr>
                        <a:t>구분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b="1" dirty="0">
                          <a:solidFill>
                            <a:schemeClr val="tx1"/>
                          </a:solidFill>
                          <a:effectLst/>
                        </a:rPr>
                        <a:t>개인상담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b="1" dirty="0">
                          <a:solidFill>
                            <a:schemeClr val="tx1"/>
                          </a:solidFill>
                          <a:effectLst/>
                        </a:rPr>
                        <a:t>가족상담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000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>
                          <a:effectLst/>
                        </a:rPr>
                        <a:t>관심과 단위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>
                          <a:effectLst/>
                        </a:rPr>
                        <a:t>Client </a:t>
                      </a:r>
                      <a:r>
                        <a:rPr lang="ko-KR" altLang="en-US" b="1" dirty="0">
                          <a:effectLst/>
                        </a:rPr>
                        <a:t>개인의 심리내적 문제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>
                          <a:effectLst/>
                        </a:rPr>
                        <a:t>가족집단</a:t>
                      </a:r>
                      <a:r>
                        <a:rPr lang="ko-KR" altLang="en-US" b="1" baseline="0" dirty="0">
                          <a:effectLst/>
                        </a:rPr>
                        <a:t> 전체와 개인</a:t>
                      </a:r>
                      <a:r>
                        <a:rPr lang="en-US" altLang="ko-KR" b="1" baseline="0" dirty="0">
                          <a:effectLst/>
                        </a:rPr>
                        <a:t> </a:t>
                      </a:r>
                      <a:r>
                        <a:rPr lang="ko-KR" altLang="en-US" b="1" baseline="0" dirty="0">
                          <a:effectLst/>
                        </a:rPr>
                        <a:t>성원의 문제</a:t>
                      </a:r>
                      <a:endParaRPr lang="ko-KR" altLang="en-US" b="1" dirty="0">
                        <a:effectLst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6125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>
                          <a:effectLst/>
                        </a:rPr>
                        <a:t>문제의 초점</a:t>
                      </a:r>
                    </a:p>
                  </a:txBody>
                  <a:tcPr anchor="ctr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>
                          <a:effectLst/>
                        </a:rPr>
                        <a:t>문제원인을 개인의 성격발달과 정신내적 역동에서 찾음</a:t>
                      </a:r>
                    </a:p>
                  </a:txBody>
                  <a:tcPr anchor="ctr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>
                          <a:effectLst/>
                        </a:rPr>
                        <a:t>개인 내면보다는 가족과 사회체계에서 찾음</a:t>
                      </a:r>
                    </a:p>
                  </a:txBody>
                  <a:tcPr anchor="ctr"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100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>
                          <a:effectLst/>
                        </a:rPr>
                        <a:t>개입대상</a:t>
                      </a:r>
                    </a:p>
                  </a:txBody>
                  <a:tcPr anchor="ctr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>
                          <a:effectLst/>
                        </a:rPr>
                        <a:t>개인의 과거와 현재의 결함 발견과 해결</a:t>
                      </a:r>
                    </a:p>
                  </a:txBody>
                  <a:tcPr anchor="ctr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>
                          <a:effectLst/>
                        </a:rPr>
                        <a:t>IP(Identified Patient)</a:t>
                      </a:r>
                      <a:r>
                        <a:rPr lang="ko-KR" altLang="en-US" b="1" dirty="0">
                          <a:effectLst/>
                        </a:rPr>
                        <a:t>보다 가족관계상의 반복적 상호작용 유형에 관심</a:t>
                      </a:r>
                    </a:p>
                  </a:txBody>
                  <a:tcPr anchor="ctr"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7122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>
                          <a:effectLst/>
                        </a:rPr>
                        <a:t>개입단위</a:t>
                      </a:r>
                    </a:p>
                  </a:txBody>
                  <a:tcPr anchor="ctr"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>
                          <a:effectLst/>
                        </a:rPr>
                        <a:t>개인 단위</a:t>
                      </a:r>
                      <a:r>
                        <a:rPr lang="en-US" altLang="ko-KR" b="1" dirty="0">
                          <a:effectLst/>
                        </a:rPr>
                        <a:t>(client)</a:t>
                      </a:r>
                      <a:endParaRPr lang="ko-KR" altLang="en-US" b="1" dirty="0">
                        <a:effectLst/>
                      </a:endParaRPr>
                    </a:p>
                  </a:txBody>
                  <a:tcPr anchor="ctr"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>
                          <a:effectLst/>
                        </a:rPr>
                        <a:t>가족전체 또는 일부 성원</a:t>
                      </a:r>
                    </a:p>
                  </a:txBody>
                  <a:tcPr anchor="ctr">
                    <a:solidFill>
                      <a:srgbClr val="CC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2256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>
                          <a:effectLst/>
                        </a:rPr>
                        <a:t>상담기간</a:t>
                      </a:r>
                    </a:p>
                  </a:txBody>
                  <a:tcPr anchor="ctr"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b="1" dirty="0">
                          <a:effectLst/>
                        </a:rPr>
                        <a:t>비교적 장기치료</a:t>
                      </a:r>
                      <a:r>
                        <a:rPr lang="en-US" altLang="ko-KR" b="1" dirty="0">
                          <a:effectLst/>
                        </a:rPr>
                        <a:t>. </a:t>
                      </a:r>
                      <a:r>
                        <a:rPr lang="ko-KR" altLang="en-US" b="1" dirty="0">
                          <a:effectLst/>
                        </a:rPr>
                        <a:t>특히 </a:t>
                      </a:r>
                      <a:r>
                        <a:rPr lang="en-US" altLang="ko-KR" b="1" dirty="0">
                          <a:effectLst/>
                        </a:rPr>
                        <a:t>Freudian</a:t>
                      </a:r>
                      <a:endParaRPr lang="ko-KR" altLang="en-US" b="1" dirty="0">
                        <a:effectLst/>
                      </a:endParaRPr>
                    </a:p>
                  </a:txBody>
                  <a:tcPr anchor="ctr"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>
                          <a:effectLst/>
                        </a:rPr>
                        <a:t>단기치료</a:t>
                      </a:r>
                    </a:p>
                  </a:txBody>
                  <a:tcPr anchor="ctr">
                    <a:solidFill>
                      <a:srgbClr val="99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2256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>
                          <a:effectLst/>
                        </a:rPr>
                        <a:t>철학과 가정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b="1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ko-KR" altLang="en-US" b="1" dirty="0">
                          <a:solidFill>
                            <a:srgbClr val="C00000"/>
                          </a:solidFill>
                          <a:effectLst/>
                        </a:rPr>
                        <a:t>교재</a:t>
                      </a:r>
                      <a:r>
                        <a:rPr lang="en-US" altLang="ko-KR" b="1" dirty="0">
                          <a:solidFill>
                            <a:srgbClr val="C00000"/>
                          </a:solidFill>
                          <a:effectLst/>
                        </a:rPr>
                        <a:t> 21</a:t>
                      </a:r>
                      <a:r>
                        <a:rPr lang="ko-KR" altLang="en-US" b="1" dirty="0">
                          <a:solidFill>
                            <a:srgbClr val="C00000"/>
                          </a:solidFill>
                          <a:effectLst/>
                        </a:rPr>
                        <a:t>쪽 </a:t>
                      </a:r>
                      <a:r>
                        <a:rPr lang="en-US" altLang="ko-KR" b="1" dirty="0">
                          <a:solidFill>
                            <a:srgbClr val="C00000"/>
                          </a:solidFill>
                          <a:effectLst/>
                        </a:rPr>
                        <a:t>&lt;</a:t>
                      </a:r>
                      <a:r>
                        <a:rPr lang="ko-KR" altLang="en-US" b="1" dirty="0">
                          <a:solidFill>
                            <a:srgbClr val="C00000"/>
                          </a:solidFill>
                          <a:effectLst/>
                        </a:rPr>
                        <a:t>표 </a:t>
                      </a:r>
                      <a:r>
                        <a:rPr lang="en-US" altLang="ko-KR" b="1" dirty="0">
                          <a:solidFill>
                            <a:srgbClr val="C00000"/>
                          </a:solidFill>
                          <a:effectLst/>
                        </a:rPr>
                        <a:t>1-1&gt; </a:t>
                      </a:r>
                      <a:r>
                        <a:rPr lang="ko-KR" altLang="en-US" b="1" dirty="0">
                          <a:solidFill>
                            <a:srgbClr val="C00000"/>
                          </a:solidFill>
                          <a:effectLst/>
                        </a:rPr>
                        <a:t>참조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="1" dirty="0">
                        <a:effectLst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7656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>
                          <a:effectLst/>
                        </a:rPr>
                        <a:t>공통점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effectLst/>
                        </a:rPr>
                        <a:t>Client</a:t>
                      </a:r>
                      <a:r>
                        <a:rPr lang="ko-KR" altLang="en-US" b="1" dirty="0">
                          <a:effectLst/>
                        </a:rPr>
                        <a:t>의 문제해결 원조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56"/>
          <p:cNvSpPr txBox="1">
            <a:spLocks noChangeArrowheads="1"/>
          </p:cNvSpPr>
          <p:nvPr/>
        </p:nvSpPr>
        <p:spPr bwMode="auto">
          <a:xfrm>
            <a:off x="96870" y="293688"/>
            <a:ext cx="505619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3. </a:t>
            </a:r>
            <a:r>
              <a:rPr lang="ko-KR" altLang="en-US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가족상담과 치료의 특성</a:t>
            </a:r>
            <a:r>
              <a: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(19-26)</a:t>
            </a:r>
          </a:p>
        </p:txBody>
      </p:sp>
      <p:sp>
        <p:nvSpPr>
          <p:cNvPr id="9226" name="Line 46"/>
          <p:cNvSpPr>
            <a:spLocks noChangeShapeType="1"/>
          </p:cNvSpPr>
          <p:nvPr/>
        </p:nvSpPr>
        <p:spPr bwMode="auto">
          <a:xfrm>
            <a:off x="3207" y="716171"/>
            <a:ext cx="9143968" cy="0"/>
          </a:xfrm>
          <a:prstGeom prst="line">
            <a:avLst/>
          </a:prstGeom>
          <a:noFill/>
          <a:ln w="9525">
            <a:solidFill>
              <a:srgbClr val="C0C0C0">
                <a:alpha val="70195"/>
              </a:srgbClr>
            </a:solidFill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0" y="836713"/>
            <a:ext cx="9144000" cy="1440160"/>
            <a:chOff x="0" y="1019547"/>
            <a:chExt cx="9144000" cy="1601255"/>
          </a:xfrm>
        </p:grpSpPr>
        <p:sp>
          <p:nvSpPr>
            <p:cNvPr id="9227" name="Rectangle 54"/>
            <p:cNvSpPr>
              <a:spLocks noChangeArrowheads="1"/>
            </p:cNvSpPr>
            <p:nvPr/>
          </p:nvSpPr>
          <p:spPr bwMode="auto">
            <a:xfrm>
              <a:off x="0" y="1019547"/>
              <a:ext cx="9144000" cy="513405"/>
            </a:xfrm>
            <a:prstGeom prst="rect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721D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3.2. 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가족상담과 집단상담</a:t>
              </a:r>
              <a:endParaRPr lang="en-US" altLang="ko-KR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0" name="Rectangle 77"/>
            <p:cNvSpPr>
              <a:spLocks noChangeArrowheads="1"/>
            </p:cNvSpPr>
            <p:nvPr/>
          </p:nvSpPr>
          <p:spPr bwMode="auto">
            <a:xfrm>
              <a:off x="0" y="1513471"/>
              <a:ext cx="9144000" cy="1107331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 marL="180975">
                <a:spcBef>
                  <a:spcPts val="300"/>
                </a:spcBef>
                <a:spcAft>
                  <a:spcPts val="300"/>
                </a:spcAft>
                <a:buFontTx/>
                <a:buChar char="•"/>
                <a:defRPr/>
              </a:pP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공통점</a:t>
              </a: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: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여러 명이 참여</a:t>
              </a: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상담자와 </a:t>
              </a:r>
              <a:r>
                <a:rPr lang="ko-KR" altLang="en-US" b="1" dirty="0" err="1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내담자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역할 다양</a:t>
              </a: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내담자간의 상호작용 촉진</a:t>
              </a:r>
              <a:endParaRPr lang="en-US" altLang="ko-KR" b="1" dirty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300"/>
                </a:spcBef>
                <a:spcAft>
                  <a:spcPts val="300"/>
                </a:spcAft>
                <a:buFontTx/>
                <a:buChar char="•"/>
                <a:defRPr/>
              </a:pP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차이점</a:t>
              </a: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: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집단상담은 낯선 사람</a:t>
              </a: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가족상담은 알고 있는 사람</a:t>
              </a:r>
              <a:endParaRPr lang="en-US" altLang="ko-KR" b="1" dirty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300"/>
                </a:spcBef>
                <a:spcAft>
                  <a:spcPts val="300"/>
                </a:spcAft>
                <a:buFontTx/>
                <a:buChar char="•"/>
                <a:defRPr/>
              </a:pP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>
                  <a:solidFill>
                    <a:schemeClr val="accent2"/>
                  </a:solidFill>
                  <a:latin typeface="굴림" pitchFamily="50" charset="-127"/>
                  <a:ea typeface="굴림" pitchFamily="50" charset="-127"/>
                </a:rPr>
                <a:t>가족상담</a:t>
              </a:r>
              <a:r>
                <a:rPr lang="en-US" altLang="ko-KR" b="1" dirty="0">
                  <a:solidFill>
                    <a:schemeClr val="accent2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chemeClr val="accent2"/>
                  </a:solidFill>
                  <a:latin typeface="굴림" pitchFamily="50" charset="-127"/>
                  <a:ea typeface="굴림" pitchFamily="50" charset="-127"/>
                </a:rPr>
                <a:t>개인상담</a:t>
              </a:r>
              <a:r>
                <a:rPr lang="en-US" altLang="ko-KR" b="1" dirty="0">
                  <a:solidFill>
                    <a:schemeClr val="accent2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chemeClr val="accent2"/>
                  </a:solidFill>
                  <a:latin typeface="굴림" pitchFamily="50" charset="-127"/>
                  <a:ea typeface="굴림" pitchFamily="50" charset="-127"/>
                </a:rPr>
                <a:t>집단상담의 비교</a:t>
              </a:r>
              <a:r>
                <a:rPr lang="en-US" altLang="ko-KR" b="1" dirty="0">
                  <a:solidFill>
                    <a:schemeClr val="accent2"/>
                  </a:solidFill>
                  <a:latin typeface="굴림" pitchFamily="50" charset="-127"/>
                  <a:ea typeface="굴림" pitchFamily="50" charset="-127"/>
                </a:rPr>
                <a:t>: </a:t>
              </a:r>
              <a:r>
                <a:rPr lang="ko-KR" altLang="en-US" b="1" dirty="0">
                  <a:solidFill>
                    <a:schemeClr val="accent2"/>
                  </a:solidFill>
                  <a:latin typeface="굴림" pitchFamily="50" charset="-127"/>
                  <a:ea typeface="굴림" pitchFamily="50" charset="-127"/>
                </a:rPr>
                <a:t>교재 </a:t>
              </a:r>
              <a:r>
                <a:rPr lang="en-US" altLang="ko-KR" b="1" dirty="0">
                  <a:solidFill>
                    <a:schemeClr val="accent2"/>
                  </a:solidFill>
                  <a:latin typeface="굴림" pitchFamily="50" charset="-127"/>
                  <a:ea typeface="굴림" pitchFamily="50" charset="-127"/>
                </a:rPr>
                <a:t>22</a:t>
              </a:r>
              <a:r>
                <a:rPr lang="ko-KR" altLang="en-US" b="1" dirty="0">
                  <a:solidFill>
                    <a:schemeClr val="accent2"/>
                  </a:solidFill>
                  <a:latin typeface="굴림" pitchFamily="50" charset="-127"/>
                  <a:ea typeface="굴림" pitchFamily="50" charset="-127"/>
                </a:rPr>
                <a:t>의 </a:t>
              </a:r>
              <a:r>
                <a:rPr lang="en-US" altLang="ko-KR" b="1" dirty="0">
                  <a:solidFill>
                    <a:schemeClr val="accent2"/>
                  </a:solidFill>
                  <a:latin typeface="굴림" pitchFamily="50" charset="-127"/>
                  <a:ea typeface="굴림" pitchFamily="50" charset="-127"/>
                </a:rPr>
                <a:t>&lt;</a:t>
              </a:r>
              <a:r>
                <a:rPr lang="ko-KR" altLang="en-US" b="1" dirty="0">
                  <a:solidFill>
                    <a:schemeClr val="accent2"/>
                  </a:solidFill>
                  <a:latin typeface="굴림" pitchFamily="50" charset="-127"/>
                  <a:ea typeface="굴림" pitchFamily="50" charset="-127"/>
                </a:rPr>
                <a:t>표 </a:t>
              </a:r>
              <a:r>
                <a:rPr lang="en-US" altLang="ko-KR" b="1" dirty="0">
                  <a:solidFill>
                    <a:schemeClr val="accent2"/>
                  </a:solidFill>
                  <a:latin typeface="굴림" pitchFamily="50" charset="-127"/>
                  <a:ea typeface="굴림" pitchFamily="50" charset="-127"/>
                </a:rPr>
                <a:t>1-2&gt; </a:t>
              </a:r>
              <a:r>
                <a:rPr lang="ko-KR" altLang="en-US" b="1" dirty="0">
                  <a:solidFill>
                    <a:schemeClr val="accent2"/>
                  </a:solidFill>
                  <a:latin typeface="굴림" pitchFamily="50" charset="-127"/>
                  <a:ea typeface="굴림" pitchFamily="50" charset="-127"/>
                </a:rPr>
                <a:t>참조</a:t>
              </a:r>
              <a:endParaRPr lang="en-US" altLang="ko-KR" b="1" dirty="0">
                <a:solidFill>
                  <a:schemeClr val="accent2"/>
                </a:solidFill>
                <a:latin typeface="굴림" pitchFamily="50" charset="-127"/>
                <a:ea typeface="굴림" pitchFamily="50" charset="-127"/>
              </a:endParaRPr>
            </a:p>
          </p:txBody>
        </p:sp>
      </p:grpSp>
      <p:grpSp>
        <p:nvGrpSpPr>
          <p:cNvPr id="9221" name="그룹 14"/>
          <p:cNvGrpSpPr>
            <a:grpSpLocks/>
          </p:cNvGrpSpPr>
          <p:nvPr/>
        </p:nvGrpSpPr>
        <p:grpSpPr bwMode="auto">
          <a:xfrm>
            <a:off x="32" y="2420888"/>
            <a:ext cx="9143968" cy="1617769"/>
            <a:chOff x="0" y="3088340"/>
            <a:chExt cx="9144000" cy="1636249"/>
          </a:xfrm>
        </p:grpSpPr>
        <p:sp>
          <p:nvSpPr>
            <p:cNvPr id="9224" name="Rectangle 53"/>
            <p:cNvSpPr>
              <a:spLocks noChangeArrowheads="1"/>
            </p:cNvSpPr>
            <p:nvPr/>
          </p:nvSpPr>
          <p:spPr bwMode="auto">
            <a:xfrm>
              <a:off x="0" y="3088340"/>
              <a:ext cx="9138529" cy="556684"/>
            </a:xfrm>
            <a:prstGeom prst="rect">
              <a:avLst/>
            </a:prstGeom>
            <a:gradFill rotWithShape="0">
              <a:gsLst>
                <a:gs pos="0">
                  <a:srgbClr val="63AEE7"/>
                </a:gs>
                <a:gs pos="100000">
                  <a:srgbClr val="38628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3.3. 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가족상담과 가족생활교육</a:t>
              </a:r>
            </a:p>
          </p:txBody>
        </p:sp>
        <p:sp>
          <p:nvSpPr>
            <p:cNvPr id="23" name="Rectangle 76"/>
            <p:cNvSpPr>
              <a:spLocks noChangeArrowheads="1"/>
            </p:cNvSpPr>
            <p:nvPr/>
          </p:nvSpPr>
          <p:spPr bwMode="auto">
            <a:xfrm>
              <a:off x="4731" y="3572015"/>
              <a:ext cx="9139269" cy="1152574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 marL="180975"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  <a:defRPr/>
              </a:pPr>
              <a:r>
                <a:rPr lang="ko-KR" altLang="en-US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 가족기능 향상을 추구하지만</a:t>
              </a:r>
              <a:r>
                <a:rPr lang="en-US" altLang="ko-KR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가족상담은 문제해결</a:t>
              </a:r>
              <a:r>
                <a:rPr lang="en-US" altLang="ko-KR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가족생활교육은 문제예방을 강조</a:t>
              </a:r>
              <a:endParaRPr lang="en-US" altLang="ko-KR" b="1" dirty="0">
                <a:solidFill>
                  <a:srgbClr val="003366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  <a:defRPr/>
              </a:pPr>
              <a:r>
                <a:rPr lang="en-US" altLang="ko-KR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가족생활교육은 정보제공과 조언</a:t>
              </a:r>
              <a:r>
                <a:rPr lang="en-US" altLang="ko-KR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의사소통과 역기능에 관한 교육과 훈련 강조</a:t>
              </a:r>
              <a:endParaRPr lang="en-US" altLang="ko-KR" b="1" dirty="0">
                <a:solidFill>
                  <a:srgbClr val="003366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  <a:defRPr/>
              </a:pPr>
              <a:r>
                <a:rPr lang="ko-KR" altLang="en-US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 강조점의 차이</a:t>
              </a:r>
              <a:r>
                <a:rPr lang="en-US" altLang="ko-KR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:  </a:t>
              </a:r>
              <a:r>
                <a:rPr lang="ko-KR" altLang="en-US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교재 </a:t>
              </a:r>
              <a:r>
                <a:rPr lang="en-US" altLang="ko-KR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23</a:t>
              </a:r>
              <a:r>
                <a:rPr lang="ko-KR" altLang="en-US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쪽의 </a:t>
              </a:r>
              <a:r>
                <a:rPr lang="en-US" altLang="ko-KR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[</a:t>
              </a:r>
              <a:r>
                <a:rPr lang="ko-KR" altLang="en-US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그림 </a:t>
              </a:r>
              <a:r>
                <a:rPr lang="en-US" altLang="ko-KR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1-1] </a:t>
              </a:r>
              <a:r>
                <a:rPr lang="ko-KR" altLang="en-US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참조</a:t>
              </a:r>
              <a:endParaRPr lang="en-US" altLang="ko-KR" b="1" dirty="0">
                <a:solidFill>
                  <a:srgbClr val="003366"/>
                </a:solidFill>
                <a:latin typeface="굴림" pitchFamily="50" charset="-127"/>
                <a:ea typeface="굴림" pitchFamily="50" charset="-127"/>
              </a:endParaRPr>
            </a:p>
          </p:txBody>
        </p:sp>
      </p:grpSp>
      <p:grpSp>
        <p:nvGrpSpPr>
          <p:cNvPr id="15" name="그룹 14"/>
          <p:cNvGrpSpPr/>
          <p:nvPr/>
        </p:nvGrpSpPr>
        <p:grpSpPr>
          <a:xfrm>
            <a:off x="32" y="4149080"/>
            <a:ext cx="9143968" cy="2088230"/>
            <a:chOff x="32" y="4959874"/>
            <a:chExt cx="9143968" cy="1637477"/>
          </a:xfrm>
        </p:grpSpPr>
        <p:sp>
          <p:nvSpPr>
            <p:cNvPr id="9222" name="Rectangle 54"/>
            <p:cNvSpPr>
              <a:spLocks noChangeArrowheads="1"/>
            </p:cNvSpPr>
            <p:nvPr/>
          </p:nvSpPr>
          <p:spPr bwMode="auto">
            <a:xfrm>
              <a:off x="32" y="4959874"/>
              <a:ext cx="9143968" cy="338789"/>
            </a:xfrm>
            <a:prstGeom prst="rect">
              <a:avLst/>
            </a:prstGeom>
            <a:gradFill rotWithShape="0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3.4.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가족상담</a:t>
              </a:r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, </a:t>
              </a:r>
              <a:r>
                <a:rPr lang="ko-KR" altLang="en-US" sz="2000" dirty="0" err="1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가족멘토링</a:t>
              </a:r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, </a:t>
              </a:r>
              <a:r>
                <a:rPr lang="ko-KR" altLang="en-US" sz="2000" dirty="0" err="1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가족코칭</a:t>
              </a:r>
              <a:endParaRPr lang="ko-KR" altLang="en-US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3" name="Rectangle 76"/>
            <p:cNvSpPr>
              <a:spLocks noChangeArrowheads="1"/>
            </p:cNvSpPr>
            <p:nvPr/>
          </p:nvSpPr>
          <p:spPr bwMode="auto">
            <a:xfrm>
              <a:off x="4763" y="5242196"/>
              <a:ext cx="9139237" cy="1355155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 marL="180975">
                <a:buFontTx/>
                <a:buChar char="•"/>
                <a:defRPr/>
              </a:pP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err="1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가족멘토링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: Mentor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가 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Mentee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와 짝이 되어 잠재력 계발과 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self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리더십 발휘토록 지지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</a:p>
            <a:p>
              <a:pPr marL="180975">
                <a:defRPr/>
              </a:pP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조언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정보제공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.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성장지향적 관계이지만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err="1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멘토와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err="1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멘티는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수직적 관계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. </a:t>
              </a:r>
              <a:r>
                <a:rPr lang="ko-KR" altLang="en-US" b="1" dirty="0" err="1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멘토가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변화 책임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buFontTx/>
                <a:buChar char="•"/>
                <a:defRPr/>
              </a:pP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err="1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가족코칭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: coach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가 </a:t>
              </a:r>
              <a:r>
                <a:rPr lang="en-US" altLang="ko-KR" b="1" dirty="0" err="1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coachee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와 파트너십이 되어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잠재력 개발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삶의 질 향상 원조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. </a:t>
              </a:r>
            </a:p>
            <a:p>
              <a:pPr marL="180975">
                <a:defRPr/>
              </a:pP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건강한 가족의 성장과 변화동기 강화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미래의 성숙 지원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.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코치와 </a:t>
              </a:r>
              <a:r>
                <a:rPr lang="ko-KR" altLang="en-US" b="1" dirty="0" err="1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코치이는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수평적 관계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.</a:t>
              </a:r>
            </a:p>
            <a:p>
              <a:pPr marL="180975">
                <a:defRPr/>
              </a:pP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ko-KR" altLang="en-US" b="1" dirty="0" err="1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코치이가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변화의 주체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buFontTx/>
                <a:buChar char="•"/>
                <a:defRPr/>
              </a:pP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가족상담은 전문지식과 기법 활용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err="1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멘토와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err="1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코칭은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일반인의 경험과 지혜활용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</p:txBody>
        </p:sp>
      </p:grpSp>
      <p:sp>
        <p:nvSpPr>
          <p:cNvPr id="16" name="Text Box 71"/>
          <p:cNvSpPr txBox="1">
            <a:spLocks noChangeArrowheads="1"/>
          </p:cNvSpPr>
          <p:nvPr/>
        </p:nvSpPr>
        <p:spPr bwMode="auto">
          <a:xfrm>
            <a:off x="32" y="6397878"/>
            <a:ext cx="9143968" cy="415498"/>
          </a:xfrm>
          <a:prstGeom prst="rect">
            <a:avLst/>
          </a:prstGeom>
          <a:solidFill>
            <a:srgbClr val="FFFFFF"/>
          </a:solidFill>
          <a:ln w="12700">
            <a:solidFill>
              <a:srgbClr val="9999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latinLnBrk="0" hangingPunct="0">
              <a:lnSpc>
                <a:spcPct val="150000"/>
              </a:lnSpc>
              <a:buSzPct val="75000"/>
              <a:buFont typeface="Wingdings" pitchFamily="2" charset="2"/>
              <a:buChar char="§"/>
            </a:pPr>
            <a:r>
              <a:rPr kumimoji="0" lang="ko-KR" altLang="en-US" sz="1400" b="1" dirty="0">
                <a:solidFill>
                  <a:srgbClr val="FF6600"/>
                </a:solidFill>
                <a:latin typeface="Arial" charset="0"/>
              </a:rPr>
              <a:t>  가족 생활교육</a:t>
            </a:r>
            <a:r>
              <a:rPr kumimoji="0" lang="en-US" altLang="ko-KR" sz="1400" b="1" dirty="0">
                <a:solidFill>
                  <a:srgbClr val="FF6600"/>
                </a:solidFill>
                <a:latin typeface="Arial" charset="0"/>
              </a:rPr>
              <a:t>, </a:t>
            </a:r>
            <a:r>
              <a:rPr kumimoji="0" lang="ko-KR" altLang="en-US" sz="1400" b="1" dirty="0" err="1">
                <a:solidFill>
                  <a:srgbClr val="FF6600"/>
                </a:solidFill>
                <a:latin typeface="Arial" charset="0"/>
              </a:rPr>
              <a:t>가족코칭</a:t>
            </a:r>
            <a:r>
              <a:rPr kumimoji="0" lang="en-US" altLang="ko-KR" sz="1400" b="1" dirty="0">
                <a:solidFill>
                  <a:srgbClr val="FF6600"/>
                </a:solidFill>
                <a:latin typeface="Arial" charset="0"/>
              </a:rPr>
              <a:t>, </a:t>
            </a:r>
            <a:r>
              <a:rPr kumimoji="0" lang="ko-KR" altLang="en-US" sz="1400" b="1" dirty="0" err="1">
                <a:solidFill>
                  <a:srgbClr val="FF6600"/>
                </a:solidFill>
                <a:latin typeface="Arial" charset="0"/>
              </a:rPr>
              <a:t>가족멘토링</a:t>
            </a:r>
            <a:r>
              <a:rPr kumimoji="0" lang="en-US" altLang="ko-KR" sz="1400" b="1" dirty="0">
                <a:solidFill>
                  <a:srgbClr val="FF6600"/>
                </a:solidFill>
                <a:latin typeface="Arial" charset="0"/>
              </a:rPr>
              <a:t>, </a:t>
            </a:r>
            <a:r>
              <a:rPr kumimoji="0" lang="ko-KR" altLang="en-US" sz="1400" b="1" dirty="0">
                <a:solidFill>
                  <a:srgbClr val="FF6600"/>
                </a:solidFill>
                <a:latin typeface="Arial" charset="0"/>
              </a:rPr>
              <a:t>가족상담</a:t>
            </a:r>
            <a:r>
              <a:rPr kumimoji="0" lang="en-US" altLang="ko-KR" sz="1400" b="1" dirty="0">
                <a:solidFill>
                  <a:srgbClr val="FF6600"/>
                </a:solidFill>
                <a:latin typeface="Arial" charset="0"/>
              </a:rPr>
              <a:t>, </a:t>
            </a:r>
            <a:r>
              <a:rPr kumimoji="0" lang="ko-KR" altLang="en-US" sz="1400" b="1" dirty="0">
                <a:solidFill>
                  <a:srgbClr val="FF6600"/>
                </a:solidFill>
                <a:latin typeface="Arial" charset="0"/>
              </a:rPr>
              <a:t>가족치료의 비교</a:t>
            </a:r>
            <a:r>
              <a:rPr kumimoji="0" lang="en-US" altLang="ko-KR" sz="1400" b="1" dirty="0">
                <a:solidFill>
                  <a:srgbClr val="FF6600"/>
                </a:solidFill>
                <a:latin typeface="Arial" charset="0"/>
              </a:rPr>
              <a:t>: </a:t>
            </a:r>
            <a:r>
              <a:rPr kumimoji="0" lang="ko-KR" altLang="en-US" sz="1400" b="1" dirty="0">
                <a:solidFill>
                  <a:srgbClr val="FF6600"/>
                </a:solidFill>
                <a:latin typeface="Arial" charset="0"/>
              </a:rPr>
              <a:t>교재 </a:t>
            </a:r>
            <a:r>
              <a:rPr kumimoji="0" lang="en-US" altLang="ko-KR" sz="1400" b="1" dirty="0">
                <a:solidFill>
                  <a:srgbClr val="FF6600"/>
                </a:solidFill>
                <a:latin typeface="Arial" charset="0"/>
              </a:rPr>
              <a:t>26</a:t>
            </a:r>
            <a:r>
              <a:rPr kumimoji="0" lang="ko-KR" altLang="en-US" sz="1400" b="1" dirty="0">
                <a:solidFill>
                  <a:srgbClr val="FF6600"/>
                </a:solidFill>
                <a:latin typeface="Arial" charset="0"/>
              </a:rPr>
              <a:t>쪽 </a:t>
            </a:r>
            <a:r>
              <a:rPr kumimoji="0" lang="en-US" altLang="ko-KR" sz="1400" b="1" dirty="0">
                <a:solidFill>
                  <a:srgbClr val="FF6600"/>
                </a:solidFill>
                <a:latin typeface="Arial" charset="0"/>
              </a:rPr>
              <a:t>[</a:t>
            </a:r>
            <a:r>
              <a:rPr kumimoji="0" lang="ko-KR" altLang="en-US" sz="1400" b="1" dirty="0">
                <a:solidFill>
                  <a:srgbClr val="FF6600"/>
                </a:solidFill>
                <a:latin typeface="Arial" charset="0"/>
              </a:rPr>
              <a:t>그림 </a:t>
            </a:r>
            <a:r>
              <a:rPr kumimoji="0" lang="en-US" altLang="ko-KR" sz="1400" b="1" dirty="0">
                <a:solidFill>
                  <a:srgbClr val="FF6600"/>
                </a:solidFill>
                <a:latin typeface="Arial" charset="0"/>
              </a:rPr>
              <a:t>1-2]  </a:t>
            </a:r>
            <a:r>
              <a:rPr kumimoji="0" lang="ko-KR" altLang="en-US" sz="1400" b="1" dirty="0">
                <a:solidFill>
                  <a:srgbClr val="FF6600"/>
                </a:solidFill>
                <a:latin typeface="Arial" charset="0"/>
              </a:rPr>
              <a:t>참조</a:t>
            </a:r>
            <a:endParaRPr kumimoji="0" lang="en-US" altLang="ko-KR" sz="1600" b="1" dirty="0">
              <a:solidFill>
                <a:schemeClr val="accent2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Line 46"/>
          <p:cNvSpPr>
            <a:spLocks noChangeShapeType="1"/>
          </p:cNvSpPr>
          <p:nvPr/>
        </p:nvSpPr>
        <p:spPr bwMode="auto">
          <a:xfrm>
            <a:off x="3207" y="729973"/>
            <a:ext cx="9143968" cy="0"/>
          </a:xfrm>
          <a:prstGeom prst="line">
            <a:avLst/>
          </a:prstGeom>
          <a:noFill/>
          <a:ln w="9525">
            <a:solidFill>
              <a:srgbClr val="C0C0C0">
                <a:alpha val="70195"/>
              </a:srgbClr>
            </a:solidFill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7172" name="Text Box 56"/>
          <p:cNvSpPr txBox="1">
            <a:spLocks noChangeArrowheads="1"/>
          </p:cNvSpPr>
          <p:nvPr/>
        </p:nvSpPr>
        <p:spPr bwMode="auto">
          <a:xfrm>
            <a:off x="96870" y="260350"/>
            <a:ext cx="573586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4. </a:t>
            </a:r>
            <a:r>
              <a:rPr lang="ko-KR" altLang="en-US" sz="28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가족상담 및 치료의 전제와 적용</a:t>
            </a:r>
            <a:endParaRPr lang="en-US" altLang="ko-KR" sz="2800" dirty="0">
              <a:solidFill>
                <a:srgbClr val="FFCC00"/>
              </a:solidFill>
              <a:latin typeface="HY강B" pitchFamily="18" charset="-127"/>
              <a:ea typeface="HY강B" pitchFamily="18" charset="-127"/>
            </a:endParaRPr>
          </a:p>
        </p:txBody>
      </p:sp>
      <p:grpSp>
        <p:nvGrpSpPr>
          <p:cNvPr id="12" name="그룹 11"/>
          <p:cNvGrpSpPr/>
          <p:nvPr/>
        </p:nvGrpSpPr>
        <p:grpSpPr>
          <a:xfrm>
            <a:off x="0" y="836712"/>
            <a:ext cx="9144000" cy="2880320"/>
            <a:chOff x="0" y="2060631"/>
            <a:chExt cx="9144000" cy="2880320"/>
          </a:xfrm>
        </p:grpSpPr>
        <p:sp>
          <p:nvSpPr>
            <p:cNvPr id="7173" name="Rectangle 54"/>
            <p:cNvSpPr>
              <a:spLocks noChangeArrowheads="1"/>
            </p:cNvSpPr>
            <p:nvPr/>
          </p:nvSpPr>
          <p:spPr bwMode="auto">
            <a:xfrm>
              <a:off x="0" y="2060631"/>
              <a:ext cx="9144000" cy="575476"/>
            </a:xfrm>
            <a:prstGeom prst="rect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721D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4.1. 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가족상담 및 치료의 전제</a:t>
              </a:r>
              <a:endParaRPr lang="en-US" altLang="ko-KR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0" name="Rectangle 77"/>
            <p:cNvSpPr>
              <a:spLocks noChangeArrowheads="1"/>
            </p:cNvSpPr>
            <p:nvPr/>
          </p:nvSpPr>
          <p:spPr bwMode="auto">
            <a:xfrm>
              <a:off x="0" y="2565400"/>
              <a:ext cx="9144000" cy="2375551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 marL="180975">
                <a:spcBef>
                  <a:spcPts val="500"/>
                </a:spcBef>
                <a:spcAft>
                  <a:spcPts val="500"/>
                </a:spcAft>
                <a:buFontTx/>
                <a:buChar char="•"/>
                <a:defRPr/>
              </a:pP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가족은 목표지향적</a:t>
              </a: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개방체계</a:t>
              </a: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가족은 자기변화 역량이 있음</a:t>
              </a:r>
              <a:endParaRPr lang="en-US" altLang="ko-KR" b="1" dirty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buFontTx/>
                <a:buChar char="•"/>
                <a:defRPr/>
              </a:pP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가족은 고유의 발달단계와 발달과제를 지니며</a:t>
              </a: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전환기에 위기발생 위험 높음</a:t>
              </a:r>
              <a:endParaRPr lang="en-US" altLang="ko-KR" b="1" dirty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buFontTx/>
                <a:buChar char="•"/>
                <a:defRPr/>
              </a:pP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가족성원 개개인의 차이와 인격을 존중해야 함</a:t>
              </a:r>
              <a:endParaRPr lang="en-US" altLang="ko-KR" b="1" dirty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buFontTx/>
                <a:buChar char="•"/>
                <a:defRPr/>
              </a:pP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가족성원을 가해자</a:t>
              </a: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-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피해자로 구분하기 보다</a:t>
              </a: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가족체계 전체의 맥락과 상황을 이해</a:t>
              </a:r>
              <a:endParaRPr lang="en-US" altLang="ko-KR" b="1" dirty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buFontTx/>
                <a:buChar char="•"/>
                <a:defRPr/>
              </a:pP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err="1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가족내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상호작용의 변화와 외부환경의 영향을 조정하여</a:t>
              </a: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가족문제의 해결 가능</a:t>
              </a:r>
              <a:endParaRPr lang="en-US" altLang="ko-KR" b="1" dirty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buFontTx/>
                <a:buChar char="•"/>
                <a:defRPr/>
              </a:pP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모델에 따라 강조점은 다르지만</a:t>
              </a: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가족성원의 행동변화와 가족기능 향상에 목표</a:t>
              </a:r>
              <a:endParaRPr lang="en-US" altLang="ko-KR" b="1" dirty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</p:grpSp>
      <p:grpSp>
        <p:nvGrpSpPr>
          <p:cNvPr id="3" name="그룹 8"/>
          <p:cNvGrpSpPr>
            <a:grpSpLocks/>
          </p:cNvGrpSpPr>
          <p:nvPr/>
        </p:nvGrpSpPr>
        <p:grpSpPr bwMode="auto">
          <a:xfrm>
            <a:off x="0" y="3861048"/>
            <a:ext cx="9144000" cy="2444305"/>
            <a:chOff x="-32" y="793730"/>
            <a:chExt cx="9144032" cy="2444194"/>
          </a:xfrm>
        </p:grpSpPr>
        <p:sp>
          <p:nvSpPr>
            <p:cNvPr id="14" name="Rectangle 77"/>
            <p:cNvSpPr>
              <a:spLocks noChangeArrowheads="1"/>
            </p:cNvSpPr>
            <p:nvPr/>
          </p:nvSpPr>
          <p:spPr bwMode="auto">
            <a:xfrm>
              <a:off x="-32" y="1166330"/>
              <a:ext cx="9144032" cy="2071594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 marL="180975">
                <a:spcBef>
                  <a:spcPts val="500"/>
                </a:spcBef>
                <a:spcAft>
                  <a:spcPts val="500"/>
                </a:spcAft>
                <a:buFontTx/>
                <a:buChar char="•"/>
                <a:defRPr/>
              </a:pP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적용가능  가족문제</a:t>
              </a: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: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정서장애</a:t>
              </a: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성문제</a:t>
              </a: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의사소통문제</a:t>
              </a: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물질중독</a:t>
              </a: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경제문제</a:t>
              </a: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부적응</a:t>
              </a: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defRPr/>
              </a:pP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정신신체증상</a:t>
              </a: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학대</a:t>
              </a: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갈등과 긴장</a:t>
              </a: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외도</a:t>
              </a: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특별 위기상황</a:t>
              </a: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발달상 부적응</a:t>
              </a: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가족기능 향상</a:t>
              </a:r>
              <a:endParaRPr lang="en-US" altLang="ko-KR" b="1" dirty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buFont typeface="Arial" pitchFamily="34" charset="0"/>
                <a:buChar char="•"/>
                <a:defRPr/>
              </a:pP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가족상담보다 개인상당 유용한 경우</a:t>
              </a: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: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가족성원간 불신과 적대행위가 있는 경우</a:t>
              </a: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defRPr/>
              </a:pP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 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지나치게 분리된 가족</a:t>
              </a: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(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콩가루집안</a:t>
              </a: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),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의료개입이 필요한 만성정신장애</a:t>
              </a: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가족의 저항이 </a:t>
              </a:r>
              <a:endParaRPr lang="en-US" altLang="ko-KR" b="1" dirty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defRPr/>
              </a:pP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 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너무 큰 경우</a:t>
              </a: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외부 개입이 필요한 물질중독 문제</a:t>
              </a:r>
              <a:endParaRPr lang="en-US" altLang="ko-KR" b="1" dirty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7178" name="Rectangle 54"/>
            <p:cNvSpPr>
              <a:spLocks noChangeArrowheads="1"/>
            </p:cNvSpPr>
            <p:nvPr/>
          </p:nvSpPr>
          <p:spPr bwMode="auto">
            <a:xfrm>
              <a:off x="0" y="793730"/>
              <a:ext cx="9144000" cy="500066"/>
            </a:xfrm>
            <a:prstGeom prst="rect">
              <a:avLst/>
            </a:prstGeom>
            <a:gradFill rotWithShape="0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4.2.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가족상담과 치료의 적용</a:t>
              </a:r>
            </a:p>
          </p:txBody>
        </p:sp>
      </p:grpSp>
      <p:sp>
        <p:nvSpPr>
          <p:cNvPr id="13" name="Text Box 71"/>
          <p:cNvSpPr txBox="1">
            <a:spLocks noChangeArrowheads="1"/>
          </p:cNvSpPr>
          <p:nvPr/>
        </p:nvSpPr>
        <p:spPr bwMode="auto">
          <a:xfrm>
            <a:off x="32" y="6397878"/>
            <a:ext cx="9143968" cy="373692"/>
          </a:xfrm>
          <a:prstGeom prst="rect">
            <a:avLst/>
          </a:prstGeom>
          <a:solidFill>
            <a:srgbClr val="FFFFFF"/>
          </a:solidFill>
          <a:ln w="12700">
            <a:solidFill>
              <a:srgbClr val="9999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latinLnBrk="0" hangingPunct="0">
              <a:lnSpc>
                <a:spcPct val="150000"/>
              </a:lnSpc>
              <a:buSzPct val="75000"/>
              <a:buFont typeface="Wingdings" pitchFamily="2" charset="2"/>
              <a:buChar char="§"/>
            </a:pPr>
            <a:r>
              <a:rPr kumimoji="0" lang="ko-KR" altLang="en-US" sz="1400" b="1" dirty="0">
                <a:solidFill>
                  <a:schemeClr val="accent2"/>
                </a:solidFill>
                <a:latin typeface="Arial" charset="0"/>
              </a:rPr>
              <a:t>  가족 상담의</a:t>
            </a:r>
            <a:r>
              <a:rPr kumimoji="0" lang="en-US" altLang="ko-KR" sz="1400" b="1" dirty="0">
                <a:solidFill>
                  <a:schemeClr val="accent2"/>
                </a:solidFill>
                <a:latin typeface="Arial" charset="0"/>
              </a:rPr>
              <a:t>  setting</a:t>
            </a:r>
            <a:r>
              <a:rPr kumimoji="0" lang="ko-KR" altLang="en-US" sz="1400" b="1" dirty="0">
                <a:solidFill>
                  <a:schemeClr val="accent2"/>
                </a:solidFill>
                <a:latin typeface="Arial" charset="0"/>
              </a:rPr>
              <a:t>은  상담소</a:t>
            </a:r>
            <a:r>
              <a:rPr kumimoji="0" lang="en-US" altLang="ko-KR" sz="1400" b="1" dirty="0">
                <a:solidFill>
                  <a:schemeClr val="accent2"/>
                </a:solidFill>
                <a:latin typeface="Arial" charset="0"/>
              </a:rPr>
              <a:t>, clinic, </a:t>
            </a:r>
            <a:r>
              <a:rPr kumimoji="0" lang="ko-KR" altLang="en-US" sz="1400" b="1" dirty="0">
                <a:solidFill>
                  <a:schemeClr val="accent2"/>
                </a:solidFill>
                <a:latin typeface="Arial" charset="0"/>
              </a:rPr>
              <a:t>정신병원 </a:t>
            </a:r>
            <a:r>
              <a:rPr kumimoji="0" lang="en-US" altLang="ko-KR" sz="1400" b="1" dirty="0">
                <a:solidFill>
                  <a:schemeClr val="accent2"/>
                </a:solidFill>
                <a:latin typeface="Arial" charset="0"/>
              </a:rPr>
              <a:t>(</a:t>
            </a:r>
            <a:r>
              <a:rPr kumimoji="0" lang="ko-KR" altLang="en-US" sz="1400" b="1" dirty="0">
                <a:solidFill>
                  <a:schemeClr val="accent2"/>
                </a:solidFill>
                <a:latin typeface="Arial" charset="0"/>
              </a:rPr>
              <a:t>입원과 외래</a:t>
            </a:r>
            <a:r>
              <a:rPr kumimoji="0" lang="en-US" altLang="ko-KR" sz="1400" b="1" dirty="0">
                <a:solidFill>
                  <a:schemeClr val="accent2"/>
                </a:solidFill>
                <a:latin typeface="Arial" charset="0"/>
              </a:rPr>
              <a:t>), </a:t>
            </a:r>
            <a:r>
              <a:rPr kumimoji="0" lang="ko-KR" altLang="en-US" sz="1400" b="1" dirty="0">
                <a:solidFill>
                  <a:schemeClr val="accent2"/>
                </a:solidFill>
                <a:latin typeface="Arial" charset="0"/>
              </a:rPr>
              <a:t>지역복지기관</a:t>
            </a:r>
            <a:r>
              <a:rPr kumimoji="0" lang="en-US" altLang="ko-KR" sz="1400" b="1" dirty="0">
                <a:solidFill>
                  <a:schemeClr val="accent2"/>
                </a:solidFill>
                <a:latin typeface="Arial" charset="0"/>
              </a:rPr>
              <a:t>, </a:t>
            </a:r>
            <a:r>
              <a:rPr kumimoji="0" lang="ko-KR" altLang="en-US" sz="1400" b="1" dirty="0">
                <a:solidFill>
                  <a:schemeClr val="accent2"/>
                </a:solidFill>
                <a:latin typeface="Arial" charset="0"/>
              </a:rPr>
              <a:t>학교나 기업 상담실 등</a:t>
            </a:r>
            <a:endParaRPr kumimoji="0" lang="en-US" altLang="ko-KR" sz="1600" b="1" dirty="0">
              <a:solidFill>
                <a:schemeClr val="accent2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그룹 29"/>
          <p:cNvGrpSpPr>
            <a:grpSpLocks/>
          </p:cNvGrpSpPr>
          <p:nvPr/>
        </p:nvGrpSpPr>
        <p:grpSpPr bwMode="auto">
          <a:xfrm>
            <a:off x="0" y="293688"/>
            <a:ext cx="9147175" cy="6375400"/>
            <a:chOff x="-32" y="293688"/>
            <a:chExt cx="9147207" cy="6375672"/>
          </a:xfrm>
        </p:grpSpPr>
        <p:sp>
          <p:nvSpPr>
            <p:cNvPr id="3075" name="Line 46"/>
            <p:cNvSpPr>
              <a:spLocks noChangeShapeType="1"/>
            </p:cNvSpPr>
            <p:nvPr/>
          </p:nvSpPr>
          <p:spPr bwMode="auto">
            <a:xfrm>
              <a:off x="3175" y="730250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076" name="Text Box 56"/>
            <p:cNvSpPr txBox="1">
              <a:spLocks noChangeArrowheads="1"/>
            </p:cNvSpPr>
            <p:nvPr/>
          </p:nvSpPr>
          <p:spPr bwMode="auto">
            <a:xfrm>
              <a:off x="96838" y="293688"/>
              <a:ext cx="1959198" cy="523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1.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강의개요</a:t>
              </a:r>
              <a:endParaRPr lang="en-US" altLang="ko-KR" sz="28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grpSp>
          <p:nvGrpSpPr>
            <p:cNvPr id="3077" name="그룹 49"/>
            <p:cNvGrpSpPr>
              <a:grpSpLocks/>
            </p:cNvGrpSpPr>
            <p:nvPr/>
          </p:nvGrpSpPr>
          <p:grpSpPr bwMode="auto">
            <a:xfrm>
              <a:off x="0" y="908720"/>
              <a:ext cx="9144000" cy="571504"/>
              <a:chOff x="0" y="1214422"/>
              <a:chExt cx="9144000" cy="571504"/>
            </a:xfrm>
          </p:grpSpPr>
          <p:sp>
            <p:nvSpPr>
              <p:cNvPr id="3099" name="Rectangle 327"/>
              <p:cNvSpPr>
                <a:spLocks noChangeArrowheads="1"/>
              </p:cNvSpPr>
              <p:nvPr/>
            </p:nvSpPr>
            <p:spPr bwMode="auto">
              <a:xfrm>
                <a:off x="0" y="1214422"/>
                <a:ext cx="9144000" cy="571504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100" name="Rectangle 61"/>
              <p:cNvSpPr>
                <a:spLocks noChangeArrowheads="1"/>
              </p:cNvSpPr>
              <p:nvPr/>
            </p:nvSpPr>
            <p:spPr bwMode="auto">
              <a:xfrm>
                <a:off x="0" y="1285859"/>
                <a:ext cx="9144000" cy="3693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사회복지실천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(social work practice)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 서비스 기본단위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(unit of service)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는 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‘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가족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’</a:t>
                </a:r>
              </a:p>
            </p:txBody>
          </p:sp>
        </p:grpSp>
        <p:grpSp>
          <p:nvGrpSpPr>
            <p:cNvPr id="3078" name="그룹 45"/>
            <p:cNvGrpSpPr>
              <a:grpSpLocks/>
            </p:cNvGrpSpPr>
            <p:nvPr/>
          </p:nvGrpSpPr>
          <p:grpSpPr bwMode="auto">
            <a:xfrm>
              <a:off x="-32" y="1628800"/>
              <a:ext cx="9144064" cy="571504"/>
              <a:chOff x="-32" y="1928802"/>
              <a:chExt cx="9144064" cy="571504"/>
            </a:xfrm>
          </p:grpSpPr>
          <p:sp>
            <p:nvSpPr>
              <p:cNvPr id="3097" name="Rectangle 327"/>
              <p:cNvSpPr>
                <a:spLocks noChangeArrowheads="1"/>
              </p:cNvSpPr>
              <p:nvPr/>
            </p:nvSpPr>
            <p:spPr bwMode="auto">
              <a:xfrm>
                <a:off x="32" y="1928802"/>
                <a:ext cx="9144000" cy="571504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98" name="Rectangle 61"/>
              <p:cNvSpPr>
                <a:spLocks noChangeArrowheads="1"/>
              </p:cNvSpPr>
              <p:nvPr/>
            </p:nvSpPr>
            <p:spPr bwMode="auto">
              <a:xfrm>
                <a:off x="-32" y="2000239"/>
                <a:ext cx="91440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 err="1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예비복지사는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가족체계에 대한 이해를  바탕으로 가족복지정책과 실천 역량 함양 필요</a:t>
                </a:r>
                <a:endParaRPr lang="en-US" altLang="ko-KR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grpSp>
          <p:nvGrpSpPr>
            <p:cNvPr id="3079" name="그룹 46"/>
            <p:cNvGrpSpPr>
              <a:grpSpLocks/>
            </p:cNvGrpSpPr>
            <p:nvPr/>
          </p:nvGrpSpPr>
          <p:grpSpPr bwMode="auto">
            <a:xfrm>
              <a:off x="-32" y="2348880"/>
              <a:ext cx="9144064" cy="571504"/>
              <a:chOff x="-32" y="2786058"/>
              <a:chExt cx="9144064" cy="571504"/>
            </a:xfrm>
          </p:grpSpPr>
          <p:sp>
            <p:nvSpPr>
              <p:cNvPr id="3095" name="Rectangle 327"/>
              <p:cNvSpPr>
                <a:spLocks noChangeArrowheads="1"/>
              </p:cNvSpPr>
              <p:nvPr/>
            </p:nvSpPr>
            <p:spPr bwMode="auto">
              <a:xfrm>
                <a:off x="32" y="2786058"/>
                <a:ext cx="9144000" cy="571504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96" name="Rectangle 61"/>
              <p:cNvSpPr>
                <a:spLocks noChangeArrowheads="1"/>
              </p:cNvSpPr>
              <p:nvPr/>
            </p:nvSpPr>
            <p:spPr bwMode="auto">
              <a:xfrm>
                <a:off x="-32" y="2916792"/>
                <a:ext cx="91440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강의목적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가족복지실천의 핵심방법론인 가족상담과 치료의 지식과 기술 함양</a:t>
                </a:r>
                <a:endParaRPr lang="en-US" altLang="ko-KR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grpSp>
          <p:nvGrpSpPr>
            <p:cNvPr id="3080" name="그룹 47"/>
            <p:cNvGrpSpPr>
              <a:grpSpLocks/>
            </p:cNvGrpSpPr>
            <p:nvPr/>
          </p:nvGrpSpPr>
          <p:grpSpPr bwMode="auto">
            <a:xfrm>
              <a:off x="-32" y="3140968"/>
              <a:ext cx="9144064" cy="571504"/>
              <a:chOff x="-32" y="3651294"/>
              <a:chExt cx="9144064" cy="571504"/>
            </a:xfrm>
          </p:grpSpPr>
          <p:sp>
            <p:nvSpPr>
              <p:cNvPr id="3093" name="Rectangle 327"/>
              <p:cNvSpPr>
                <a:spLocks noChangeArrowheads="1"/>
              </p:cNvSpPr>
              <p:nvPr/>
            </p:nvSpPr>
            <p:spPr bwMode="auto">
              <a:xfrm>
                <a:off x="32" y="3651294"/>
                <a:ext cx="9144000" cy="571504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94" name="Rectangle 61"/>
              <p:cNvSpPr>
                <a:spLocks noChangeArrowheads="1"/>
              </p:cNvSpPr>
              <p:nvPr/>
            </p:nvSpPr>
            <p:spPr bwMode="auto">
              <a:xfrm>
                <a:off x="-32" y="3714752"/>
                <a:ext cx="9144000" cy="3693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목표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1: 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가족상담과 치료의 개념과 발달의 이해</a:t>
                </a:r>
                <a:endParaRPr lang="en-US" altLang="ko-KR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grpSp>
          <p:nvGrpSpPr>
            <p:cNvPr id="3081" name="그룹 48"/>
            <p:cNvGrpSpPr>
              <a:grpSpLocks/>
            </p:cNvGrpSpPr>
            <p:nvPr/>
          </p:nvGrpSpPr>
          <p:grpSpPr bwMode="auto">
            <a:xfrm>
              <a:off x="-32" y="3933056"/>
              <a:ext cx="9144000" cy="571504"/>
              <a:chOff x="-32" y="4714884"/>
              <a:chExt cx="9144000" cy="571504"/>
            </a:xfrm>
          </p:grpSpPr>
          <p:sp>
            <p:nvSpPr>
              <p:cNvPr id="3091" name="Rectangle 327"/>
              <p:cNvSpPr>
                <a:spLocks noChangeArrowheads="1"/>
              </p:cNvSpPr>
              <p:nvPr/>
            </p:nvSpPr>
            <p:spPr bwMode="auto">
              <a:xfrm>
                <a:off x="-32" y="4714884"/>
                <a:ext cx="9144000" cy="571504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92" name="Rectangle 61"/>
              <p:cNvSpPr>
                <a:spLocks noChangeArrowheads="1"/>
              </p:cNvSpPr>
              <p:nvPr/>
            </p:nvSpPr>
            <p:spPr bwMode="auto">
              <a:xfrm>
                <a:off x="-32" y="4845619"/>
                <a:ext cx="9144000" cy="3693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목표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 2: 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가족체계 이해를 위한 기초이론의 습득</a:t>
                </a:r>
                <a:endParaRPr lang="en-US" altLang="ko-KR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grpSp>
          <p:nvGrpSpPr>
            <p:cNvPr id="3082" name="그룹 43"/>
            <p:cNvGrpSpPr>
              <a:grpSpLocks/>
            </p:cNvGrpSpPr>
            <p:nvPr/>
          </p:nvGrpSpPr>
          <p:grpSpPr bwMode="auto">
            <a:xfrm>
              <a:off x="-32" y="4653136"/>
              <a:ext cx="9144032" cy="576064"/>
              <a:chOff x="-32" y="5643578"/>
              <a:chExt cx="9144000" cy="785818"/>
            </a:xfrm>
          </p:grpSpPr>
          <p:sp>
            <p:nvSpPr>
              <p:cNvPr id="3089" name="Rectangle 327"/>
              <p:cNvSpPr>
                <a:spLocks noChangeArrowheads="1"/>
              </p:cNvSpPr>
              <p:nvPr/>
            </p:nvSpPr>
            <p:spPr bwMode="auto">
              <a:xfrm>
                <a:off x="-32" y="5643578"/>
                <a:ext cx="9144000" cy="785818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90" name="Rectangle 61"/>
              <p:cNvSpPr>
                <a:spLocks noChangeArrowheads="1"/>
              </p:cNvSpPr>
              <p:nvPr/>
            </p:nvSpPr>
            <p:spPr bwMode="auto">
              <a:xfrm>
                <a:off x="-32" y="5840031"/>
                <a:ext cx="9144000" cy="5038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목표 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3: 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가족상담과 치료 모델의 주요 개념과 기법의 이해</a:t>
                </a:r>
                <a:endParaRPr lang="en-US" altLang="ko-KR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grpSp>
          <p:nvGrpSpPr>
            <p:cNvPr id="3083" name="그룹 21"/>
            <p:cNvGrpSpPr>
              <a:grpSpLocks/>
            </p:cNvGrpSpPr>
            <p:nvPr/>
          </p:nvGrpSpPr>
          <p:grpSpPr bwMode="auto">
            <a:xfrm>
              <a:off x="0" y="5373216"/>
              <a:ext cx="9144000" cy="571504"/>
              <a:chOff x="-32" y="4714884"/>
              <a:chExt cx="9144000" cy="571504"/>
            </a:xfrm>
          </p:grpSpPr>
          <p:sp>
            <p:nvSpPr>
              <p:cNvPr id="3087" name="Rectangle 327"/>
              <p:cNvSpPr>
                <a:spLocks noChangeArrowheads="1"/>
              </p:cNvSpPr>
              <p:nvPr/>
            </p:nvSpPr>
            <p:spPr bwMode="auto">
              <a:xfrm>
                <a:off x="-32" y="4714884"/>
                <a:ext cx="9144000" cy="571504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88" name="Rectangle 61"/>
              <p:cNvSpPr>
                <a:spLocks noChangeArrowheads="1"/>
              </p:cNvSpPr>
              <p:nvPr/>
            </p:nvSpPr>
            <p:spPr bwMode="auto">
              <a:xfrm>
                <a:off x="-32" y="4845619"/>
                <a:ext cx="9144000" cy="3693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목표 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4: 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가족상담 및 치료 모델 사례분석 통한 현장 적용능력 배양</a:t>
                </a:r>
                <a:endParaRPr lang="en-US" altLang="ko-KR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grpSp>
          <p:nvGrpSpPr>
            <p:cNvPr id="3084" name="그룹 25"/>
            <p:cNvGrpSpPr>
              <a:grpSpLocks/>
            </p:cNvGrpSpPr>
            <p:nvPr/>
          </p:nvGrpSpPr>
          <p:grpSpPr bwMode="auto">
            <a:xfrm>
              <a:off x="0" y="6093296"/>
              <a:ext cx="9144032" cy="576064"/>
              <a:chOff x="-32" y="5643578"/>
              <a:chExt cx="9144000" cy="785818"/>
            </a:xfrm>
          </p:grpSpPr>
          <p:sp>
            <p:nvSpPr>
              <p:cNvPr id="3085" name="Rectangle 327"/>
              <p:cNvSpPr>
                <a:spLocks noChangeArrowheads="1"/>
              </p:cNvSpPr>
              <p:nvPr/>
            </p:nvSpPr>
            <p:spPr bwMode="auto">
              <a:xfrm>
                <a:off x="-32" y="5643578"/>
                <a:ext cx="9144000" cy="785818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86" name="Rectangle 61"/>
              <p:cNvSpPr>
                <a:spLocks noChangeArrowheads="1"/>
              </p:cNvSpPr>
              <p:nvPr/>
            </p:nvSpPr>
            <p:spPr bwMode="auto">
              <a:xfrm>
                <a:off x="-32" y="5840035"/>
                <a:ext cx="9144000" cy="5038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목표 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5: 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가족상담 및 치료의 과정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, 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치료사의 역할의 이해</a:t>
                </a:r>
                <a:endParaRPr lang="en-US" altLang="ko-KR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29"/>
          <p:cNvGrpSpPr>
            <a:grpSpLocks/>
          </p:cNvGrpSpPr>
          <p:nvPr/>
        </p:nvGrpSpPr>
        <p:grpSpPr bwMode="auto">
          <a:xfrm>
            <a:off x="0" y="293688"/>
            <a:ext cx="9147175" cy="6375400"/>
            <a:chOff x="-32" y="293688"/>
            <a:chExt cx="9147207" cy="6375672"/>
          </a:xfrm>
        </p:grpSpPr>
        <p:sp>
          <p:nvSpPr>
            <p:cNvPr id="3075" name="Line 46"/>
            <p:cNvSpPr>
              <a:spLocks noChangeShapeType="1"/>
            </p:cNvSpPr>
            <p:nvPr/>
          </p:nvSpPr>
          <p:spPr bwMode="auto">
            <a:xfrm>
              <a:off x="3175" y="730250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076" name="Text Box 56"/>
            <p:cNvSpPr txBox="1">
              <a:spLocks noChangeArrowheads="1"/>
            </p:cNvSpPr>
            <p:nvPr/>
          </p:nvSpPr>
          <p:spPr bwMode="auto">
            <a:xfrm>
              <a:off x="96838" y="293688"/>
              <a:ext cx="2861691" cy="523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2. </a:t>
              </a:r>
              <a:r>
                <a:rPr lang="ko-KR" altLang="en-US" sz="2800" dirty="0" err="1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주별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 강의일정</a:t>
              </a:r>
              <a:endParaRPr lang="en-US" altLang="ko-KR" sz="28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grpSp>
          <p:nvGrpSpPr>
            <p:cNvPr id="3" name="그룹 49"/>
            <p:cNvGrpSpPr>
              <a:grpSpLocks/>
            </p:cNvGrpSpPr>
            <p:nvPr/>
          </p:nvGrpSpPr>
          <p:grpSpPr bwMode="auto">
            <a:xfrm>
              <a:off x="0" y="908720"/>
              <a:ext cx="9144000" cy="571504"/>
              <a:chOff x="0" y="1214422"/>
              <a:chExt cx="9144000" cy="571504"/>
            </a:xfrm>
          </p:grpSpPr>
          <p:sp>
            <p:nvSpPr>
              <p:cNvPr id="3099" name="Rectangle 327"/>
              <p:cNvSpPr>
                <a:spLocks noChangeArrowheads="1"/>
              </p:cNvSpPr>
              <p:nvPr/>
            </p:nvSpPr>
            <p:spPr bwMode="auto">
              <a:xfrm>
                <a:off x="0" y="1214422"/>
                <a:ext cx="9144000" cy="571504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100" name="Rectangle 61"/>
              <p:cNvSpPr>
                <a:spLocks noChangeArrowheads="1"/>
              </p:cNvSpPr>
              <p:nvPr/>
            </p:nvSpPr>
            <p:spPr bwMode="auto">
              <a:xfrm>
                <a:off x="0" y="1285859"/>
                <a:ext cx="9144000" cy="3693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1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주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강의개요 및 가족상담과 치료의 이해 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(</a:t>
                </a:r>
                <a:r>
                  <a:rPr lang="ko-KR" altLang="en-US" dirty="0" err="1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주교재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1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장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)</a:t>
                </a:r>
              </a:p>
            </p:txBody>
          </p:sp>
        </p:grpSp>
        <p:grpSp>
          <p:nvGrpSpPr>
            <p:cNvPr id="4" name="그룹 45"/>
            <p:cNvGrpSpPr>
              <a:grpSpLocks/>
            </p:cNvGrpSpPr>
            <p:nvPr/>
          </p:nvGrpSpPr>
          <p:grpSpPr bwMode="auto">
            <a:xfrm>
              <a:off x="-32" y="1628800"/>
              <a:ext cx="9144064" cy="571504"/>
              <a:chOff x="-32" y="1928802"/>
              <a:chExt cx="9144064" cy="571504"/>
            </a:xfrm>
          </p:grpSpPr>
          <p:sp>
            <p:nvSpPr>
              <p:cNvPr id="3097" name="Rectangle 327"/>
              <p:cNvSpPr>
                <a:spLocks noChangeArrowheads="1"/>
              </p:cNvSpPr>
              <p:nvPr/>
            </p:nvSpPr>
            <p:spPr bwMode="auto">
              <a:xfrm>
                <a:off x="32" y="1928802"/>
                <a:ext cx="9144000" cy="571504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98" name="Rectangle 61"/>
              <p:cNvSpPr>
                <a:spLocks noChangeArrowheads="1"/>
              </p:cNvSpPr>
              <p:nvPr/>
            </p:nvSpPr>
            <p:spPr bwMode="auto">
              <a:xfrm>
                <a:off x="-32" y="2000239"/>
                <a:ext cx="9144000" cy="3693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2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주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가족체계의 이해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(</a:t>
                </a:r>
                <a:r>
                  <a:rPr lang="ko-KR" altLang="en-US" dirty="0" err="1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주교재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3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장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, 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부교재 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2-3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장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)</a:t>
                </a:r>
              </a:p>
            </p:txBody>
          </p:sp>
        </p:grpSp>
        <p:grpSp>
          <p:nvGrpSpPr>
            <p:cNvPr id="5" name="그룹 46"/>
            <p:cNvGrpSpPr>
              <a:grpSpLocks/>
            </p:cNvGrpSpPr>
            <p:nvPr/>
          </p:nvGrpSpPr>
          <p:grpSpPr bwMode="auto">
            <a:xfrm>
              <a:off x="-32" y="2348880"/>
              <a:ext cx="9144064" cy="571504"/>
              <a:chOff x="-32" y="2786058"/>
              <a:chExt cx="9144064" cy="571504"/>
            </a:xfrm>
          </p:grpSpPr>
          <p:sp>
            <p:nvSpPr>
              <p:cNvPr id="3095" name="Rectangle 327"/>
              <p:cNvSpPr>
                <a:spLocks noChangeArrowheads="1"/>
              </p:cNvSpPr>
              <p:nvPr/>
            </p:nvSpPr>
            <p:spPr bwMode="auto">
              <a:xfrm>
                <a:off x="32" y="2786058"/>
                <a:ext cx="9144000" cy="571504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96" name="Rectangle 61"/>
              <p:cNvSpPr>
                <a:spLocks noChangeArrowheads="1"/>
              </p:cNvSpPr>
              <p:nvPr/>
            </p:nvSpPr>
            <p:spPr bwMode="auto">
              <a:xfrm>
                <a:off x="-32" y="2916793"/>
                <a:ext cx="9144000" cy="3693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3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주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가족상담과 치료의 발달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(</a:t>
                </a:r>
                <a:r>
                  <a:rPr lang="ko-KR" altLang="en-US" dirty="0" err="1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주교재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2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장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)</a:t>
                </a:r>
              </a:p>
            </p:txBody>
          </p:sp>
        </p:grpSp>
        <p:grpSp>
          <p:nvGrpSpPr>
            <p:cNvPr id="6" name="그룹 47"/>
            <p:cNvGrpSpPr>
              <a:grpSpLocks/>
            </p:cNvGrpSpPr>
            <p:nvPr/>
          </p:nvGrpSpPr>
          <p:grpSpPr bwMode="auto">
            <a:xfrm>
              <a:off x="-32" y="3140968"/>
              <a:ext cx="9144064" cy="571504"/>
              <a:chOff x="-32" y="3651294"/>
              <a:chExt cx="9144064" cy="571504"/>
            </a:xfrm>
          </p:grpSpPr>
          <p:sp>
            <p:nvSpPr>
              <p:cNvPr id="3093" name="Rectangle 327"/>
              <p:cNvSpPr>
                <a:spLocks noChangeArrowheads="1"/>
              </p:cNvSpPr>
              <p:nvPr/>
            </p:nvSpPr>
            <p:spPr bwMode="auto">
              <a:xfrm>
                <a:off x="32" y="3651294"/>
                <a:ext cx="9144000" cy="571504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94" name="Rectangle 61"/>
              <p:cNvSpPr>
                <a:spLocks noChangeArrowheads="1"/>
              </p:cNvSpPr>
              <p:nvPr/>
            </p:nvSpPr>
            <p:spPr bwMode="auto">
              <a:xfrm>
                <a:off x="-32" y="3714752"/>
                <a:ext cx="9144000" cy="3693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4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주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: Bowen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의 다세대 가족치료 모델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(</a:t>
                </a:r>
                <a:r>
                  <a:rPr lang="ko-KR" altLang="en-US" dirty="0" err="1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주교재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5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장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) </a:t>
                </a:r>
              </a:p>
            </p:txBody>
          </p:sp>
        </p:grpSp>
        <p:grpSp>
          <p:nvGrpSpPr>
            <p:cNvPr id="7" name="그룹 48"/>
            <p:cNvGrpSpPr>
              <a:grpSpLocks/>
            </p:cNvGrpSpPr>
            <p:nvPr/>
          </p:nvGrpSpPr>
          <p:grpSpPr bwMode="auto">
            <a:xfrm>
              <a:off x="-32" y="3933056"/>
              <a:ext cx="9144000" cy="571504"/>
              <a:chOff x="-32" y="4714884"/>
              <a:chExt cx="9144000" cy="571504"/>
            </a:xfrm>
          </p:grpSpPr>
          <p:sp>
            <p:nvSpPr>
              <p:cNvPr id="3091" name="Rectangle 327"/>
              <p:cNvSpPr>
                <a:spLocks noChangeArrowheads="1"/>
              </p:cNvSpPr>
              <p:nvPr/>
            </p:nvSpPr>
            <p:spPr bwMode="auto">
              <a:xfrm>
                <a:off x="-32" y="4714884"/>
                <a:ext cx="9144000" cy="571504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92" name="Rectangle 61"/>
              <p:cNvSpPr>
                <a:spLocks noChangeArrowheads="1"/>
              </p:cNvSpPr>
              <p:nvPr/>
            </p:nvSpPr>
            <p:spPr bwMode="auto">
              <a:xfrm>
                <a:off x="-32" y="4845620"/>
                <a:ext cx="9144000" cy="3693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5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주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en-US" altLang="ko-KR" dirty="0" err="1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Satir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의 경험적 가족치료 모델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(</a:t>
                </a:r>
                <a:r>
                  <a:rPr lang="ko-KR" altLang="en-US" dirty="0" err="1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주교재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6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장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, 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부교재 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2-5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장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)</a:t>
                </a:r>
              </a:p>
            </p:txBody>
          </p:sp>
        </p:grpSp>
        <p:grpSp>
          <p:nvGrpSpPr>
            <p:cNvPr id="8" name="그룹 43"/>
            <p:cNvGrpSpPr>
              <a:grpSpLocks/>
            </p:cNvGrpSpPr>
            <p:nvPr/>
          </p:nvGrpSpPr>
          <p:grpSpPr bwMode="auto">
            <a:xfrm>
              <a:off x="-32" y="4653136"/>
              <a:ext cx="9144032" cy="576064"/>
              <a:chOff x="-32" y="5643578"/>
              <a:chExt cx="9144000" cy="785818"/>
            </a:xfrm>
          </p:grpSpPr>
          <p:sp>
            <p:nvSpPr>
              <p:cNvPr id="3089" name="Rectangle 327"/>
              <p:cNvSpPr>
                <a:spLocks noChangeArrowheads="1"/>
              </p:cNvSpPr>
              <p:nvPr/>
            </p:nvSpPr>
            <p:spPr bwMode="auto">
              <a:xfrm>
                <a:off x="-32" y="5643578"/>
                <a:ext cx="9144000" cy="785818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90" name="Rectangle 61"/>
              <p:cNvSpPr>
                <a:spLocks noChangeArrowheads="1"/>
              </p:cNvSpPr>
              <p:nvPr/>
            </p:nvSpPr>
            <p:spPr bwMode="auto">
              <a:xfrm>
                <a:off x="-32" y="5840033"/>
                <a:ext cx="9144000" cy="5038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6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주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en-US" altLang="ko-KR" dirty="0" err="1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Minuchin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의 구조적 가족치료 모델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(</a:t>
                </a:r>
                <a:r>
                  <a:rPr lang="ko-KR" altLang="en-US" dirty="0" err="1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주교재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7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장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)</a:t>
                </a:r>
              </a:p>
            </p:txBody>
          </p:sp>
        </p:grpSp>
        <p:grpSp>
          <p:nvGrpSpPr>
            <p:cNvPr id="9" name="그룹 21"/>
            <p:cNvGrpSpPr>
              <a:grpSpLocks/>
            </p:cNvGrpSpPr>
            <p:nvPr/>
          </p:nvGrpSpPr>
          <p:grpSpPr bwMode="auto">
            <a:xfrm>
              <a:off x="0" y="5373216"/>
              <a:ext cx="9144000" cy="571504"/>
              <a:chOff x="-32" y="4714884"/>
              <a:chExt cx="9144000" cy="571504"/>
            </a:xfrm>
          </p:grpSpPr>
          <p:sp>
            <p:nvSpPr>
              <p:cNvPr id="3087" name="Rectangle 327"/>
              <p:cNvSpPr>
                <a:spLocks noChangeArrowheads="1"/>
              </p:cNvSpPr>
              <p:nvPr/>
            </p:nvSpPr>
            <p:spPr bwMode="auto">
              <a:xfrm>
                <a:off x="-32" y="4714884"/>
                <a:ext cx="9144000" cy="571504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88" name="Rectangle 61"/>
              <p:cNvSpPr>
                <a:spLocks noChangeArrowheads="1"/>
              </p:cNvSpPr>
              <p:nvPr/>
            </p:nvSpPr>
            <p:spPr bwMode="auto">
              <a:xfrm>
                <a:off x="-32" y="4845620"/>
                <a:ext cx="9144000" cy="3693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7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주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: MRI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의 상호작용 가족치료 모델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(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부교재 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2-7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장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)</a:t>
                </a:r>
              </a:p>
            </p:txBody>
          </p:sp>
        </p:grpSp>
        <p:grpSp>
          <p:nvGrpSpPr>
            <p:cNvPr id="10" name="그룹 25"/>
            <p:cNvGrpSpPr>
              <a:grpSpLocks/>
            </p:cNvGrpSpPr>
            <p:nvPr/>
          </p:nvGrpSpPr>
          <p:grpSpPr bwMode="auto">
            <a:xfrm>
              <a:off x="0" y="6093296"/>
              <a:ext cx="9144032" cy="576064"/>
              <a:chOff x="-32" y="5643578"/>
              <a:chExt cx="9144000" cy="785818"/>
            </a:xfrm>
          </p:grpSpPr>
          <p:sp>
            <p:nvSpPr>
              <p:cNvPr id="3085" name="Rectangle 327"/>
              <p:cNvSpPr>
                <a:spLocks noChangeArrowheads="1"/>
              </p:cNvSpPr>
              <p:nvPr/>
            </p:nvSpPr>
            <p:spPr bwMode="auto">
              <a:xfrm>
                <a:off x="-32" y="5643578"/>
                <a:ext cx="9144000" cy="785818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86" name="Rectangle 61"/>
              <p:cNvSpPr>
                <a:spLocks noChangeArrowheads="1"/>
              </p:cNvSpPr>
              <p:nvPr/>
            </p:nvSpPr>
            <p:spPr bwMode="auto">
              <a:xfrm>
                <a:off x="-32" y="5840035"/>
                <a:ext cx="9144000" cy="5038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8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주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중간고사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(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서술형 논술시험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)</a:t>
                </a:r>
              </a:p>
            </p:txBody>
          </p:sp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29"/>
          <p:cNvGrpSpPr>
            <a:grpSpLocks/>
          </p:cNvGrpSpPr>
          <p:nvPr/>
        </p:nvGrpSpPr>
        <p:grpSpPr bwMode="auto">
          <a:xfrm>
            <a:off x="0" y="293688"/>
            <a:ext cx="9147175" cy="6159648"/>
            <a:chOff x="-32" y="293688"/>
            <a:chExt cx="9147207" cy="5651032"/>
          </a:xfrm>
        </p:grpSpPr>
        <p:sp>
          <p:nvSpPr>
            <p:cNvPr id="3075" name="Line 46"/>
            <p:cNvSpPr>
              <a:spLocks noChangeShapeType="1"/>
            </p:cNvSpPr>
            <p:nvPr/>
          </p:nvSpPr>
          <p:spPr bwMode="auto">
            <a:xfrm>
              <a:off x="3175" y="730250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076" name="Text Box 56"/>
            <p:cNvSpPr txBox="1">
              <a:spLocks noChangeArrowheads="1"/>
            </p:cNvSpPr>
            <p:nvPr/>
          </p:nvSpPr>
          <p:spPr bwMode="auto">
            <a:xfrm>
              <a:off x="96838" y="293688"/>
              <a:ext cx="2861691" cy="523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2. </a:t>
              </a:r>
              <a:r>
                <a:rPr lang="ko-KR" altLang="en-US" sz="2800" dirty="0" err="1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주별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 강의일정</a:t>
              </a:r>
              <a:endParaRPr lang="en-US" altLang="ko-KR" sz="28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grpSp>
          <p:nvGrpSpPr>
            <p:cNvPr id="3" name="그룹 49"/>
            <p:cNvGrpSpPr>
              <a:grpSpLocks/>
            </p:cNvGrpSpPr>
            <p:nvPr/>
          </p:nvGrpSpPr>
          <p:grpSpPr bwMode="auto">
            <a:xfrm>
              <a:off x="0" y="908720"/>
              <a:ext cx="9144000" cy="571504"/>
              <a:chOff x="0" y="1214422"/>
              <a:chExt cx="9144000" cy="571504"/>
            </a:xfrm>
          </p:grpSpPr>
          <p:sp>
            <p:nvSpPr>
              <p:cNvPr id="3099" name="Rectangle 327"/>
              <p:cNvSpPr>
                <a:spLocks noChangeArrowheads="1"/>
              </p:cNvSpPr>
              <p:nvPr/>
            </p:nvSpPr>
            <p:spPr bwMode="auto">
              <a:xfrm>
                <a:off x="0" y="1214422"/>
                <a:ext cx="9144000" cy="571504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100" name="Rectangle 61"/>
              <p:cNvSpPr>
                <a:spLocks noChangeArrowheads="1"/>
              </p:cNvSpPr>
              <p:nvPr/>
            </p:nvSpPr>
            <p:spPr bwMode="auto">
              <a:xfrm>
                <a:off x="0" y="1285859"/>
                <a:ext cx="9144000" cy="3388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9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주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: Haley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의 전략적 가족치료 모델 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(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부교재 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2-7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장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)</a:t>
                </a:r>
              </a:p>
            </p:txBody>
          </p:sp>
        </p:grpSp>
        <p:grpSp>
          <p:nvGrpSpPr>
            <p:cNvPr id="4" name="그룹 45"/>
            <p:cNvGrpSpPr>
              <a:grpSpLocks/>
            </p:cNvGrpSpPr>
            <p:nvPr/>
          </p:nvGrpSpPr>
          <p:grpSpPr bwMode="auto">
            <a:xfrm>
              <a:off x="-32" y="1628800"/>
              <a:ext cx="9144064" cy="571504"/>
              <a:chOff x="-32" y="1928802"/>
              <a:chExt cx="9144064" cy="571504"/>
            </a:xfrm>
          </p:grpSpPr>
          <p:sp>
            <p:nvSpPr>
              <p:cNvPr id="3097" name="Rectangle 327"/>
              <p:cNvSpPr>
                <a:spLocks noChangeArrowheads="1"/>
              </p:cNvSpPr>
              <p:nvPr/>
            </p:nvSpPr>
            <p:spPr bwMode="auto">
              <a:xfrm>
                <a:off x="32" y="1928802"/>
                <a:ext cx="9144000" cy="571504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98" name="Rectangle 61"/>
              <p:cNvSpPr>
                <a:spLocks noChangeArrowheads="1"/>
              </p:cNvSpPr>
              <p:nvPr/>
            </p:nvSpPr>
            <p:spPr bwMode="auto">
              <a:xfrm>
                <a:off x="-32" y="2000239"/>
                <a:ext cx="9144000" cy="3388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10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주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: Milan Group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의 체계적 가족치료 모델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(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부교재 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2-7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장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)</a:t>
                </a:r>
              </a:p>
            </p:txBody>
          </p:sp>
        </p:grpSp>
        <p:grpSp>
          <p:nvGrpSpPr>
            <p:cNvPr id="5" name="그룹 46"/>
            <p:cNvGrpSpPr>
              <a:grpSpLocks/>
            </p:cNvGrpSpPr>
            <p:nvPr/>
          </p:nvGrpSpPr>
          <p:grpSpPr bwMode="auto">
            <a:xfrm>
              <a:off x="-32" y="2348880"/>
              <a:ext cx="9144064" cy="571504"/>
              <a:chOff x="-32" y="2786058"/>
              <a:chExt cx="9144064" cy="571504"/>
            </a:xfrm>
          </p:grpSpPr>
          <p:sp>
            <p:nvSpPr>
              <p:cNvPr id="3095" name="Rectangle 327"/>
              <p:cNvSpPr>
                <a:spLocks noChangeArrowheads="1"/>
              </p:cNvSpPr>
              <p:nvPr/>
            </p:nvSpPr>
            <p:spPr bwMode="auto">
              <a:xfrm>
                <a:off x="32" y="2786058"/>
                <a:ext cx="9144000" cy="571504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96" name="Rectangle 61"/>
              <p:cNvSpPr>
                <a:spLocks noChangeArrowheads="1"/>
              </p:cNvSpPr>
              <p:nvPr/>
            </p:nvSpPr>
            <p:spPr bwMode="auto">
              <a:xfrm>
                <a:off x="-32" y="2916793"/>
                <a:ext cx="9144000" cy="3388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11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주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해결중심 단기치료 모델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(</a:t>
                </a:r>
                <a:r>
                  <a:rPr lang="ko-KR" altLang="en-US" dirty="0" err="1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주교재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10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장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, 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부교재 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2-9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장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)</a:t>
                </a:r>
              </a:p>
            </p:txBody>
          </p:sp>
        </p:grpSp>
        <p:grpSp>
          <p:nvGrpSpPr>
            <p:cNvPr id="6" name="그룹 47"/>
            <p:cNvGrpSpPr>
              <a:grpSpLocks/>
            </p:cNvGrpSpPr>
            <p:nvPr/>
          </p:nvGrpSpPr>
          <p:grpSpPr bwMode="auto">
            <a:xfrm>
              <a:off x="-32" y="3140968"/>
              <a:ext cx="9144064" cy="571504"/>
              <a:chOff x="-32" y="3651294"/>
              <a:chExt cx="9144064" cy="571504"/>
            </a:xfrm>
          </p:grpSpPr>
          <p:sp>
            <p:nvSpPr>
              <p:cNvPr id="3093" name="Rectangle 327"/>
              <p:cNvSpPr>
                <a:spLocks noChangeArrowheads="1"/>
              </p:cNvSpPr>
              <p:nvPr/>
            </p:nvSpPr>
            <p:spPr bwMode="auto">
              <a:xfrm>
                <a:off x="32" y="3651294"/>
                <a:ext cx="9144000" cy="571504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94" name="Rectangle 61"/>
              <p:cNvSpPr>
                <a:spLocks noChangeArrowheads="1"/>
              </p:cNvSpPr>
              <p:nvPr/>
            </p:nvSpPr>
            <p:spPr bwMode="auto">
              <a:xfrm>
                <a:off x="-32" y="3714752"/>
                <a:ext cx="9144000" cy="3388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12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주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이야기 가족치료 모델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(</a:t>
                </a:r>
                <a:r>
                  <a:rPr lang="ko-KR" altLang="en-US" dirty="0" err="1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주교재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11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장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) </a:t>
                </a:r>
              </a:p>
            </p:txBody>
          </p:sp>
        </p:grpSp>
        <p:grpSp>
          <p:nvGrpSpPr>
            <p:cNvPr id="7" name="그룹 48"/>
            <p:cNvGrpSpPr>
              <a:grpSpLocks/>
            </p:cNvGrpSpPr>
            <p:nvPr/>
          </p:nvGrpSpPr>
          <p:grpSpPr bwMode="auto">
            <a:xfrm>
              <a:off x="-32" y="3933056"/>
              <a:ext cx="9144000" cy="571504"/>
              <a:chOff x="-32" y="4714884"/>
              <a:chExt cx="9144000" cy="571504"/>
            </a:xfrm>
          </p:grpSpPr>
          <p:sp>
            <p:nvSpPr>
              <p:cNvPr id="3091" name="Rectangle 327"/>
              <p:cNvSpPr>
                <a:spLocks noChangeArrowheads="1"/>
              </p:cNvSpPr>
              <p:nvPr/>
            </p:nvSpPr>
            <p:spPr bwMode="auto">
              <a:xfrm>
                <a:off x="-32" y="4714884"/>
                <a:ext cx="9144000" cy="571504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92" name="Rectangle 61"/>
              <p:cNvSpPr>
                <a:spLocks noChangeArrowheads="1"/>
              </p:cNvSpPr>
              <p:nvPr/>
            </p:nvSpPr>
            <p:spPr bwMode="auto">
              <a:xfrm>
                <a:off x="-32" y="4845621"/>
                <a:ext cx="9144000" cy="3388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13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주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가족상담과 치료의 과정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(</a:t>
                </a:r>
                <a:r>
                  <a:rPr lang="ko-KR" altLang="en-US" dirty="0" err="1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주교재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12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장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)</a:t>
                </a:r>
              </a:p>
            </p:txBody>
          </p:sp>
        </p:grpSp>
        <p:grpSp>
          <p:nvGrpSpPr>
            <p:cNvPr id="8" name="그룹 43"/>
            <p:cNvGrpSpPr>
              <a:grpSpLocks/>
            </p:cNvGrpSpPr>
            <p:nvPr/>
          </p:nvGrpSpPr>
          <p:grpSpPr bwMode="auto">
            <a:xfrm>
              <a:off x="-32" y="4653136"/>
              <a:ext cx="9144032" cy="576064"/>
              <a:chOff x="-32" y="5643578"/>
              <a:chExt cx="9144000" cy="785818"/>
            </a:xfrm>
          </p:grpSpPr>
          <p:sp>
            <p:nvSpPr>
              <p:cNvPr id="3089" name="Rectangle 327"/>
              <p:cNvSpPr>
                <a:spLocks noChangeArrowheads="1"/>
              </p:cNvSpPr>
              <p:nvPr/>
            </p:nvSpPr>
            <p:spPr bwMode="auto">
              <a:xfrm>
                <a:off x="-32" y="5643578"/>
                <a:ext cx="9144000" cy="785818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90" name="Rectangle 61"/>
              <p:cNvSpPr>
                <a:spLocks noChangeArrowheads="1"/>
              </p:cNvSpPr>
              <p:nvPr/>
            </p:nvSpPr>
            <p:spPr bwMode="auto">
              <a:xfrm>
                <a:off x="-32" y="5840033"/>
                <a:ext cx="9144000" cy="4622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14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주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가족상담과 치료의 실제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(</a:t>
                </a:r>
                <a:r>
                  <a:rPr lang="ko-KR" altLang="en-US" dirty="0" err="1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주교재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13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장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)</a:t>
                </a:r>
              </a:p>
            </p:txBody>
          </p:sp>
        </p:grpSp>
        <p:grpSp>
          <p:nvGrpSpPr>
            <p:cNvPr id="9" name="그룹 21"/>
            <p:cNvGrpSpPr>
              <a:grpSpLocks/>
            </p:cNvGrpSpPr>
            <p:nvPr/>
          </p:nvGrpSpPr>
          <p:grpSpPr bwMode="auto">
            <a:xfrm>
              <a:off x="0" y="5373216"/>
              <a:ext cx="9144000" cy="571504"/>
              <a:chOff x="-32" y="4714884"/>
              <a:chExt cx="9144000" cy="571504"/>
            </a:xfrm>
          </p:grpSpPr>
          <p:sp>
            <p:nvSpPr>
              <p:cNvPr id="3087" name="Rectangle 327"/>
              <p:cNvSpPr>
                <a:spLocks noChangeArrowheads="1"/>
              </p:cNvSpPr>
              <p:nvPr/>
            </p:nvSpPr>
            <p:spPr bwMode="auto">
              <a:xfrm>
                <a:off x="-32" y="4714884"/>
                <a:ext cx="9144000" cy="571504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88" name="Rectangle 61"/>
              <p:cNvSpPr>
                <a:spLocks noChangeArrowheads="1"/>
              </p:cNvSpPr>
              <p:nvPr/>
            </p:nvSpPr>
            <p:spPr bwMode="auto">
              <a:xfrm>
                <a:off x="-32" y="4845620"/>
                <a:ext cx="9144000" cy="3693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15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주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기말고사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(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서술형 논술시험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)</a:t>
                </a:r>
              </a:p>
            </p:txBody>
          </p:sp>
        </p:grp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그룹 15"/>
          <p:cNvGrpSpPr>
            <a:grpSpLocks/>
          </p:cNvGrpSpPr>
          <p:nvPr/>
        </p:nvGrpSpPr>
        <p:grpSpPr bwMode="auto">
          <a:xfrm>
            <a:off x="0" y="293688"/>
            <a:ext cx="9147175" cy="6303664"/>
            <a:chOff x="-32" y="293688"/>
            <a:chExt cx="9147207" cy="6375672"/>
          </a:xfrm>
        </p:grpSpPr>
        <p:sp>
          <p:nvSpPr>
            <p:cNvPr id="9219" name="Text Box 56"/>
            <p:cNvSpPr txBox="1">
              <a:spLocks noChangeArrowheads="1"/>
            </p:cNvSpPr>
            <p:nvPr/>
          </p:nvSpPr>
          <p:spPr bwMode="auto">
            <a:xfrm>
              <a:off x="96838" y="293688"/>
              <a:ext cx="4283560" cy="4924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3.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강의교재</a:t>
              </a:r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,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평가방법</a:t>
              </a:r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,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과제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grpSp>
          <p:nvGrpSpPr>
            <p:cNvPr id="9220" name="그룹 13"/>
            <p:cNvGrpSpPr>
              <a:grpSpLocks/>
            </p:cNvGrpSpPr>
            <p:nvPr/>
          </p:nvGrpSpPr>
          <p:grpSpPr bwMode="auto">
            <a:xfrm>
              <a:off x="-32" y="836712"/>
              <a:ext cx="9147207" cy="2088343"/>
              <a:chOff x="-32" y="836712"/>
              <a:chExt cx="9147207" cy="2088343"/>
            </a:xfrm>
          </p:grpSpPr>
          <p:sp>
            <p:nvSpPr>
              <p:cNvPr id="9226" name="Line 46"/>
              <p:cNvSpPr>
                <a:spLocks noChangeShapeType="1"/>
              </p:cNvSpPr>
              <p:nvPr/>
            </p:nvSpPr>
            <p:spPr bwMode="auto">
              <a:xfrm>
                <a:off x="3175" y="836712"/>
                <a:ext cx="9144000" cy="0"/>
              </a:xfrm>
              <a:prstGeom prst="line">
                <a:avLst/>
              </a:prstGeom>
              <a:noFill/>
              <a:ln w="9525">
                <a:solidFill>
                  <a:srgbClr val="C0C0C0">
                    <a:alpha val="70195"/>
                  </a:srgbClr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27" name="Rectangle 54"/>
              <p:cNvSpPr>
                <a:spLocks noChangeArrowheads="1"/>
              </p:cNvSpPr>
              <p:nvPr/>
            </p:nvSpPr>
            <p:spPr bwMode="auto">
              <a:xfrm>
                <a:off x="-32" y="1143554"/>
                <a:ext cx="9144032" cy="519270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3.1. 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강의교재</a:t>
                </a:r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-32" y="1643119"/>
                <a:ext cx="9144032" cy="1281936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 marL="180975">
                  <a:lnSpc>
                    <a:spcPct val="150000"/>
                  </a:lnSpc>
                  <a:buFontTx/>
                  <a:buChar char="•"/>
                  <a:defRPr/>
                </a:pP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 err="1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주교재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: </a:t>
                </a:r>
                <a:r>
                  <a:rPr lang="ko-KR" altLang="en-US" b="1" dirty="0" err="1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최규련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(2012).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가족상담 및 치료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(2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판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).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서울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: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공동체</a:t>
                </a:r>
                <a:endPara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150000"/>
                  </a:lnSpc>
                  <a:buFontTx/>
                  <a:buChar char="•"/>
                  <a:defRPr/>
                </a:pP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부교재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: 1. </a:t>
                </a:r>
                <a:r>
                  <a:rPr lang="ko-KR" altLang="en-US" b="1" dirty="0" err="1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이영분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외 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5(2015).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가족상담과 가족치료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: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모델과 사례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.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서울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: </a:t>
                </a:r>
                <a:r>
                  <a:rPr lang="ko-KR" altLang="en-US" b="1" dirty="0" err="1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학지사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.</a:t>
                </a:r>
              </a:p>
              <a:p>
                <a:pPr marL="180975">
                  <a:lnSpc>
                    <a:spcPct val="150000"/>
                  </a:lnSpc>
                  <a:defRPr/>
                </a:pP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            2.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정문자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외 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3(2018).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가족치료의 이해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(3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판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).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서울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: </a:t>
                </a:r>
                <a:r>
                  <a:rPr lang="ko-KR" altLang="en-US" b="1" dirty="0" err="1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학지사</a:t>
                </a:r>
                <a:endPara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endParaRPr>
              </a:p>
            </p:txBody>
          </p:sp>
        </p:grpSp>
        <p:grpSp>
          <p:nvGrpSpPr>
            <p:cNvPr id="9221" name="그룹 14"/>
            <p:cNvGrpSpPr>
              <a:grpSpLocks/>
            </p:cNvGrpSpPr>
            <p:nvPr/>
          </p:nvGrpSpPr>
          <p:grpSpPr bwMode="auto">
            <a:xfrm>
              <a:off x="0" y="3088340"/>
              <a:ext cx="9144000" cy="1636249"/>
              <a:chOff x="0" y="3088340"/>
              <a:chExt cx="9144000" cy="1636249"/>
            </a:xfrm>
          </p:grpSpPr>
          <p:sp>
            <p:nvSpPr>
              <p:cNvPr id="9224" name="Rectangle 53"/>
              <p:cNvSpPr>
                <a:spLocks noChangeArrowheads="1"/>
              </p:cNvSpPr>
              <p:nvPr/>
            </p:nvSpPr>
            <p:spPr bwMode="auto">
              <a:xfrm>
                <a:off x="0" y="3088340"/>
                <a:ext cx="9138529" cy="556684"/>
              </a:xfrm>
              <a:prstGeom prst="rect">
                <a:avLst/>
              </a:prstGeom>
              <a:gradFill rotWithShape="0">
                <a:gsLst>
                  <a:gs pos="0">
                    <a:srgbClr val="63AEE7"/>
                  </a:gs>
                  <a:gs pos="100000">
                    <a:srgbClr val="38628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5.2. 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과제</a:t>
                </a:r>
              </a:p>
            </p:txBody>
          </p:sp>
          <p:sp>
            <p:nvSpPr>
              <p:cNvPr id="23" name="Rectangle 76"/>
              <p:cNvSpPr>
                <a:spLocks noChangeArrowheads="1"/>
              </p:cNvSpPr>
              <p:nvPr/>
            </p:nvSpPr>
            <p:spPr bwMode="auto">
              <a:xfrm>
                <a:off x="4731" y="3572015"/>
                <a:ext cx="9139269" cy="1152574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 marL="523875" indent="-342900">
                  <a:lnSpc>
                    <a:spcPct val="150000"/>
                  </a:lnSpc>
                  <a:buAutoNum type="arabicPeriod"/>
                  <a:defRPr/>
                </a:pPr>
                <a:r>
                  <a:rPr lang="ko-KR" altLang="en-US" b="1" dirty="0">
                    <a:solidFill>
                      <a:srgbClr val="003366"/>
                    </a:solidFill>
                    <a:latin typeface="굴림" pitchFamily="50" charset="-127"/>
                    <a:ea typeface="굴림" pitchFamily="50" charset="-127"/>
                  </a:rPr>
                  <a:t>자기 가족 가계도</a:t>
                </a:r>
                <a:r>
                  <a:rPr lang="en-US" altLang="ko-KR" b="1" dirty="0">
                    <a:solidFill>
                      <a:srgbClr val="003366"/>
                    </a:solidFill>
                    <a:latin typeface="굴림" pitchFamily="50" charset="-127"/>
                    <a:ea typeface="굴림" pitchFamily="50" charset="-127"/>
                  </a:rPr>
                  <a:t>( </a:t>
                </a:r>
                <a:r>
                  <a:rPr lang="en-US" altLang="ko-KR" b="1" dirty="0" err="1">
                    <a:solidFill>
                      <a:srgbClr val="003366"/>
                    </a:solidFill>
                    <a:latin typeface="굴림" pitchFamily="50" charset="-127"/>
                    <a:ea typeface="굴림" pitchFamily="50" charset="-127"/>
                  </a:rPr>
                  <a:t>Genogram</a:t>
                </a:r>
                <a:r>
                  <a:rPr lang="en-US" altLang="ko-KR" b="1" dirty="0">
                    <a:solidFill>
                      <a:srgbClr val="003366"/>
                    </a:solidFill>
                    <a:latin typeface="굴림" pitchFamily="50" charset="-127"/>
                    <a:ea typeface="굴림" pitchFamily="50" charset="-127"/>
                  </a:rPr>
                  <a:t>) </a:t>
                </a:r>
                <a:r>
                  <a:rPr lang="ko-KR" altLang="en-US" b="1" dirty="0">
                    <a:solidFill>
                      <a:srgbClr val="003366"/>
                    </a:solidFill>
                    <a:latin typeface="굴림" pitchFamily="50" charset="-127"/>
                    <a:ea typeface="굴림" pitchFamily="50" charset="-127"/>
                  </a:rPr>
                  <a:t>그리기 및 치료방법</a:t>
                </a:r>
                <a:r>
                  <a:rPr lang="en-US" altLang="ko-KR" b="1" dirty="0">
                    <a:solidFill>
                      <a:srgbClr val="003366"/>
                    </a:solidFill>
                    <a:latin typeface="굴림" pitchFamily="50" charset="-127"/>
                    <a:ea typeface="굴림" pitchFamily="50" charset="-127"/>
                  </a:rPr>
                  <a:t>(</a:t>
                </a:r>
                <a:r>
                  <a:rPr lang="ko-KR" altLang="en-US" b="1" dirty="0">
                    <a:solidFill>
                      <a:srgbClr val="003366"/>
                    </a:solidFill>
                    <a:latin typeface="굴림" pitchFamily="50" charset="-127"/>
                    <a:ea typeface="굴림" pitchFamily="50" charset="-127"/>
                  </a:rPr>
                  <a:t>제출기한</a:t>
                </a:r>
                <a:r>
                  <a:rPr lang="en-US" altLang="ko-KR" b="1" dirty="0">
                    <a:solidFill>
                      <a:srgbClr val="003366"/>
                    </a:solidFill>
                    <a:latin typeface="굴림" pitchFamily="50" charset="-127"/>
                    <a:ea typeface="굴림" pitchFamily="50" charset="-127"/>
                  </a:rPr>
                  <a:t>: 8</a:t>
                </a:r>
                <a:r>
                  <a:rPr lang="ko-KR" altLang="en-US" b="1" dirty="0">
                    <a:solidFill>
                      <a:srgbClr val="003366"/>
                    </a:solidFill>
                    <a:latin typeface="굴림" pitchFamily="50" charset="-127"/>
                    <a:ea typeface="굴림" pitchFamily="50" charset="-127"/>
                  </a:rPr>
                  <a:t>주</a:t>
                </a:r>
                <a:r>
                  <a:rPr lang="en-US" altLang="ko-KR" b="1" dirty="0">
                    <a:solidFill>
                      <a:srgbClr val="003366"/>
                    </a:solidFill>
                    <a:latin typeface="굴림" pitchFamily="50" charset="-127"/>
                    <a:ea typeface="굴림" pitchFamily="50" charset="-127"/>
                  </a:rPr>
                  <a:t>)</a:t>
                </a:r>
              </a:p>
            </p:txBody>
          </p:sp>
        </p:grpSp>
        <p:sp>
          <p:nvSpPr>
            <p:cNvPr id="9222" name="Rectangle 54"/>
            <p:cNvSpPr>
              <a:spLocks noChangeArrowheads="1"/>
            </p:cNvSpPr>
            <p:nvPr/>
          </p:nvSpPr>
          <p:spPr bwMode="auto">
            <a:xfrm>
              <a:off x="0" y="5013176"/>
              <a:ext cx="9144000" cy="504056"/>
            </a:xfrm>
            <a:prstGeom prst="rect">
              <a:avLst/>
            </a:prstGeom>
            <a:gradFill rotWithShape="0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5.3.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평가방법</a:t>
              </a:r>
            </a:p>
          </p:txBody>
        </p:sp>
        <p:sp>
          <p:nvSpPr>
            <p:cNvPr id="13" name="Rectangle 76"/>
            <p:cNvSpPr>
              <a:spLocks noChangeArrowheads="1"/>
            </p:cNvSpPr>
            <p:nvPr/>
          </p:nvSpPr>
          <p:spPr bwMode="auto">
            <a:xfrm>
              <a:off x="4731" y="5516786"/>
              <a:ext cx="9139269" cy="1152574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 marL="180975">
                <a:lnSpc>
                  <a:spcPct val="150000"/>
                </a:lnSpc>
                <a:buFontTx/>
                <a:buChar char="•"/>
                <a:defRPr/>
              </a:pPr>
              <a:r>
                <a:rPr lang="ko-KR" altLang="en-US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 중간시험 </a:t>
              </a:r>
              <a:r>
                <a:rPr lang="en-US" altLang="ko-KR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40%, </a:t>
              </a:r>
              <a:r>
                <a:rPr lang="ko-KR" altLang="en-US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기말시험 </a:t>
              </a:r>
              <a:r>
                <a:rPr lang="en-US" altLang="ko-KR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40%, </a:t>
              </a:r>
              <a:r>
                <a:rPr lang="ko-KR" altLang="en-US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보고서 </a:t>
              </a:r>
              <a:r>
                <a:rPr lang="en-US" altLang="ko-KR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10%, </a:t>
              </a:r>
              <a:r>
                <a:rPr lang="ko-KR" altLang="en-US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출석 </a:t>
              </a:r>
              <a:r>
                <a:rPr lang="en-US" altLang="ko-KR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10%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>
            <a:off x="0" y="260648"/>
            <a:ext cx="9147207" cy="6264696"/>
            <a:chOff x="-32" y="293688"/>
            <a:chExt cx="9147207" cy="5372319"/>
          </a:xfrm>
        </p:grpSpPr>
        <p:sp>
          <p:nvSpPr>
            <p:cNvPr id="2051" name="Line 46"/>
            <p:cNvSpPr>
              <a:spLocks noChangeShapeType="1"/>
            </p:cNvSpPr>
            <p:nvPr/>
          </p:nvSpPr>
          <p:spPr bwMode="auto">
            <a:xfrm>
              <a:off x="3175" y="642917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2052" name="Text Box 56"/>
            <p:cNvSpPr txBox="1">
              <a:spLocks noChangeArrowheads="1"/>
            </p:cNvSpPr>
            <p:nvPr/>
          </p:nvSpPr>
          <p:spPr bwMode="auto">
            <a:xfrm>
              <a:off x="96838" y="293688"/>
              <a:ext cx="3057247" cy="395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ko-KR" altLang="en-US" sz="24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가족상담과 가족치료</a:t>
              </a:r>
              <a:endParaRPr lang="en-US" altLang="ko-KR" sz="24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2053" name="Rectangle 61"/>
            <p:cNvSpPr>
              <a:spLocks noChangeArrowheads="1"/>
            </p:cNvSpPr>
            <p:nvPr/>
          </p:nvSpPr>
          <p:spPr bwMode="auto">
            <a:xfrm>
              <a:off x="0" y="2048519"/>
              <a:ext cx="9144000" cy="5193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altLang="ko-KR" sz="3200" dirty="0">
                  <a:solidFill>
                    <a:srgbClr val="FF6600"/>
                  </a:solidFill>
                  <a:latin typeface="HY견고딕" pitchFamily="18" charset="-127"/>
                  <a:ea typeface="HY견고딕" pitchFamily="18" charset="-127"/>
                </a:rPr>
                <a:t>1. </a:t>
              </a:r>
              <a:r>
                <a:rPr lang="ko-KR" altLang="en-US" sz="3200" dirty="0">
                  <a:solidFill>
                    <a:srgbClr val="FF6600"/>
                  </a:solidFill>
                  <a:latin typeface="HY견고딕" pitchFamily="18" charset="-127"/>
                  <a:ea typeface="HY견고딕" pitchFamily="18" charset="-127"/>
                </a:rPr>
                <a:t>가족상담과 치료의 이해</a:t>
              </a:r>
              <a:endParaRPr lang="en-US" altLang="ko-KR" sz="3200" dirty="0">
                <a:solidFill>
                  <a:srgbClr val="FF66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054" name="Rectangle 327"/>
            <p:cNvSpPr>
              <a:spLocks noChangeArrowheads="1"/>
            </p:cNvSpPr>
            <p:nvPr/>
          </p:nvSpPr>
          <p:spPr bwMode="auto">
            <a:xfrm>
              <a:off x="-32" y="1764680"/>
              <a:ext cx="9144032" cy="1152128"/>
            </a:xfrm>
            <a:prstGeom prst="rect">
              <a:avLst/>
            </a:prstGeom>
            <a:gradFill rotWithShape="1">
              <a:gsLst>
                <a:gs pos="0">
                  <a:srgbClr val="185E76">
                    <a:alpha val="0"/>
                  </a:srgbClr>
                </a:gs>
                <a:gs pos="100000">
                  <a:srgbClr val="33CCFF">
                    <a:alpha val="29999"/>
                  </a:srgbClr>
                </a:gs>
              </a:gsLst>
              <a:lin ang="2700000" scaled="1"/>
            </a:gradFill>
            <a:ln w="28575">
              <a:solidFill>
                <a:srgbClr val="B895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5" name="AutoShape 87"/>
            <p:cNvSpPr>
              <a:spLocks noChangeArrowheads="1"/>
            </p:cNvSpPr>
            <p:nvPr/>
          </p:nvSpPr>
          <p:spPr bwMode="auto">
            <a:xfrm>
              <a:off x="1835664" y="5026445"/>
              <a:ext cx="5452088" cy="639562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B2B2B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2400" b="1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목원대학교 사회복지학과 권  중  돈</a:t>
              </a:r>
              <a:endParaRPr lang="en-US" altLang="ko-KR" sz="2400" b="1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Line 46"/>
          <p:cNvSpPr>
            <a:spLocks noChangeShapeType="1"/>
          </p:cNvSpPr>
          <p:nvPr/>
        </p:nvSpPr>
        <p:spPr bwMode="auto">
          <a:xfrm>
            <a:off x="3207" y="730231"/>
            <a:ext cx="9143968" cy="0"/>
          </a:xfrm>
          <a:prstGeom prst="line">
            <a:avLst/>
          </a:prstGeom>
          <a:noFill/>
          <a:ln w="9525">
            <a:solidFill>
              <a:srgbClr val="C0C0C0">
                <a:alpha val="70195"/>
              </a:srgbClr>
            </a:solidFill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3076" name="Text Box 56"/>
          <p:cNvSpPr txBox="1">
            <a:spLocks noChangeArrowheads="1"/>
          </p:cNvSpPr>
          <p:nvPr/>
        </p:nvSpPr>
        <p:spPr bwMode="auto">
          <a:xfrm>
            <a:off x="96870" y="293688"/>
            <a:ext cx="56477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1. </a:t>
            </a:r>
            <a:r>
              <a:rPr lang="ko-KR" altLang="en-US" sz="28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가족치료의 의의와 필요성</a:t>
            </a:r>
            <a:r>
              <a:rPr lang="en-US" altLang="ko-KR" sz="28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(17-18)</a:t>
            </a:r>
          </a:p>
        </p:txBody>
      </p:sp>
      <p:grpSp>
        <p:nvGrpSpPr>
          <p:cNvPr id="3077" name="그룹 49"/>
          <p:cNvGrpSpPr>
            <a:grpSpLocks/>
          </p:cNvGrpSpPr>
          <p:nvPr/>
        </p:nvGrpSpPr>
        <p:grpSpPr bwMode="auto">
          <a:xfrm>
            <a:off x="32" y="908694"/>
            <a:ext cx="9143968" cy="571480"/>
            <a:chOff x="0" y="1214422"/>
            <a:chExt cx="9144000" cy="571504"/>
          </a:xfrm>
        </p:grpSpPr>
        <p:sp>
          <p:nvSpPr>
            <p:cNvPr id="3099" name="Rectangle 327"/>
            <p:cNvSpPr>
              <a:spLocks noChangeArrowheads="1"/>
            </p:cNvSpPr>
            <p:nvPr/>
          </p:nvSpPr>
          <p:spPr bwMode="auto">
            <a:xfrm>
              <a:off x="0" y="1214422"/>
              <a:ext cx="9144000" cy="571504"/>
            </a:xfrm>
            <a:prstGeom prst="rect">
              <a:avLst/>
            </a:prstGeom>
            <a:gradFill rotWithShape="1">
              <a:gsLst>
                <a:gs pos="0">
                  <a:srgbClr val="185E76">
                    <a:alpha val="0"/>
                  </a:srgbClr>
                </a:gs>
                <a:gs pos="100000">
                  <a:srgbClr val="33CCFF">
                    <a:alpha val="29999"/>
                  </a:srgbClr>
                </a:gs>
              </a:gsLst>
              <a:lin ang="2700000" scaled="1"/>
            </a:gradFill>
            <a:ln w="6350">
              <a:solidFill>
                <a:srgbClr val="FFE38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100" name="Rectangle 61"/>
            <p:cNvSpPr>
              <a:spLocks noChangeArrowheads="1"/>
            </p:cNvSpPr>
            <p:nvPr/>
          </p:nvSpPr>
          <p:spPr bwMode="auto">
            <a:xfrm>
              <a:off x="0" y="1285859"/>
              <a:ext cx="9144000" cy="369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ko-KR" altLang="en-US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 지금의 가족은 </a:t>
              </a:r>
              <a:r>
                <a:rPr lang="en-US" altLang="ko-KR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‘Sweet Home?’</a:t>
              </a:r>
              <a:r>
                <a:rPr lang="ko-KR" altLang="en-US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인가 </a:t>
              </a:r>
              <a:r>
                <a:rPr lang="en-US" altLang="ko-KR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‘</a:t>
              </a:r>
              <a:r>
                <a:rPr lang="ko-KR" altLang="en-US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집구석</a:t>
              </a:r>
              <a:r>
                <a:rPr lang="en-US" altLang="ko-KR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?’, </a:t>
              </a:r>
              <a:r>
                <a:rPr lang="ko-KR" altLang="en-US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어느 쪽에 가까운가</a:t>
              </a:r>
              <a:r>
                <a:rPr lang="en-US" altLang="ko-KR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?</a:t>
              </a:r>
            </a:p>
          </p:txBody>
        </p:sp>
      </p:grpSp>
      <p:grpSp>
        <p:nvGrpSpPr>
          <p:cNvPr id="3078" name="그룹 45"/>
          <p:cNvGrpSpPr>
            <a:grpSpLocks/>
          </p:cNvGrpSpPr>
          <p:nvPr/>
        </p:nvGrpSpPr>
        <p:grpSpPr bwMode="auto">
          <a:xfrm>
            <a:off x="0" y="2569488"/>
            <a:ext cx="9144032" cy="571480"/>
            <a:chOff x="-32" y="1928802"/>
            <a:chExt cx="9144064" cy="571504"/>
          </a:xfrm>
        </p:grpSpPr>
        <p:sp>
          <p:nvSpPr>
            <p:cNvPr id="3097" name="Rectangle 327"/>
            <p:cNvSpPr>
              <a:spLocks noChangeArrowheads="1"/>
            </p:cNvSpPr>
            <p:nvPr/>
          </p:nvSpPr>
          <p:spPr bwMode="auto">
            <a:xfrm>
              <a:off x="32" y="1928802"/>
              <a:ext cx="9144000" cy="571504"/>
            </a:xfrm>
            <a:prstGeom prst="rect">
              <a:avLst/>
            </a:prstGeom>
            <a:gradFill rotWithShape="1">
              <a:gsLst>
                <a:gs pos="0">
                  <a:srgbClr val="185E76">
                    <a:alpha val="0"/>
                  </a:srgbClr>
                </a:gs>
                <a:gs pos="100000">
                  <a:srgbClr val="33CCFF">
                    <a:alpha val="29999"/>
                  </a:srgbClr>
                </a:gs>
              </a:gsLst>
              <a:lin ang="2700000" scaled="1"/>
            </a:gradFill>
            <a:ln w="6350">
              <a:solidFill>
                <a:srgbClr val="FFE38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098" name="Rectangle 61"/>
            <p:cNvSpPr>
              <a:spLocks noChangeArrowheads="1"/>
            </p:cNvSpPr>
            <p:nvPr/>
          </p:nvSpPr>
          <p:spPr bwMode="auto">
            <a:xfrm>
              <a:off x="-32" y="2000239"/>
              <a:ext cx="91440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ko-KR" altLang="en-US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필요성 </a:t>
              </a:r>
              <a:r>
                <a:rPr lang="en-US" altLang="ko-KR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1) </a:t>
              </a:r>
              <a:r>
                <a:rPr lang="ko-KR" altLang="en-US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개인이 사회로부터 받는 스트레스 증가  </a:t>
              </a:r>
              <a:r>
                <a:rPr lang="en-US" altLang="ko-KR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  <a:sym typeface="Wingdings" pitchFamily="2" charset="2"/>
                </a:rPr>
                <a:t> </a:t>
              </a:r>
              <a:r>
                <a:rPr lang="ko-KR" altLang="en-US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  <a:sym typeface="Wingdings" pitchFamily="2" charset="2"/>
                </a:rPr>
                <a:t>개인의 정신건강문제 야기</a:t>
              </a:r>
              <a:endParaRPr lang="en-US" altLang="ko-KR" dirty="0">
                <a:solidFill>
                  <a:srgbClr val="FFC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grpSp>
        <p:nvGrpSpPr>
          <p:cNvPr id="3079" name="그룹 46"/>
          <p:cNvGrpSpPr>
            <a:grpSpLocks/>
          </p:cNvGrpSpPr>
          <p:nvPr/>
        </p:nvGrpSpPr>
        <p:grpSpPr bwMode="auto">
          <a:xfrm>
            <a:off x="0" y="3505592"/>
            <a:ext cx="9144032" cy="571480"/>
            <a:chOff x="-32" y="2786058"/>
            <a:chExt cx="9144064" cy="571504"/>
          </a:xfrm>
        </p:grpSpPr>
        <p:sp>
          <p:nvSpPr>
            <p:cNvPr id="3095" name="Rectangle 327"/>
            <p:cNvSpPr>
              <a:spLocks noChangeArrowheads="1"/>
            </p:cNvSpPr>
            <p:nvPr/>
          </p:nvSpPr>
          <p:spPr bwMode="auto">
            <a:xfrm>
              <a:off x="32" y="2786058"/>
              <a:ext cx="9144000" cy="571504"/>
            </a:xfrm>
            <a:prstGeom prst="rect">
              <a:avLst/>
            </a:prstGeom>
            <a:gradFill rotWithShape="1">
              <a:gsLst>
                <a:gs pos="0">
                  <a:srgbClr val="185E76">
                    <a:alpha val="0"/>
                  </a:srgbClr>
                </a:gs>
                <a:gs pos="100000">
                  <a:srgbClr val="33CCFF">
                    <a:alpha val="29999"/>
                  </a:srgbClr>
                </a:gs>
              </a:gsLst>
              <a:lin ang="2700000" scaled="1"/>
            </a:gradFill>
            <a:ln w="6350">
              <a:solidFill>
                <a:srgbClr val="FFE38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auto">
            <a:xfrm>
              <a:off x="-32" y="2916793"/>
              <a:ext cx="9144000" cy="369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ko-KR" altLang="en-US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필요성 </a:t>
              </a:r>
              <a:r>
                <a:rPr lang="en-US" altLang="ko-KR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2) </a:t>
              </a:r>
              <a:r>
                <a:rPr lang="ko-KR" altLang="en-US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가족변화로 인한 문제의 다양화 </a:t>
              </a:r>
              <a:r>
                <a:rPr lang="en-US" altLang="ko-KR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  <a:sym typeface="Wingdings" pitchFamily="2" charset="2"/>
                </a:rPr>
                <a:t> </a:t>
              </a:r>
              <a:r>
                <a:rPr lang="ko-KR" altLang="en-US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  <a:sym typeface="Wingdings" pitchFamily="2" charset="2"/>
                </a:rPr>
                <a:t>가족갈등과 관계문제의 심화 </a:t>
              </a:r>
              <a:endParaRPr lang="en-US" altLang="ko-KR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grpSp>
        <p:nvGrpSpPr>
          <p:cNvPr id="3080" name="그룹 47"/>
          <p:cNvGrpSpPr>
            <a:grpSpLocks/>
          </p:cNvGrpSpPr>
          <p:nvPr/>
        </p:nvGrpSpPr>
        <p:grpSpPr bwMode="auto">
          <a:xfrm>
            <a:off x="0" y="4441696"/>
            <a:ext cx="9144000" cy="571480"/>
            <a:chOff x="-32" y="3651415"/>
            <a:chExt cx="9144032" cy="571504"/>
          </a:xfrm>
        </p:grpSpPr>
        <p:sp>
          <p:nvSpPr>
            <p:cNvPr id="3093" name="Rectangle 327"/>
            <p:cNvSpPr>
              <a:spLocks noChangeArrowheads="1"/>
            </p:cNvSpPr>
            <p:nvPr/>
          </p:nvSpPr>
          <p:spPr bwMode="auto">
            <a:xfrm>
              <a:off x="0" y="3651415"/>
              <a:ext cx="9144000" cy="571504"/>
            </a:xfrm>
            <a:prstGeom prst="rect">
              <a:avLst/>
            </a:prstGeom>
            <a:gradFill rotWithShape="1">
              <a:gsLst>
                <a:gs pos="0">
                  <a:srgbClr val="185E76">
                    <a:alpha val="0"/>
                  </a:srgbClr>
                </a:gs>
                <a:gs pos="100000">
                  <a:srgbClr val="33CCFF">
                    <a:alpha val="29999"/>
                  </a:srgbClr>
                </a:gs>
              </a:gsLst>
              <a:lin ang="2700000" scaled="1"/>
            </a:gradFill>
            <a:ln w="6350">
              <a:solidFill>
                <a:srgbClr val="FFE38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094" name="Rectangle 61"/>
            <p:cNvSpPr>
              <a:spLocks noChangeArrowheads="1"/>
            </p:cNvSpPr>
            <p:nvPr/>
          </p:nvSpPr>
          <p:spPr bwMode="auto">
            <a:xfrm>
              <a:off x="-32" y="3714753"/>
              <a:ext cx="9144000" cy="369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ko-KR" altLang="en-US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필요성 </a:t>
              </a:r>
              <a:r>
                <a:rPr lang="en-US" altLang="ko-KR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3) </a:t>
              </a:r>
              <a:r>
                <a:rPr lang="ko-KR" altLang="en-US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가족과 친척 관계망의 지지 및 중재기능 약화 </a:t>
              </a:r>
              <a:r>
                <a:rPr lang="en-US" altLang="ko-KR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  <a:sym typeface="Wingdings" pitchFamily="2" charset="2"/>
                </a:rPr>
                <a:t> </a:t>
              </a:r>
              <a:r>
                <a:rPr lang="ko-KR" altLang="en-US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  <a:sym typeface="Wingdings" pitchFamily="2" charset="2"/>
                </a:rPr>
                <a:t>가족의 문제해결능력 저하</a:t>
              </a:r>
              <a:endParaRPr lang="en-US" altLang="ko-KR" dirty="0">
                <a:solidFill>
                  <a:srgbClr val="FFC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grpSp>
        <p:nvGrpSpPr>
          <p:cNvPr id="3081" name="그룹 48"/>
          <p:cNvGrpSpPr>
            <a:grpSpLocks/>
          </p:cNvGrpSpPr>
          <p:nvPr/>
        </p:nvGrpSpPr>
        <p:grpSpPr bwMode="auto">
          <a:xfrm>
            <a:off x="0" y="5305792"/>
            <a:ext cx="9180512" cy="571480"/>
            <a:chOff x="-32" y="4714884"/>
            <a:chExt cx="9180544" cy="571504"/>
          </a:xfrm>
        </p:grpSpPr>
        <p:sp>
          <p:nvSpPr>
            <p:cNvPr id="3091" name="Rectangle 327"/>
            <p:cNvSpPr>
              <a:spLocks noChangeArrowheads="1"/>
            </p:cNvSpPr>
            <p:nvPr/>
          </p:nvSpPr>
          <p:spPr bwMode="auto">
            <a:xfrm>
              <a:off x="-32" y="4714884"/>
              <a:ext cx="9144000" cy="571504"/>
            </a:xfrm>
            <a:prstGeom prst="rect">
              <a:avLst/>
            </a:prstGeom>
            <a:gradFill rotWithShape="1">
              <a:gsLst>
                <a:gs pos="0">
                  <a:srgbClr val="185E76">
                    <a:alpha val="0"/>
                  </a:srgbClr>
                </a:gs>
                <a:gs pos="100000">
                  <a:srgbClr val="33CCFF">
                    <a:alpha val="29999"/>
                  </a:srgbClr>
                </a:gs>
              </a:gsLst>
              <a:lin ang="2700000" scaled="1"/>
            </a:gradFill>
            <a:ln w="6350">
              <a:solidFill>
                <a:srgbClr val="FFE38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092" name="Rectangle 61"/>
            <p:cNvSpPr>
              <a:spLocks noChangeArrowheads="1"/>
            </p:cNvSpPr>
            <p:nvPr/>
          </p:nvSpPr>
          <p:spPr bwMode="auto">
            <a:xfrm>
              <a:off x="36512" y="4845623"/>
              <a:ext cx="9144000" cy="369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ko-KR" altLang="en-US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의의</a:t>
              </a:r>
              <a:r>
                <a:rPr lang="en-US" altLang="ko-KR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) </a:t>
              </a:r>
              <a:r>
                <a:rPr lang="ko-KR" altLang="en-US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개인문제는 가족체계와 역동과 연결되므로</a:t>
              </a:r>
              <a:r>
                <a:rPr lang="en-US" altLang="ko-KR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, </a:t>
              </a:r>
              <a:r>
                <a:rPr lang="ko-KR" altLang="en-US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개인문제</a:t>
              </a:r>
              <a:r>
                <a:rPr lang="en-US" altLang="ko-KR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+</a:t>
              </a:r>
              <a:r>
                <a:rPr lang="ko-KR" altLang="en-US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가족관계 회복 개입 필요</a:t>
              </a:r>
              <a:endParaRPr lang="en-US" altLang="ko-KR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grpSp>
        <p:nvGrpSpPr>
          <p:cNvPr id="3082" name="그룹 43"/>
          <p:cNvGrpSpPr>
            <a:grpSpLocks/>
          </p:cNvGrpSpPr>
          <p:nvPr/>
        </p:nvGrpSpPr>
        <p:grpSpPr bwMode="auto">
          <a:xfrm>
            <a:off x="0" y="1700834"/>
            <a:ext cx="9144000" cy="576038"/>
            <a:chOff x="-32" y="5643579"/>
            <a:chExt cx="9144000" cy="785817"/>
          </a:xfrm>
        </p:grpSpPr>
        <p:sp>
          <p:nvSpPr>
            <p:cNvPr id="3089" name="Rectangle 327"/>
            <p:cNvSpPr>
              <a:spLocks noChangeArrowheads="1"/>
            </p:cNvSpPr>
            <p:nvPr/>
          </p:nvSpPr>
          <p:spPr bwMode="auto">
            <a:xfrm>
              <a:off x="-32" y="5643579"/>
              <a:ext cx="9144000" cy="785817"/>
            </a:xfrm>
            <a:prstGeom prst="rect">
              <a:avLst/>
            </a:prstGeom>
            <a:gradFill rotWithShape="1">
              <a:gsLst>
                <a:gs pos="0">
                  <a:srgbClr val="185E76">
                    <a:alpha val="0"/>
                  </a:srgbClr>
                </a:gs>
                <a:gs pos="100000">
                  <a:srgbClr val="33CCFF">
                    <a:alpha val="29999"/>
                  </a:srgbClr>
                </a:gs>
              </a:gsLst>
              <a:lin ang="2700000" scaled="1"/>
            </a:gradFill>
            <a:ln w="6350">
              <a:solidFill>
                <a:srgbClr val="FFE38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090" name="Rectangle 61"/>
            <p:cNvSpPr>
              <a:spLocks noChangeArrowheads="1"/>
            </p:cNvSpPr>
            <p:nvPr/>
          </p:nvSpPr>
          <p:spPr bwMode="auto">
            <a:xfrm>
              <a:off x="-32" y="5840031"/>
              <a:ext cx="9144000" cy="5038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ko-KR" altLang="en-US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일반적 기대와 달리 집구석 즉</a:t>
              </a:r>
              <a:r>
                <a:rPr lang="en-US" altLang="ko-KR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, </a:t>
              </a:r>
              <a:r>
                <a:rPr lang="ko-KR" altLang="en-US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가족갈등</a:t>
              </a:r>
              <a:r>
                <a:rPr lang="en-US" altLang="ko-KR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, </a:t>
              </a:r>
              <a:r>
                <a:rPr lang="ko-KR" altLang="en-US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불화</a:t>
              </a:r>
              <a:r>
                <a:rPr lang="en-US" altLang="ko-KR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ko-KR" altLang="en-US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등으로 인해 다양한 가족문제 야기됨</a:t>
              </a:r>
              <a:endParaRPr lang="en-US" altLang="ko-KR" dirty="0">
                <a:solidFill>
                  <a:srgbClr val="FFC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grpSp>
        <p:nvGrpSpPr>
          <p:cNvPr id="3084" name="그룹 25"/>
          <p:cNvGrpSpPr>
            <a:grpSpLocks/>
          </p:cNvGrpSpPr>
          <p:nvPr/>
        </p:nvGrpSpPr>
        <p:grpSpPr bwMode="auto">
          <a:xfrm>
            <a:off x="32" y="6093047"/>
            <a:ext cx="9144000" cy="576039"/>
            <a:chOff x="-32" y="5643578"/>
            <a:chExt cx="9144000" cy="785818"/>
          </a:xfrm>
        </p:grpSpPr>
        <p:sp>
          <p:nvSpPr>
            <p:cNvPr id="3085" name="Rectangle 327"/>
            <p:cNvSpPr>
              <a:spLocks noChangeArrowheads="1"/>
            </p:cNvSpPr>
            <p:nvPr/>
          </p:nvSpPr>
          <p:spPr bwMode="auto">
            <a:xfrm>
              <a:off x="-32" y="5643578"/>
              <a:ext cx="9144000" cy="785818"/>
            </a:xfrm>
            <a:prstGeom prst="rect">
              <a:avLst/>
            </a:prstGeom>
            <a:gradFill rotWithShape="1">
              <a:gsLst>
                <a:gs pos="0">
                  <a:srgbClr val="185E76">
                    <a:alpha val="0"/>
                  </a:srgbClr>
                </a:gs>
                <a:gs pos="100000">
                  <a:srgbClr val="33CCFF">
                    <a:alpha val="29999"/>
                  </a:srgbClr>
                </a:gs>
              </a:gsLst>
              <a:lin ang="2700000" scaled="1"/>
            </a:gradFill>
            <a:ln w="6350">
              <a:solidFill>
                <a:srgbClr val="FFE38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086" name="Rectangle 61"/>
            <p:cNvSpPr>
              <a:spLocks noChangeArrowheads="1"/>
            </p:cNvSpPr>
            <p:nvPr/>
          </p:nvSpPr>
          <p:spPr bwMode="auto">
            <a:xfrm>
              <a:off x="-32" y="5840035"/>
              <a:ext cx="9144000" cy="5038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ko-KR" altLang="en-US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이러한 이유로 가족상담과 치료가 필요하고</a:t>
              </a:r>
              <a:r>
                <a:rPr lang="en-US" altLang="ko-KR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, </a:t>
              </a:r>
              <a:r>
                <a:rPr lang="ko-KR" altLang="en-US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그 의의가 높아지고 있음</a:t>
              </a:r>
              <a:endParaRPr lang="en-US" altLang="ko-KR" dirty="0">
                <a:solidFill>
                  <a:srgbClr val="FFC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그룹 12"/>
          <p:cNvGrpSpPr/>
          <p:nvPr/>
        </p:nvGrpSpPr>
        <p:grpSpPr>
          <a:xfrm>
            <a:off x="0" y="293688"/>
            <a:ext cx="9147175" cy="6564312"/>
            <a:chOff x="0" y="293688"/>
            <a:chExt cx="9147175" cy="6564312"/>
          </a:xfrm>
        </p:grpSpPr>
        <p:sp>
          <p:nvSpPr>
            <p:cNvPr id="4099" name="Line 46"/>
            <p:cNvSpPr>
              <a:spLocks noChangeShapeType="1"/>
            </p:cNvSpPr>
            <p:nvPr/>
          </p:nvSpPr>
          <p:spPr bwMode="auto">
            <a:xfrm>
              <a:off x="3207" y="730271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4100" name="Text Box 56"/>
            <p:cNvSpPr txBox="1">
              <a:spLocks noChangeArrowheads="1"/>
            </p:cNvSpPr>
            <p:nvPr/>
          </p:nvSpPr>
          <p:spPr bwMode="auto">
            <a:xfrm>
              <a:off x="96870" y="293688"/>
              <a:ext cx="5472973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2.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가족상담 및 치료의 정의</a:t>
              </a:r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(15-17)</a:t>
              </a:r>
            </a:p>
          </p:txBody>
        </p:sp>
        <p:sp>
          <p:nvSpPr>
            <p:cNvPr id="4101" name="Rectangle 54"/>
            <p:cNvSpPr>
              <a:spLocks noChangeArrowheads="1"/>
            </p:cNvSpPr>
            <p:nvPr/>
          </p:nvSpPr>
          <p:spPr bwMode="auto">
            <a:xfrm>
              <a:off x="0" y="908749"/>
              <a:ext cx="9144000" cy="734365"/>
            </a:xfrm>
            <a:prstGeom prst="rect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721D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2.1. 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상담과 치료의 비교</a:t>
              </a:r>
              <a:endParaRPr lang="en-US" altLang="ko-KR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0" name="Rectangle 77"/>
            <p:cNvSpPr>
              <a:spLocks noChangeArrowheads="1"/>
            </p:cNvSpPr>
            <p:nvPr/>
          </p:nvSpPr>
          <p:spPr bwMode="auto">
            <a:xfrm>
              <a:off x="0" y="1628800"/>
              <a:ext cx="9144000" cy="5229200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 marL="180975">
                <a:lnSpc>
                  <a:spcPct val="150000"/>
                </a:lnSpc>
                <a:defRPr/>
              </a:pPr>
              <a:endParaRPr lang="en-US" altLang="ko-KR" b="1" dirty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</p:grpSp>
      <p:graphicFrame>
        <p:nvGraphicFramePr>
          <p:cNvPr id="12" name="표 11"/>
          <p:cNvGraphicFramePr>
            <a:graphicFrameLocks noGrp="1"/>
          </p:cNvGraphicFramePr>
          <p:nvPr/>
        </p:nvGraphicFramePr>
        <p:xfrm>
          <a:off x="0" y="1628801"/>
          <a:ext cx="9144000" cy="5013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7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239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5601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000" dirty="0">
                          <a:solidFill>
                            <a:schemeClr val="tx1"/>
                          </a:solidFill>
                        </a:rPr>
                        <a:t>구분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상담</a:t>
                      </a:r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(counseling)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치료</a:t>
                      </a:r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(therapy)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1266">
                <a:tc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b="1" dirty="0"/>
                        <a:t>대상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en-US" altLang="ko-KR" b="1" dirty="0"/>
                        <a:t>Client(</a:t>
                      </a:r>
                      <a:r>
                        <a:rPr lang="ko-KR" altLang="en-US" b="1" dirty="0"/>
                        <a:t>비교적 경증</a:t>
                      </a:r>
                      <a:r>
                        <a:rPr lang="en-US" altLang="ko-KR" b="1" dirty="0"/>
                        <a:t>)</a:t>
                      </a:r>
                      <a:endParaRPr lang="ko-KR" altLang="en-US" b="1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en-US" altLang="ko-KR" b="1" dirty="0"/>
                        <a:t>Patient(</a:t>
                      </a:r>
                      <a:r>
                        <a:rPr lang="ko-KR" altLang="en-US" b="1" dirty="0"/>
                        <a:t>병리나 장애</a:t>
                      </a:r>
                      <a:r>
                        <a:rPr lang="en-US" altLang="ko-KR" b="1" dirty="0"/>
                        <a:t>)</a:t>
                      </a:r>
                      <a:endParaRPr lang="ko-KR" altLang="en-US" b="1" dirty="0"/>
                    </a:p>
                  </a:txBody>
                  <a:tcPr anchor="ctr"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5544">
                <a:tc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b="1" dirty="0"/>
                        <a:t>전문가 역할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en-US" altLang="ko-KR" b="1" dirty="0"/>
                        <a:t>Counselor- </a:t>
                      </a:r>
                      <a:r>
                        <a:rPr lang="ko-KR" altLang="en-US" b="1" dirty="0"/>
                        <a:t>적응과 성장촉진 조력자</a:t>
                      </a:r>
                      <a:r>
                        <a:rPr lang="en-US" altLang="ko-KR" b="1" dirty="0"/>
                        <a:t>, </a:t>
                      </a:r>
                      <a:r>
                        <a:rPr lang="ko-KR" altLang="en-US" b="1" dirty="0"/>
                        <a:t>환경</a:t>
                      </a:r>
                      <a:r>
                        <a:rPr lang="ko-KR" altLang="en-US" b="1" baseline="0" dirty="0"/>
                        <a:t> </a:t>
                      </a:r>
                      <a:r>
                        <a:rPr lang="ko-KR" altLang="en-US" b="1" baseline="0" dirty="0" err="1"/>
                        <a:t>조정자</a:t>
                      </a:r>
                      <a:endParaRPr lang="ko-KR" altLang="en-US" b="1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en-US" altLang="ko-KR" b="1" dirty="0"/>
                        <a:t>Therapist-</a:t>
                      </a:r>
                      <a:r>
                        <a:rPr lang="ko-KR" altLang="en-US" b="1" dirty="0"/>
                        <a:t>문제진단과 분석</a:t>
                      </a:r>
                      <a:r>
                        <a:rPr lang="en-US" altLang="ko-KR" b="1" dirty="0"/>
                        <a:t>, </a:t>
                      </a:r>
                      <a:r>
                        <a:rPr lang="ko-KR" altLang="en-US" b="1" dirty="0"/>
                        <a:t>지시적이고 주도적 역할</a:t>
                      </a:r>
                    </a:p>
                  </a:txBody>
                  <a:tcPr anchor="ctr"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5544">
                <a:tc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b="1" dirty="0"/>
                        <a:t>목적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b="1" dirty="0"/>
                        <a:t>긍정적 변화</a:t>
                      </a:r>
                      <a:r>
                        <a:rPr lang="en-US" altLang="ko-KR" b="1" dirty="0"/>
                        <a:t>, </a:t>
                      </a:r>
                      <a:r>
                        <a:rPr lang="ko-KR" altLang="en-US" b="1" dirty="0"/>
                        <a:t>적응</a:t>
                      </a:r>
                      <a:r>
                        <a:rPr lang="en-US" altLang="ko-KR" b="1" dirty="0"/>
                        <a:t>, </a:t>
                      </a:r>
                      <a:r>
                        <a:rPr lang="ko-KR" altLang="en-US" b="1" dirty="0"/>
                        <a:t>성장 원조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b="1" dirty="0"/>
                        <a:t>증상과 장애제거</a:t>
                      </a:r>
                      <a:r>
                        <a:rPr lang="en-US" altLang="ko-KR" b="1" dirty="0"/>
                        <a:t>, </a:t>
                      </a:r>
                      <a:r>
                        <a:rPr lang="ko-KR" altLang="en-US" b="1" dirty="0"/>
                        <a:t>기능회복</a:t>
                      </a:r>
                      <a:r>
                        <a:rPr lang="en-US" altLang="ko-KR" b="1" dirty="0"/>
                        <a:t>, </a:t>
                      </a:r>
                      <a:r>
                        <a:rPr lang="ko-KR" altLang="en-US" b="1" dirty="0"/>
                        <a:t>성격재구조화</a:t>
                      </a:r>
                    </a:p>
                  </a:txBody>
                  <a:tcPr anchor="ctr"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5544">
                <a:tc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b="1" dirty="0"/>
                        <a:t>적응문제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b="1" dirty="0"/>
                        <a:t>부부관계 등의 갈등해결을 통한 관계증진과 기능향상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b="1" dirty="0"/>
                        <a:t>정신증상을 보이는 가족의 전반적 변화</a:t>
                      </a:r>
                    </a:p>
                  </a:txBody>
                  <a:tcPr anchor="ctr"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4100">
                <a:tc rowSpan="2"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b="1" dirty="0"/>
                        <a:t>학문분야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ko-KR" altLang="en-US" b="1" dirty="0"/>
                        <a:t>심리학</a:t>
                      </a:r>
                      <a:r>
                        <a:rPr lang="en-US" altLang="ko-KR" b="1" dirty="0"/>
                        <a:t>, </a:t>
                      </a:r>
                      <a:r>
                        <a:rPr lang="ko-KR" altLang="en-US" b="1" dirty="0"/>
                        <a:t>교육학에서 주로 활용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b="1" dirty="0"/>
                        <a:t>정신의학에서 주로 활용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7554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b="1" dirty="0"/>
                        <a:t>현재는 </a:t>
                      </a:r>
                      <a:r>
                        <a:rPr lang="ko-KR" altLang="en-US" b="1" dirty="0" err="1"/>
                        <a:t>가족학</a:t>
                      </a:r>
                      <a:r>
                        <a:rPr lang="en-US" altLang="ko-KR" b="1" dirty="0"/>
                        <a:t>, </a:t>
                      </a:r>
                      <a:r>
                        <a:rPr lang="ko-KR" altLang="en-US" b="1" dirty="0"/>
                        <a:t>심리학</a:t>
                      </a:r>
                      <a:r>
                        <a:rPr lang="en-US" altLang="ko-KR" b="1" dirty="0"/>
                        <a:t>, </a:t>
                      </a:r>
                      <a:r>
                        <a:rPr lang="ko-KR" altLang="en-US" b="1" dirty="0" err="1"/>
                        <a:t>복지학</a:t>
                      </a:r>
                      <a:r>
                        <a:rPr lang="en-US" altLang="ko-KR" b="1" dirty="0"/>
                        <a:t>, </a:t>
                      </a:r>
                      <a:r>
                        <a:rPr lang="ko-KR" altLang="en-US" b="1" dirty="0"/>
                        <a:t>정신의학</a:t>
                      </a:r>
                      <a:r>
                        <a:rPr lang="en-US" altLang="ko-KR" b="1" dirty="0"/>
                        <a:t>, </a:t>
                      </a:r>
                      <a:r>
                        <a:rPr lang="ko-KR" altLang="en-US" b="1" dirty="0"/>
                        <a:t>간호학</a:t>
                      </a:r>
                      <a:r>
                        <a:rPr lang="en-US" altLang="ko-KR" b="1" dirty="0"/>
                        <a:t>, </a:t>
                      </a:r>
                      <a:r>
                        <a:rPr lang="ko-KR" altLang="en-US" b="1" dirty="0" err="1"/>
                        <a:t>목회학</a:t>
                      </a:r>
                      <a:r>
                        <a:rPr lang="en-US" altLang="ko-KR" b="1" dirty="0"/>
                        <a:t>, </a:t>
                      </a:r>
                      <a:r>
                        <a:rPr lang="ko-KR" altLang="en-US" b="1" dirty="0" err="1"/>
                        <a:t>아동학</a:t>
                      </a:r>
                      <a:r>
                        <a:rPr lang="ko-KR" altLang="en-US" b="1" dirty="0"/>
                        <a:t> 등의 다양한 분야에서 가족상담과 치료 활용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그룹 17"/>
          <p:cNvGrpSpPr/>
          <p:nvPr/>
        </p:nvGrpSpPr>
        <p:grpSpPr>
          <a:xfrm>
            <a:off x="0" y="293688"/>
            <a:ext cx="9147175" cy="6285904"/>
            <a:chOff x="0" y="293688"/>
            <a:chExt cx="9147175" cy="6285904"/>
          </a:xfrm>
        </p:grpSpPr>
        <p:grpSp>
          <p:nvGrpSpPr>
            <p:cNvPr id="10243" name="그룹 19"/>
            <p:cNvGrpSpPr>
              <a:grpSpLocks/>
            </p:cNvGrpSpPr>
            <p:nvPr/>
          </p:nvGrpSpPr>
          <p:grpSpPr bwMode="auto">
            <a:xfrm>
              <a:off x="0" y="980728"/>
              <a:ext cx="9144000" cy="1368117"/>
              <a:chOff x="0" y="908720"/>
              <a:chExt cx="9144000" cy="1368052"/>
            </a:xfrm>
          </p:grpSpPr>
          <p:sp>
            <p:nvSpPr>
              <p:cNvPr id="16" name="Rectangle 76"/>
              <p:cNvSpPr>
                <a:spLocks noChangeArrowheads="1"/>
              </p:cNvSpPr>
              <p:nvPr/>
            </p:nvSpPr>
            <p:spPr bwMode="auto">
              <a:xfrm>
                <a:off x="0" y="1340241"/>
                <a:ext cx="9144000" cy="936531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 marL="180975">
                  <a:lnSpc>
                    <a:spcPct val="130000"/>
                  </a:lnSpc>
                  <a:defRPr/>
                </a:pPr>
                <a:endParaRPr lang="en-US" altLang="ko-KR" sz="1100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buFont typeface="Wingdings" pitchFamily="2" charset="2"/>
                  <a:buChar char="§"/>
                  <a:defRPr/>
                </a:pP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 </a:t>
                </a:r>
                <a:r>
                  <a:rPr lang="ko-KR" altLang="en-US" b="1" dirty="0" err="1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전문상담가</a:t>
                </a:r>
                <a:r>
                  <a:rPr lang="en-US" altLang="ko-KR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(counselor)</a:t>
                </a:r>
                <a:r>
                  <a:rPr lang="ko-KR" altLang="en-US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가 내담자와의 지속적 신뢰관계를 기반으로 내담자의 긍정적 </a:t>
                </a:r>
                <a:endParaRPr lang="en-US" altLang="ko-KR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150000"/>
                  </a:lnSpc>
                  <a:defRPr/>
                </a:pPr>
                <a:r>
                  <a:rPr lang="en-US" altLang="ko-KR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  </a:t>
                </a:r>
                <a:r>
                  <a:rPr lang="ko-KR" altLang="en-US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변화와  적응</a:t>
                </a:r>
                <a:r>
                  <a:rPr lang="en-US" altLang="ko-KR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성장을  돕는 과정</a:t>
                </a:r>
                <a:endParaRPr lang="en-US" altLang="ko-KR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endParaRPr>
              </a:p>
            </p:txBody>
          </p:sp>
          <p:sp>
            <p:nvSpPr>
              <p:cNvPr id="10254" name="Rectangle 53"/>
              <p:cNvSpPr>
                <a:spLocks noChangeArrowheads="1"/>
              </p:cNvSpPr>
              <p:nvPr/>
            </p:nvSpPr>
            <p:spPr bwMode="auto">
              <a:xfrm>
                <a:off x="0" y="908720"/>
                <a:ext cx="9144000" cy="500066"/>
              </a:xfrm>
              <a:prstGeom prst="rect">
                <a:avLst/>
              </a:prstGeom>
              <a:gradFill rotWithShape="0"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2.2.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상담의 정의</a:t>
                </a:r>
              </a:p>
            </p:txBody>
          </p:sp>
        </p:grpSp>
        <p:grpSp>
          <p:nvGrpSpPr>
            <p:cNvPr id="10244" name="그룹 17"/>
            <p:cNvGrpSpPr>
              <a:grpSpLocks/>
            </p:cNvGrpSpPr>
            <p:nvPr/>
          </p:nvGrpSpPr>
          <p:grpSpPr bwMode="auto">
            <a:xfrm>
              <a:off x="0" y="4920127"/>
              <a:ext cx="9144000" cy="1659465"/>
              <a:chOff x="0" y="4685074"/>
              <a:chExt cx="9144000" cy="1659387"/>
            </a:xfrm>
          </p:grpSpPr>
          <p:sp>
            <p:nvSpPr>
              <p:cNvPr id="15" name="Rectangle 76"/>
              <p:cNvSpPr>
                <a:spLocks noChangeArrowheads="1"/>
              </p:cNvSpPr>
              <p:nvPr/>
            </p:nvSpPr>
            <p:spPr bwMode="auto">
              <a:xfrm>
                <a:off x="0" y="4922128"/>
                <a:ext cx="9144000" cy="1422333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 marL="180975">
                  <a:lnSpc>
                    <a:spcPct val="130000"/>
                  </a:lnSpc>
                  <a:defRPr/>
                </a:pPr>
                <a:endParaRPr lang="en-US" altLang="ko-KR" sz="1100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buFont typeface="Wingdings" pitchFamily="2" charset="2"/>
                  <a:buChar char="§"/>
                  <a:defRPr/>
                </a:pPr>
                <a:r>
                  <a:rPr lang="ko-KR" altLang="en-US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 가족성원 개인의 부적응과 대인관계 문제</a:t>
                </a:r>
                <a:r>
                  <a:rPr lang="en-US" altLang="ko-KR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가족성원간의 갈등과 가족 역기능 문제를</a:t>
                </a:r>
                <a:endParaRPr lang="en-US" altLang="ko-KR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200000"/>
                  </a:lnSpc>
                  <a:defRPr/>
                </a:pPr>
                <a:r>
                  <a:rPr lang="ko-KR" altLang="en-US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  해결하기 위해 가족체계를 변화시키는데 초점을 둔 직접적 개입방법</a:t>
                </a:r>
                <a:endParaRPr lang="en-US" altLang="ko-KR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endParaRPr>
              </a:p>
            </p:txBody>
          </p:sp>
          <p:sp>
            <p:nvSpPr>
              <p:cNvPr id="10252" name="Text Box 71"/>
              <p:cNvSpPr txBox="1">
                <a:spLocks noChangeArrowheads="1"/>
              </p:cNvSpPr>
              <p:nvPr/>
            </p:nvSpPr>
            <p:spPr bwMode="auto">
              <a:xfrm>
                <a:off x="0" y="4685074"/>
                <a:ext cx="9144000" cy="400110"/>
              </a:xfrm>
              <a:prstGeom prst="rect">
                <a:avLst/>
              </a:prstGeom>
              <a:gradFill rotWithShape="0">
                <a:gsLst>
                  <a:gs pos="0">
                    <a:srgbClr val="8488C4"/>
                  </a:gs>
                  <a:gs pos="53000">
                    <a:srgbClr val="D4DEFF"/>
                  </a:gs>
                  <a:gs pos="83000">
                    <a:srgbClr val="D4DEFF"/>
                  </a:gs>
                  <a:gs pos="100000">
                    <a:srgbClr val="96AB94"/>
                  </a:gs>
                </a:gsLst>
                <a:lin ang="5400000"/>
              </a:gradFill>
              <a:ln w="12700">
                <a:solidFill>
                  <a:srgbClr val="9999FF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latinLnBrk="0" hangingPunct="0">
                  <a:buSzPct val="75000"/>
                  <a:buFont typeface="Wingdings" pitchFamily="2" charset="2"/>
                  <a:buNone/>
                </a:pPr>
                <a:r>
                  <a:rPr kumimoji="0" lang="en-US" altLang="ko-KR" sz="2000" dirty="0">
                    <a:solidFill>
                      <a:schemeClr val="accent2"/>
                    </a:solidFill>
                    <a:latin typeface="HY견고딕" pitchFamily="18" charset="-127"/>
                    <a:ea typeface="HY견고딕" pitchFamily="18" charset="-127"/>
                  </a:rPr>
                  <a:t>2.4. </a:t>
                </a:r>
                <a:r>
                  <a:rPr kumimoji="0" lang="ko-KR" altLang="en-US" sz="2000" dirty="0">
                    <a:solidFill>
                      <a:schemeClr val="accent2"/>
                    </a:solidFill>
                    <a:latin typeface="HY견고딕" pitchFamily="18" charset="-127"/>
                    <a:ea typeface="HY견고딕" pitchFamily="18" charset="-127"/>
                  </a:rPr>
                  <a:t>가족상담과 치료의 정의</a:t>
                </a:r>
                <a:r>
                  <a:rPr kumimoji="0" lang="en-US" altLang="ko-KR" sz="2000" dirty="0">
                    <a:solidFill>
                      <a:schemeClr val="accent2"/>
                    </a:solidFill>
                    <a:latin typeface="HY견고딕" pitchFamily="18" charset="-127"/>
                    <a:ea typeface="HY견고딕" pitchFamily="18" charset="-127"/>
                  </a:rPr>
                  <a:t>(15)</a:t>
                </a:r>
              </a:p>
            </p:txBody>
          </p:sp>
        </p:grpSp>
        <p:sp>
          <p:nvSpPr>
            <p:cNvPr id="10245" name="Text Box 56"/>
            <p:cNvSpPr txBox="1">
              <a:spLocks noChangeArrowheads="1"/>
            </p:cNvSpPr>
            <p:nvPr/>
          </p:nvSpPr>
          <p:spPr bwMode="auto">
            <a:xfrm>
              <a:off x="96838" y="293688"/>
              <a:ext cx="4984057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2.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가족상담과 치료의 정의</a:t>
              </a:r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(15-17)</a:t>
              </a:r>
            </a:p>
          </p:txBody>
        </p:sp>
        <p:sp>
          <p:nvSpPr>
            <p:cNvPr id="10246" name="Line 46"/>
            <p:cNvSpPr>
              <a:spLocks noChangeShapeType="1"/>
            </p:cNvSpPr>
            <p:nvPr/>
          </p:nvSpPr>
          <p:spPr bwMode="auto">
            <a:xfrm>
              <a:off x="3175" y="836738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grpSp>
          <p:nvGrpSpPr>
            <p:cNvPr id="10247" name="그룹 18"/>
            <p:cNvGrpSpPr>
              <a:grpSpLocks/>
            </p:cNvGrpSpPr>
            <p:nvPr/>
          </p:nvGrpSpPr>
          <p:grpSpPr bwMode="auto">
            <a:xfrm>
              <a:off x="0" y="2564904"/>
              <a:ext cx="9144000" cy="1502668"/>
              <a:chOff x="0" y="2392113"/>
              <a:chExt cx="9144000" cy="1502597"/>
            </a:xfrm>
          </p:grpSpPr>
          <p:sp>
            <p:nvSpPr>
              <p:cNvPr id="12" name="Rectangle 76"/>
              <p:cNvSpPr>
                <a:spLocks noChangeArrowheads="1"/>
              </p:cNvSpPr>
              <p:nvPr/>
            </p:nvSpPr>
            <p:spPr bwMode="auto">
              <a:xfrm>
                <a:off x="0" y="2689979"/>
                <a:ext cx="9144000" cy="1204731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 marL="180975">
                  <a:lnSpc>
                    <a:spcPct val="130000"/>
                  </a:lnSpc>
                  <a:defRPr/>
                </a:pPr>
                <a:endParaRPr lang="en-US" altLang="ko-KR" sz="1100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buFont typeface="Wingdings" pitchFamily="2" charset="2"/>
                  <a:buChar char="§"/>
                  <a:defRPr/>
                </a:pPr>
                <a:r>
                  <a:rPr lang="ko-KR" altLang="en-US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전문치료자</a:t>
                </a:r>
                <a:r>
                  <a:rPr lang="en-US" altLang="ko-KR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(therapist)</a:t>
                </a:r>
                <a:r>
                  <a:rPr lang="ko-KR" altLang="en-US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가 병리증상이나 정신장애를 가진 환자와의 상호작용을 통해</a:t>
                </a:r>
                <a:endParaRPr lang="en-US" altLang="ko-KR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200000"/>
                  </a:lnSpc>
                  <a:defRPr/>
                </a:pPr>
                <a:r>
                  <a:rPr lang="en-US" altLang="ko-KR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  </a:t>
                </a:r>
                <a:r>
                  <a:rPr lang="ko-KR" altLang="en-US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환자의 병리증상과 장애를 완화하고 기능회복과 성격의 재구조화를 돕는 과정</a:t>
                </a:r>
                <a:endParaRPr lang="en-US" altLang="ko-KR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endParaRPr>
              </a:p>
            </p:txBody>
          </p:sp>
          <p:sp>
            <p:nvSpPr>
              <p:cNvPr id="11" name="Text Box 71"/>
              <p:cNvSpPr txBox="1">
                <a:spLocks noChangeArrowheads="1"/>
              </p:cNvSpPr>
              <p:nvPr/>
            </p:nvSpPr>
            <p:spPr bwMode="auto">
              <a:xfrm>
                <a:off x="0" y="2392113"/>
                <a:ext cx="9144000" cy="36987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25000">
                    <a:srgbClr val="21D6E0"/>
                  </a:gs>
                  <a:gs pos="75000">
                    <a:srgbClr val="0087E6"/>
                  </a:gs>
                  <a:gs pos="100000">
                    <a:srgbClr val="005CBF"/>
                  </a:gs>
                </a:gsLst>
                <a:lin ang="5400000" scaled="1"/>
                <a:tileRect/>
              </a:gradFill>
              <a:ln w="12700">
                <a:solidFill>
                  <a:srgbClr val="9999FF"/>
                </a:solidFill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latinLnBrk="0" hangingPunct="0">
                  <a:buSzPct val="75000"/>
                  <a:buFont typeface="Wingdings" pitchFamily="2" charset="2"/>
                  <a:buNone/>
                  <a:defRPr/>
                </a:pPr>
                <a:endParaRPr kumimoji="0" lang="en-US" altLang="ko-KR" b="1" dirty="0">
                  <a:solidFill>
                    <a:schemeClr val="bg1"/>
                  </a:solidFill>
                  <a:latin typeface="Arial" charset="0"/>
                  <a:ea typeface="굴림" pitchFamily="50" charset="-127"/>
                </a:endParaRPr>
              </a:p>
            </p:txBody>
          </p:sp>
          <p:sp>
            <p:nvSpPr>
              <p:cNvPr id="10250" name="직사각형 12"/>
              <p:cNvSpPr>
                <a:spLocks noChangeArrowheads="1"/>
              </p:cNvSpPr>
              <p:nvPr/>
            </p:nvSpPr>
            <p:spPr bwMode="auto">
              <a:xfrm>
                <a:off x="0" y="2433897"/>
                <a:ext cx="6876256" cy="4000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2.3.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치료의 정의</a:t>
                </a:r>
                <a:endParaRPr lang="ko-KR" altLang="en-US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17" name="Text Box 71"/>
            <p:cNvSpPr txBox="1">
              <a:spLocks noChangeArrowheads="1"/>
            </p:cNvSpPr>
            <p:nvPr/>
          </p:nvSpPr>
          <p:spPr bwMode="auto">
            <a:xfrm>
              <a:off x="32" y="4293096"/>
              <a:ext cx="9143968" cy="41549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9999FF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latinLnBrk="0" hangingPunct="0">
                <a:lnSpc>
                  <a:spcPct val="150000"/>
                </a:lnSpc>
                <a:buSzPct val="75000"/>
                <a:buFont typeface="Wingdings" pitchFamily="2" charset="2"/>
                <a:buChar char="§"/>
              </a:pPr>
              <a:r>
                <a:rPr kumimoji="0" lang="ko-KR" altLang="en-US" sz="1400" b="1" dirty="0">
                  <a:solidFill>
                    <a:srgbClr val="FF6600"/>
                  </a:solidFill>
                  <a:latin typeface="Arial" charset="0"/>
                </a:rPr>
                <a:t>  </a:t>
              </a:r>
              <a:r>
                <a:rPr kumimoji="0" lang="ko-KR" altLang="en-US" sz="1600" b="1" dirty="0">
                  <a:solidFill>
                    <a:srgbClr val="FF6600"/>
                  </a:solidFill>
                  <a:latin typeface="Arial" charset="0"/>
                </a:rPr>
                <a:t>현재는 상담과 치료의 구분이 모호해지고 있으며</a:t>
              </a:r>
              <a:r>
                <a:rPr kumimoji="0" lang="en-US" altLang="ko-KR" sz="1600" b="1" dirty="0">
                  <a:solidFill>
                    <a:srgbClr val="FF6600"/>
                  </a:solidFill>
                  <a:latin typeface="Arial" charset="0"/>
                </a:rPr>
                <a:t>, </a:t>
              </a:r>
              <a:r>
                <a:rPr kumimoji="0" lang="ko-KR" altLang="en-US" sz="1600" b="1" dirty="0">
                  <a:solidFill>
                    <a:srgbClr val="FF6600"/>
                  </a:solidFill>
                  <a:latin typeface="Arial" charset="0"/>
                </a:rPr>
                <a:t>각각의 영역이 확대되고 있어 두 용어를 혼용함</a:t>
              </a:r>
              <a:endParaRPr kumimoji="0" lang="en-US" altLang="ko-KR" sz="1600" b="1" dirty="0">
                <a:solidFill>
                  <a:schemeClr val="accent2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</TotalTime>
  <Words>1179</Words>
  <Application>Microsoft Office PowerPoint</Application>
  <PresentationFormat>화면 슬라이드 쇼(4:3)</PresentationFormat>
  <Paragraphs>140</Paragraphs>
  <Slides>12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8" baseType="lpstr">
      <vt:lpstr>HY강B</vt:lpstr>
      <vt:lpstr>HY견고딕</vt:lpstr>
      <vt:lpstr>굴림</vt:lpstr>
      <vt:lpstr>Arial</vt:lpstr>
      <vt:lpstr>Wingdings</vt:lpstr>
      <vt:lpstr>기본 디자인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길벗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강은정</dc:creator>
  <cp:lastModifiedBy>195302@365.mokwon.ac.kr</cp:lastModifiedBy>
  <cp:revision>82</cp:revision>
  <dcterms:created xsi:type="dcterms:W3CDTF">2004-08-18T05:19:37Z</dcterms:created>
  <dcterms:modified xsi:type="dcterms:W3CDTF">2021-03-01T10:07:21Z</dcterms:modified>
</cp:coreProperties>
</file>