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56" r:id="rId3"/>
    <p:sldId id="289" r:id="rId4"/>
    <p:sldId id="290" r:id="rId5"/>
    <p:sldId id="291" r:id="rId6"/>
    <p:sldId id="258" r:id="rId7"/>
    <p:sldId id="292" r:id="rId8"/>
    <p:sldId id="259" r:id="rId9"/>
    <p:sldId id="280" r:id="rId10"/>
    <p:sldId id="293" r:id="rId11"/>
    <p:sldId id="294" r:id="rId12"/>
    <p:sldId id="295" r:id="rId13"/>
    <p:sldId id="281" r:id="rId14"/>
    <p:sldId id="265" r:id="rId15"/>
    <p:sldId id="296" r:id="rId16"/>
    <p:sldId id="266" r:id="rId17"/>
    <p:sldId id="282" r:id="rId18"/>
    <p:sldId id="283" r:id="rId19"/>
    <p:sldId id="297" r:id="rId20"/>
    <p:sldId id="298" r:id="rId21"/>
    <p:sldId id="284" r:id="rId22"/>
    <p:sldId id="285" r:id="rId23"/>
    <p:sldId id="286" r:id="rId24"/>
    <p:sldId id="287" r:id="rId25"/>
    <p:sldId id="272" r:id="rId26"/>
    <p:sldId id="288" r:id="rId27"/>
    <p:sldId id="276" r:id="rId2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220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204864"/>
            <a:ext cx="914400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</a:t>
            </a:r>
            <a:r>
              <a:rPr lang="ko-KR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태내기와 영아기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50000"/>
              </a:lnSpc>
            </a:pP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제 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유아기</a:t>
            </a:r>
          </a:p>
          <a:p>
            <a:pPr>
              <a:lnSpc>
                <a:spcPct val="150000"/>
              </a:lnSpc>
            </a:pP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제 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아동기</a:t>
            </a:r>
            <a:endParaRPr lang="en-US" altLang="ko-KR" sz="28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청소년기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성인기</a:t>
            </a:r>
            <a:endParaRPr lang="en-US" altLang="ko-KR" sz="28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</a:t>
            </a:r>
            <a:r>
              <a:rPr lang="ko-KR" altLang="en-US" sz="2800" b="1" dirty="0" err="1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중장년기</a:t>
            </a:r>
            <a:endParaRPr lang="en-US" altLang="ko-KR" sz="28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노년기 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/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인간발달과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0" y="285728"/>
            <a:ext cx="9144001" cy="6392923"/>
            <a:chOff x="0" y="285728"/>
            <a:chExt cx="9144001" cy="6622566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4136069" cy="542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환경적 요인의 영향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09896"/>
              <a:ext cx="9144000" cy="5898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 defTabSz="360000">
                <a:lnSpc>
                  <a:spcPct val="130000"/>
                </a:lnSpc>
                <a:buFont typeface="Wingdings" pitchFamily="2" charset="2"/>
                <a:buChar char="§"/>
                <a:tabLst>
                  <a:tab pos="0" algn="l"/>
                </a:tabLst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임산부의 정서상태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장기간 스트레스나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흥분시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태아 움직임 활발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고민이 많은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defTabSz="360000">
                <a:lnSpc>
                  <a:spcPct val="130000"/>
                </a:lnSpc>
                <a:tabLst>
                  <a:tab pos="0" algn="l"/>
                </a:tabLst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경우 발달이 느리고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허약하고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이상행동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불안하면 신생아가 많이 울게 됨</a:t>
              </a:r>
            </a:p>
            <a:p>
              <a:pPr algn="dist" defTabSz="360000">
                <a:lnSpc>
                  <a:spcPct val="130000"/>
                </a:lnSpc>
                <a:buFont typeface="Wingdings" pitchFamily="2" charset="2"/>
                <a:buChar char="§"/>
                <a:tabLst>
                  <a:tab pos="0" algn="l"/>
                </a:tabLst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임산부의 약물복용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이뇨제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항생제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호르몬제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안정제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식욕억제제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등은 선천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 defTabSz="360000">
                <a:lnSpc>
                  <a:spcPct val="130000"/>
                </a:lnSpc>
                <a:tabLst>
                  <a:tab pos="0" algn="l"/>
                </a:tabLst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 기형이나 발달지체 유발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임신 초기에 신경안정제인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탈리도마이드를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과다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 defTabSz="360000">
                <a:lnSpc>
                  <a:spcPct val="130000"/>
                </a:lnSpc>
                <a:tabLst>
                  <a:tab pos="0" algn="l"/>
                </a:tabLst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복용할 경우 구개파열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심장이나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비뇨기계의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팔다리가 없거나 청각손상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 defTabSz="360000">
                <a:lnSpc>
                  <a:spcPct val="130000"/>
                </a:lnSpc>
                <a:tabLst>
                  <a:tab pos="0" algn="l"/>
                </a:tabLst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피임약의 경우 염색체 이상을 보이는 비율이 높고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항생제는 청각결함을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 defTabSz="360000">
                <a:lnSpc>
                  <a:spcPct val="130000"/>
                </a:lnSpc>
                <a:tabLst>
                  <a:tab pos="0" algn="l"/>
                </a:tabLst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아스피린은 혈관장애 유발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헤로인 복용은 수면장애나 신경계 혼란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분만과정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defTabSz="360000">
                <a:lnSpc>
                  <a:spcPct val="130000"/>
                </a:lnSpc>
                <a:tabLst>
                  <a:tab pos="0" algn="l"/>
                </a:tabLst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마취제 과다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투여시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지각기술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운동기술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주의력 등 장애</a:t>
              </a:r>
            </a:p>
            <a:p>
              <a:pPr defTabSz="360000">
                <a:lnSpc>
                  <a:spcPct val="130000"/>
                </a:lnSpc>
                <a:buFont typeface="Wingdings" pitchFamily="2" charset="2"/>
                <a:buChar char="§"/>
                <a:tabLst>
                  <a:tab pos="0" algn="l"/>
                </a:tabLst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임산부의 흡연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흡연시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유산 또는 사산 가능성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28%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높음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저체중아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위험 높음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 defTabSz="360000">
                <a:lnSpc>
                  <a:spcPct val="130000"/>
                </a:lnSpc>
                <a:buFont typeface="Wingdings" pitchFamily="2" charset="2"/>
                <a:buChar char="§"/>
                <a:tabLst>
                  <a:tab pos="0" algn="l"/>
                </a:tabLst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임산부의 음주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중추신경장애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저체중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안면이상 등의 장애 초래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습관적 음주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 defTabSz="360000">
                <a:lnSpc>
                  <a:spcPct val="130000"/>
                </a:lnSpc>
                <a:tabLst>
                  <a:tab pos="0" algn="l"/>
                </a:tabLst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태아알코올증후군 유발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특히 임신 후반기의 지나친 음주는 태아의 대뇌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 defTabSz="360000">
                <a:lnSpc>
                  <a:spcPct val="130000"/>
                </a:lnSpc>
                <a:tabLst>
                  <a:tab pos="0" algn="l"/>
                </a:tabLst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피질 성장 방해하여 지적 장애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 저해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관절의 결함 초래 위험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</a:p>
            <a:p>
              <a:pPr defTabSz="360000">
                <a:lnSpc>
                  <a:spcPct val="130000"/>
                </a:lnSpc>
                <a:tabLst>
                  <a:tab pos="0" algn="l"/>
                </a:tabLst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음주와 흡연 중 하나의 경우 발달지체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배 높고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두 가지 모두는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배로 증가</a:t>
              </a:r>
            </a:p>
            <a:p>
              <a:pPr defTabSz="360000">
                <a:lnSpc>
                  <a:spcPct val="130000"/>
                </a:lnSpc>
                <a:buFont typeface="Wingdings" pitchFamily="2" charset="2"/>
                <a:buChar char="§"/>
                <a:tabLst>
                  <a:tab pos="0" algn="l"/>
                </a:tabLst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태교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기질과 성격 형성에 중요한 영향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0" y="285728"/>
            <a:ext cx="9144001" cy="5715815"/>
            <a:chOff x="0" y="285728"/>
            <a:chExt cx="9144001" cy="5921132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4136069" cy="542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환경적 요인의 영향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09896"/>
              <a:ext cx="9144000" cy="51969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임산부의 방사선 노출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하복부나 골반을 방사선에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노출시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지적 장애 또는 기형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체르노빌 원전지역 같은 환경오염도 사산이나 선천성 장애아 출산 위험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남성의 흡연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정자의 수를 줄여 생산능력을 떨어뜨리며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태아의 뇌수종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안면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마비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뇌암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임파종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백혈병의 위험이 높임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남편의 음주와 약물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하루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병 이상의 맥주를 마신 경우 태아의 체중이 평균치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마리화나나 코카인 복용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 화학약품에 노출되는 직업을 가진 경우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저체중아의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출산 가능성 높음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아버지의 연령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20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이하 또는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55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이상인 경우에는 다운증후군 위험 증가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-1" y="66025"/>
            <a:ext cx="9215472" cy="6797879"/>
            <a:chOff x="-71471" y="71414"/>
            <a:chExt cx="9215472" cy="6797879"/>
          </a:xfrm>
        </p:grpSpPr>
        <p:grpSp>
          <p:nvGrpSpPr>
            <p:cNvPr id="3" name="그룹 9"/>
            <p:cNvGrpSpPr/>
            <p:nvPr/>
          </p:nvGrpSpPr>
          <p:grpSpPr>
            <a:xfrm>
              <a:off x="-71470" y="71414"/>
              <a:ext cx="9215471" cy="6797879"/>
              <a:chOff x="-71470" y="71414"/>
              <a:chExt cx="9215471" cy="6797879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-71470" y="571480"/>
                <a:ext cx="9215471" cy="6297813"/>
                <a:chOff x="-71470" y="571480"/>
                <a:chExt cx="9215471" cy="6297813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-71470" y="2714309"/>
                  <a:ext cx="9144000" cy="41549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dist"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불임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가족갈등과 부부관계 해체의 원인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불임 원인에 대한 의학적 진단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인공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2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수정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시험관 수정 또는 대리모에 의한 출산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입양 등의 실현 가능한 불임대책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에 대한 정보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난임 부부의 체외수정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인공수정  의료비 지원사업 연계</a:t>
                  </a:r>
                </a:p>
                <a:p>
                  <a:pPr algn="dist"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임산부의 건강문제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가임 여성과 그 배우자를 대상으로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임신 전 의료적 진단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권유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질병의 치료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금연과 금주 권장</a:t>
                  </a:r>
                </a:p>
                <a:p>
                  <a:pPr algn="dist"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선천성 장애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선천성 장애의 예방 방법과 대책 교육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출산 이후 선천성 대사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2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이상 검사 등을 통한 선천성 장애의 유무 확인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미숙아 및 선천성 이상아 대상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의료비 지원 연계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장애인 전문기관에서 조기치료와 교육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·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훈련</a:t>
                  </a:r>
                </a:p>
                <a:p>
                  <a:pPr algn="dist"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인간복제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배아줄기세포 배양기술의 발전으로 난치병 치료에 기여할 수 있지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2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만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개인의 가치 저하 및 인간존엄성 훼손 등의 생명윤리의 문제와 사회혼란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 우려 증가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.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인간복제가 현실화될 경우에 나타날 사회문제를 예측하고 대비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5620449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3)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사회복지실천에서의 관심 영역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-71470" y="2263097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(1)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신체적 발달의 관심 영역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71471" y="2786317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0" name="직사각형 19"/>
          <p:cNvSpPr/>
          <p:nvPr/>
        </p:nvSpPr>
        <p:spPr>
          <a:xfrm>
            <a:off x="0" y="620688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태내기는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산부인과학의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영역으로 간주하여 사회복지실천에서 무관심</a:t>
            </a:r>
          </a:p>
          <a:p>
            <a:pPr algn="dist"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태내기의 발달은 전 생애에 걸친 발달에 중요한 영향을 미치므로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사회복지사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2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개입 범위가 제한되어 있더라도 태아의 건강한 발달을 위한 태내환경에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2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대해서는 적극적 관심 필요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0" y="71414"/>
            <a:ext cx="9215470" cy="6741962"/>
            <a:chOff x="0" y="71414"/>
            <a:chExt cx="9215470" cy="6741962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144001" cy="523220"/>
              <a:chOff x="0" y="71414"/>
              <a:chExt cx="9144001" cy="523220"/>
            </a:xfrm>
          </p:grpSpPr>
          <p:sp>
            <p:nvSpPr>
              <p:cNvPr id="7" name="Line 68"/>
              <p:cNvSpPr>
                <a:spLocks noChangeShapeType="1"/>
              </p:cNvSpPr>
              <p:nvPr/>
            </p:nvSpPr>
            <p:spPr bwMode="auto">
              <a:xfrm>
                <a:off x="0" y="571480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5620449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3)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사회복지실천에서의 관심 영역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0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0" y="620688"/>
              <a:ext cx="528641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심리적 발달의 관심 영역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Rectangle 69"/>
            <p:cNvSpPr>
              <a:spLocks noChangeArrowheads="1"/>
            </p:cNvSpPr>
            <p:nvPr/>
          </p:nvSpPr>
          <p:spPr bwMode="auto">
            <a:xfrm>
              <a:off x="0" y="1268760"/>
              <a:ext cx="9215470" cy="336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원하지 않는 아이 임신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출산 또는 낙태의 선택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 및 사회생활계획 수정에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필요한 정보 제공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인공 임신중절 또는 낙태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낙태에 대한 학술 연구 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낙태 후 스트레스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증후군 임산부 지원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성비 불균형으로 인한 사회문제의 예방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방안 모색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144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5-5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임신과 출산에 대한 정보제공과 교육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임신과 출산 교육집단 프로그램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임산부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사회지지망 활성화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예비부모 역할교실 운영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임신기간 중의 정서적 변화에 대한 상담과 태교 정보 제공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산후우울증 산모와 가족의 상담과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사회지지망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활성화를 위한 개입</a:t>
              </a:r>
            </a:p>
          </p:txBody>
        </p:sp>
        <p:sp>
          <p:nvSpPr>
            <p:cNvPr id="17" name="Rectangle 67"/>
            <p:cNvSpPr>
              <a:spLocks noChangeArrowheads="1"/>
            </p:cNvSpPr>
            <p:nvPr/>
          </p:nvSpPr>
          <p:spPr bwMode="auto">
            <a:xfrm>
              <a:off x="0" y="4705980"/>
              <a:ext cx="542928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(3)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사회적 발달의 관심 영역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/>
            <p:cNvSpPr>
              <a:spLocks noChangeShapeType="1"/>
            </p:cNvSpPr>
            <p:nvPr/>
          </p:nvSpPr>
          <p:spPr bwMode="auto">
            <a:xfrm>
              <a:off x="0" y="522920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9" name="Rectangle 69"/>
            <p:cNvSpPr>
              <a:spLocks noChangeArrowheads="1"/>
            </p:cNvSpPr>
            <p:nvPr/>
          </p:nvSpPr>
          <p:spPr bwMode="auto">
            <a:xfrm>
              <a:off x="0" y="5243716"/>
              <a:ext cx="9215470" cy="1569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빈곤가족 지원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임산부가 적절한 의료적 보호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주거나 가사지원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영양공급을 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한 자원 연계</a:t>
              </a: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특히 임신</a:t>
              </a: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출산 의료비 지원정책 활용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워킹맘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지원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임산부와 가족과의 상담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출산 전후 휴가제도 활용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병행을 위한 정보 제공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 내 역할재조정 원조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그룹 14"/>
          <p:cNvGrpSpPr/>
          <p:nvPr/>
        </p:nvGrpSpPr>
        <p:grpSpPr>
          <a:xfrm>
            <a:off x="-32" y="191136"/>
            <a:ext cx="9144033" cy="6715659"/>
            <a:chOff x="-32" y="191136"/>
            <a:chExt cx="9144033" cy="6715659"/>
          </a:xfrm>
        </p:grpSpPr>
        <p:grpSp>
          <p:nvGrpSpPr>
            <p:cNvPr id="13" name="그룹 12"/>
            <p:cNvGrpSpPr/>
            <p:nvPr/>
          </p:nvGrpSpPr>
          <p:grpSpPr>
            <a:xfrm>
              <a:off x="-32" y="191136"/>
              <a:ext cx="9144033" cy="3669912"/>
              <a:chOff x="-32" y="191136"/>
              <a:chExt cx="9144033" cy="3669912"/>
            </a:xfrm>
          </p:grpSpPr>
          <p:grpSp>
            <p:nvGrpSpPr>
              <p:cNvPr id="5" name="그룹 4"/>
              <p:cNvGrpSpPr/>
              <p:nvPr/>
            </p:nvGrpSpPr>
            <p:grpSpPr>
              <a:xfrm>
                <a:off x="0" y="191136"/>
                <a:ext cx="9144001" cy="3094142"/>
                <a:chOff x="0" y="191136"/>
                <a:chExt cx="9144001" cy="3094142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91136"/>
                  <a:ext cx="3358612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2.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신생아기의 발달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0" y="785794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1500174"/>
                  <a:ext cx="9144000" cy="1785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신생아</a:t>
                  </a:r>
                  <a:r>
                    <a:rPr lang="en-US" altLang="ko-KR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의학 출생 후 </a:t>
                  </a:r>
                  <a:r>
                    <a:rPr lang="en-US" altLang="ko-KR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</a:t>
                  </a: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주간</a:t>
                  </a:r>
                  <a:r>
                    <a:rPr lang="en-US" altLang="ko-KR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발달심리학 </a:t>
                  </a:r>
                  <a:r>
                    <a:rPr lang="en-US" altLang="ko-KR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</a:t>
                  </a: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개월간</a:t>
                  </a:r>
                </a:p>
                <a:p>
                  <a:pPr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신생아기 발달은 태내기의 발달의 연속이며</a:t>
                  </a:r>
                  <a:r>
                    <a:rPr lang="en-US" altLang="ko-KR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어머니의 보호에 전적 의존</a:t>
                  </a:r>
                </a:p>
                <a:p>
                  <a:pPr algn="dist"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신생아기의 발달과업</a:t>
                  </a:r>
                  <a:r>
                    <a:rPr lang="en-US" altLang="ko-KR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스스로 호흡</a:t>
                  </a:r>
                  <a:r>
                    <a:rPr lang="en-US" altLang="ko-KR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새로운 유형의 혈액순환</a:t>
                  </a:r>
                  <a:r>
                    <a:rPr lang="en-US" altLang="ko-KR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체온조절</a:t>
                  </a:r>
                  <a:r>
                    <a:rPr lang="en-US" altLang="ko-KR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음식물 </a:t>
                  </a:r>
                  <a:endParaRPr lang="en-US" altLang="ko-KR" sz="2000" b="1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r>
                    <a:rPr lang="en-US" altLang="ko-KR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섭취</a:t>
                  </a:r>
                  <a:r>
                    <a:rPr lang="en-US" altLang="ko-KR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·</a:t>
                  </a: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소화</a:t>
                  </a:r>
                  <a:r>
                    <a:rPr lang="en-US" altLang="ko-KR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·</a:t>
                  </a: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배설</a:t>
                  </a:r>
                </a:p>
              </p:txBody>
            </p:sp>
          </p:grpSp>
          <p:sp>
            <p:nvSpPr>
              <p:cNvPr id="7" name="Rectangle 67"/>
              <p:cNvSpPr>
                <a:spLocks noChangeArrowheads="1"/>
              </p:cNvSpPr>
              <p:nvPr/>
            </p:nvSpPr>
            <p:spPr bwMode="auto">
              <a:xfrm>
                <a:off x="0" y="928670"/>
                <a:ext cx="350448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신생아기의 발달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8" name="Line 68"/>
              <p:cNvSpPr>
                <a:spLocks noChangeShapeType="1"/>
              </p:cNvSpPr>
              <p:nvPr/>
            </p:nvSpPr>
            <p:spPr bwMode="auto">
              <a:xfrm>
                <a:off x="-1" y="150017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dist"/>
                <a:endParaRPr lang="ko-KR" altLang="en-US" dirty="0"/>
              </a:p>
            </p:txBody>
          </p:sp>
          <p:sp>
            <p:nvSpPr>
              <p:cNvPr id="10" name="Rectangle 67"/>
              <p:cNvSpPr>
                <a:spLocks noChangeArrowheads="1"/>
              </p:cNvSpPr>
              <p:nvPr/>
            </p:nvSpPr>
            <p:spPr bwMode="auto">
              <a:xfrm>
                <a:off x="0" y="3284984"/>
                <a:ext cx="4136069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  (1) </a:t>
                </a:r>
                <a:r>
                  <a:rPr lang="ko-KR" altLang="en-US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신체적 발달</a:t>
                </a:r>
                <a:endPara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1" name="Line 68"/>
              <p:cNvSpPr>
                <a:spLocks noChangeShapeType="1"/>
              </p:cNvSpPr>
              <p:nvPr/>
            </p:nvSpPr>
            <p:spPr bwMode="auto">
              <a:xfrm>
                <a:off x="-32" y="3861048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직사각형 13"/>
            <p:cNvSpPr/>
            <p:nvPr/>
          </p:nvSpPr>
          <p:spPr>
            <a:xfrm>
              <a:off x="0" y="3859807"/>
              <a:ext cx="9144000" cy="30469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출생시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모습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길쭉해진 원뿔 모양의 두상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납작 눌린 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쭈글쭈글하고 붉은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피부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혈액과 끈적끈적한 태지로 덮인 얼굴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눈꺼풀은 퉁퉁 부어 있고 몸 전체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솜털로 덮인 모습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평균 신장은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52cm,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체중은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3.2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3.4kg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남아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&gt;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여아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체중이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2.6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4.1kg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이면 정상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2.5kg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미만은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저체중아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또는 미숙아로 분류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신생아기 끝 무렵의 체중은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5.13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5.57kg,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신장은 </a:t>
              </a:r>
              <a:r>
                <a:rPr lang="en-US" altLang="ko-KR" sz="2000" b="1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57.07</a:t>
              </a:r>
              <a:r>
                <a:rPr lang="ko-KR" altLang="en-US" sz="2000" b="1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58.42cm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신생아의 신체비율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성인의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1/3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1/4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머리둘레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&gt;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가슴둘레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동체는 길고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다리는 짧고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&gt;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다리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9"/>
          <p:cNvGrpSpPr/>
          <p:nvPr/>
        </p:nvGrpSpPr>
        <p:grpSpPr>
          <a:xfrm>
            <a:off x="32" y="319303"/>
            <a:ext cx="9144001" cy="6265370"/>
            <a:chOff x="0" y="214290"/>
            <a:chExt cx="9144001" cy="6265370"/>
          </a:xfrm>
        </p:grpSpPr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785794"/>
              <a:ext cx="9144000" cy="56938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두개골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불충분한 봉합으로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숫구멍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대천문은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18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소천문은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개월경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밀폐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맥박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분당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160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회 정도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호흡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첫 울음으로 호흡 시작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분당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회 정도의 불규칙적인 복식호흡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  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1000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명당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명의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영아돌연사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증후군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체온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37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37.5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℃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땀샘이 잘 발달되지 않아 체온조절능력 미흡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영양과 소화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모유가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인공유에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비해 영양적으로 우수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소화흡수 잘되고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장애 적고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신체접촉을 통한 정서적 안정감 부여에 유리하며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질병 저항력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향상의 이점이 있음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특히 초유만큼은 먹이는 것이 좋음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대소변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 사이에 태변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모유 시 하루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인공유는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하루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소변은 하루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회 정도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운동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신경근육계통의 미분화로 인하여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 동안은 전신운동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특수운동은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뇌간이 통제하는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여가지의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무의식적 반사운동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148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5-2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반사운동은 대뇌피질의 발달과 함께 의식적이고 자발적인 운동으로 대체</a:t>
              </a:r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214290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(1)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신체적 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-71438" y="0"/>
            <a:ext cx="9215438" cy="6713678"/>
            <a:chOff x="-71438" y="214290"/>
            <a:chExt cx="9215438" cy="6713678"/>
          </a:xfrm>
        </p:grpSpPr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71438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Rectangle 69"/>
            <p:cNvSpPr>
              <a:spLocks noChangeArrowheads="1"/>
            </p:cNvSpPr>
            <p:nvPr/>
          </p:nvSpPr>
          <p:spPr bwMode="auto">
            <a:xfrm>
              <a:off x="0" y="867398"/>
              <a:ext cx="9144000" cy="6060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 미분화되어 있어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본능적 정서가 지배적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수면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출산과정의 외상으로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 동안은 깨어 있지만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 동안 긴 수면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하루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시간 수면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중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50%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REM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수면이고 점차 감소하여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성인은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25%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정도로 감소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시각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출생 후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 동공반사 가능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주에는 색채 식별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특히 흰색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황색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녹색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청색의 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가능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청각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출생 후 며칠 이내에 청력이 매우 예민해지며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 되면 어머니의 음성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식별가능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미각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주가 경과하면 맛의 차이 식별반응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단맛 선호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쓰고 신 것은 싫은 표정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후각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어머니 젖 냄새를 맡을 수 있으며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자극적인 냄새로 코를 자극하면 반응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촉각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온도감각과 통각 등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통각은 출생 직후 발달되지 않지만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 이후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빠르게 발달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출생 직후부터 감각적 탐색을 시작하며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이를 통하여 사물판단하고 적응능력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높여가는데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감각기관의 장애는 인지발달의 지연 초래</a:t>
              </a:r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0" y="214290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심리적 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-32" y="347440"/>
            <a:ext cx="9215438" cy="6224832"/>
            <a:chOff x="-32" y="347440"/>
            <a:chExt cx="9215438" cy="6224832"/>
          </a:xfrm>
        </p:grpSpPr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91894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18944"/>
              <a:ext cx="9144000" cy="20363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신생아가 최소한의 생존능력만 소유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모성애적 보호 필수적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안정적 모성보호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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신뢰감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불안정한 모성보호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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itchFamily="2" charset="2"/>
                </a:rPr>
                <a:t>불신감 조성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미소반응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생후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전에는 무의식적인 반사적 미소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주부터 사회적 미소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개월에는 미소반응 분화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신생아의 사회적 발달은 전반적으로 매우 미약한 수준</a:t>
              </a:r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347440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(3)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사회적 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32" y="362834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Rectangle 69"/>
            <p:cNvSpPr>
              <a:spLocks noChangeArrowheads="1"/>
            </p:cNvSpPr>
            <p:nvPr/>
          </p:nvSpPr>
          <p:spPr bwMode="auto">
            <a:xfrm>
              <a:off x="71406" y="3709950"/>
              <a:ext cx="9144000" cy="2862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신생아기의 기간이 짧고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산부인과학의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개입이 주가 되므로 관심이 낮음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임신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출산 의료비 지원정책 등을 통한 빈곤가족 임산부의 안전한 출산 지원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신생아의 장애 여부 평가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저체중아에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대한 진료비 지원 원조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분만사고 분쟁해결 지원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육아정보 및 교육 프로그램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산후우울증 임산부와 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족 지원 프로그램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국가의 임신 및 출산 지원정책에 대한 정보 제공과 연계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임신과 출산으로 인한 여성의 경력단절 문제 해결 지원</a:t>
              </a:r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71406" y="3056842"/>
              <a:ext cx="621510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(4)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사회복지실천에서의 관심영역 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그룹 18"/>
          <p:cNvGrpSpPr/>
          <p:nvPr/>
        </p:nvGrpSpPr>
        <p:grpSpPr>
          <a:xfrm>
            <a:off x="0" y="191136"/>
            <a:ext cx="9144001" cy="6767989"/>
            <a:chOff x="0" y="191136"/>
            <a:chExt cx="9144001" cy="6767989"/>
          </a:xfrm>
        </p:grpSpPr>
        <p:grpSp>
          <p:nvGrpSpPr>
            <p:cNvPr id="2" name="그룹 12"/>
            <p:cNvGrpSpPr/>
            <p:nvPr/>
          </p:nvGrpSpPr>
          <p:grpSpPr>
            <a:xfrm>
              <a:off x="0" y="764704"/>
              <a:ext cx="9144001" cy="1963380"/>
              <a:chOff x="-1" y="1407076"/>
              <a:chExt cx="9144001" cy="1963380"/>
            </a:xfrm>
          </p:grpSpPr>
          <p:sp>
            <p:nvSpPr>
              <p:cNvPr id="7" name="Rectangle 67"/>
              <p:cNvSpPr>
                <a:spLocks noChangeArrowheads="1"/>
              </p:cNvSpPr>
              <p:nvPr/>
            </p:nvSpPr>
            <p:spPr bwMode="auto">
              <a:xfrm>
                <a:off x="-1" y="2847236"/>
                <a:ext cx="279916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신체적 발달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8" name="Line 68"/>
              <p:cNvSpPr>
                <a:spLocks noChangeShapeType="1"/>
              </p:cNvSpPr>
              <p:nvPr/>
            </p:nvSpPr>
            <p:spPr bwMode="auto">
              <a:xfrm>
                <a:off x="-1" y="140707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dist"/>
                <a:endParaRPr lang="ko-KR" altLang="en-US" dirty="0"/>
              </a:p>
            </p:txBody>
          </p:sp>
        </p:grp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300595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3.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영아기의 발달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3" name="Rectangle 69"/>
            <p:cNvSpPr>
              <a:spLocks noChangeArrowheads="1"/>
            </p:cNvSpPr>
            <p:nvPr/>
          </p:nvSpPr>
          <p:spPr bwMode="auto">
            <a:xfrm>
              <a:off x="0" y="836712"/>
              <a:ext cx="9144000" cy="1236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영아기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이전까지의 시기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출생후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개월은 신생아기로 분류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영아기의 발달 특징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빠른 신체적 성장과 기본 운동능력 습득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기본 언어 습득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및 인지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애착관계를 기반으로 한 정서적 유대관계 형성</a:t>
              </a:r>
            </a:p>
          </p:txBody>
        </p:sp>
        <p:sp>
          <p:nvSpPr>
            <p:cNvPr id="17" name="Line 68"/>
            <p:cNvSpPr>
              <a:spLocks noChangeShapeType="1"/>
            </p:cNvSpPr>
            <p:nvPr/>
          </p:nvSpPr>
          <p:spPr bwMode="auto">
            <a:xfrm>
              <a:off x="0" y="270892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0" y="2852936"/>
              <a:ext cx="9144000" cy="41061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성장급등기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출생 후 첫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년간 신체와 뇌가 급속도로 성장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신장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머리 비율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신생아기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등신에서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무렵에는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등신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영아기 동안 신장은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1.5-1.8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체중은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3-4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배 정도 증가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특히 몸통과 다리의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성장급등 현상 강함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첫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 동안에는 몸통이 가장 빠르게 성장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 이후는 다리가 가장 빠른 성장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영아기의 신체 발달은 초기에는 매우 빠르게 성장하다가 점차 성장속도 둔화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남아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&gt;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151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5-3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6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개월경에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젖니가 아래 앞니부터 나기 시작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년이 되면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개의 앞니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 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24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개월이 되면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개의 젖니가 모두 나옴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골격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성인의 골격보다 크기가 작고 수도 적고 유연하지만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사춘기까지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골화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현상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진행</a:t>
              </a: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7"/>
          <p:cNvSpPr>
            <a:spLocks noChangeArrowheads="1"/>
          </p:cNvSpPr>
          <p:nvPr/>
        </p:nvSpPr>
        <p:spPr bwMode="auto">
          <a:xfrm>
            <a:off x="0" y="188640"/>
            <a:ext cx="27991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1)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신체적 발달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7" name="Line 68"/>
          <p:cNvSpPr>
            <a:spLocks noChangeShapeType="1"/>
          </p:cNvSpPr>
          <p:nvPr/>
        </p:nvSpPr>
        <p:spPr bwMode="auto">
          <a:xfrm>
            <a:off x="0" y="69269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dist"/>
            <a:endParaRPr lang="ko-KR" altLang="en-US" dirty="0"/>
          </a:p>
        </p:txBody>
      </p:sp>
      <p:sp>
        <p:nvSpPr>
          <p:cNvPr id="18" name="직사각형 17"/>
          <p:cNvSpPr/>
          <p:nvPr/>
        </p:nvSpPr>
        <p:spPr>
          <a:xfrm>
            <a:off x="0" y="764704"/>
            <a:ext cx="9144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근육조직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작고 약하며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머리와 목의 근육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몸통이나 사지의 근육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4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개월 정도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에는 엎드린 상태에서 목을 들어 올릴 수 있고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12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개월까지는 다리근육의 불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충분한 발달로 걷지 못함</a:t>
            </a:r>
          </a:p>
          <a:p>
            <a:pPr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운동발달의 조건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신체성장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뼈와 근육의 성장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신경계의 성숙</a:t>
            </a:r>
          </a:p>
          <a:p>
            <a:pPr algn="dist"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대근육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운동의 발달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서기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걷기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뛰기 등과 같이 팔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다리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몸통 등의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운동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월령별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대근육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운동</a:t>
            </a:r>
            <a:r>
              <a:rPr lang="en-US" altLang="ko-KR" sz="2000" b="1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 err="1" smtClean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이행운동</a:t>
            </a:r>
            <a:r>
              <a:rPr lang="en-US" altLang="ko-KR" sz="2000" b="1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sz="2000" b="1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발달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교재 </a:t>
            </a:r>
            <a:r>
              <a: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152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쪽 참조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소근육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운동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손으로 물건잡기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손가락으로 글씨쓰기 등의 운동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소근육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운동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기능은 시각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청각 등과의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협응능력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발달에 좌우됨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월령별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협응운동의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발달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(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교재 </a:t>
            </a:r>
            <a:r>
              <a: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152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쪽  참조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영아의 운동발달은 개인차 있으나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독립적 운동능력의 향상뿐 아니라 환경탐색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기회를 제공하여 자발적 목표추구를 촉진함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43116"/>
            <a:ext cx="914400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/>
              <a:t> </a:t>
            </a:r>
            <a:r>
              <a:rPr lang="ko-KR" altLang="en-US" sz="2800" dirty="0">
                <a:solidFill>
                  <a:srgbClr val="00CCFF"/>
                </a:solidFill>
              </a:rPr>
              <a:t>태내기와 영아기의 신체적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태내기와 영아기의 심리적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태내기와 영아기의 사회적 발달의 양상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사회복지실천의 태내기</a:t>
            </a:r>
            <a:r>
              <a:rPr lang="en-US" altLang="ko-KR" sz="2800" dirty="0">
                <a:solidFill>
                  <a:srgbClr val="00CCFF"/>
                </a:solidFill>
              </a:rPr>
              <a:t>, </a:t>
            </a:r>
            <a:r>
              <a:rPr lang="ko-KR" altLang="en-US" sz="2800" dirty="0">
                <a:solidFill>
                  <a:srgbClr val="00CCFF"/>
                </a:solidFill>
              </a:rPr>
              <a:t>영아기 발달에 관한 관심 </a:t>
            </a:r>
            <a:endParaRPr lang="en-US" altLang="ko-KR" sz="2800" dirty="0">
              <a:solidFill>
                <a:srgbClr val="00CCFF"/>
              </a:solidFill>
            </a:endParaRPr>
          </a:p>
          <a:p>
            <a:r>
              <a:rPr lang="en-US" altLang="ko-KR" sz="2800" dirty="0">
                <a:solidFill>
                  <a:srgbClr val="00CCFF"/>
                </a:solidFill>
              </a:rPr>
              <a:t>   </a:t>
            </a:r>
            <a:r>
              <a:rPr lang="ko-KR" altLang="en-US" sz="2800" dirty="0">
                <a:solidFill>
                  <a:srgbClr val="00CCFF"/>
                </a:solidFill>
              </a:rPr>
              <a:t>영역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5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/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영아기</a:t>
            </a:r>
            <a:endParaRPr lang="ko-KR" altLang="en-US" sz="3800" dirty="0"/>
          </a:p>
        </p:txBody>
      </p:sp>
      <p:grpSp>
        <p:nvGrpSpPr>
          <p:cNvPr id="16" name="그룹 15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4" name="그림 13" descr="2012-10-14 17.52.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2" y="2500306"/>
            <a:ext cx="1428760" cy="785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71414"/>
            <a:ext cx="9144001" cy="6819204"/>
            <a:chOff x="0" y="71414"/>
            <a:chExt cx="9144001" cy="6819204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144001" cy="6819204"/>
              <a:chOff x="0" y="71414"/>
              <a:chExt cx="9144001" cy="6819204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571480"/>
                <a:ext cx="9144001" cy="6319138"/>
                <a:chOff x="0" y="571480"/>
                <a:chExt cx="9144001" cy="6319138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1196752"/>
                  <a:ext cx="9144000" cy="569386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뇌 무게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성인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1400g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정도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출생시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성인 뇌의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1/4, 1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2/3, 2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 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3/4, 5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90% 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뇌구조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뇌간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변연계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대뇌피질</a:t>
                  </a:r>
                </a:p>
                <a:p>
                  <a:pPr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뇌간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가장 먼저 발달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15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개월까지 발달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호흡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동공반사 등 생존 기능 담당</a:t>
                  </a:r>
                </a:p>
                <a:p>
                  <a:pPr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변연계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감정과 본능을 조절하는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뇌구조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15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개월∼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4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세에 가장 활발하게 발달</a:t>
                  </a: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대뇌피질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지각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언어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학습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사고 등의 지적 기능 담당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뇌의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80%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차지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두 개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 반구로 나뉘어져 있고 뇌량을 통해 정보 교환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가장 늦게까지 발달</a:t>
                  </a:r>
                </a:p>
                <a:p>
                  <a:pPr>
                    <a:lnSpc>
                      <a:spcPct val="130000"/>
                    </a:lnSpc>
                    <a:buFont typeface="Wingdings" pitchFamily="2" charset="2"/>
                    <a:buChar char="ü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좌반구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신체 우측 통제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언어능력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청각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언어기억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의사결정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긍정정서 관장</a:t>
                  </a:r>
                </a:p>
                <a:p>
                  <a:pPr>
                    <a:lnSpc>
                      <a:spcPct val="130000"/>
                    </a:lnSpc>
                    <a:buFont typeface="Wingdings" pitchFamily="2" charset="2"/>
                    <a:buChar char="ü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우반구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신체 좌측 통제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공간지각능력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촉각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비언어적 소리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부정정서 관장</a:t>
                  </a: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ü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대뇌피질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=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전두엽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운동 및 사고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정서 기능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)+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후두엽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시각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)+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측두엽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감정조절과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청각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)+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두정엽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신체감각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3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뇌 부위별 발달시기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출생시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뇌간은 완전한 기능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6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개월 대뇌피질의 운동 영역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과 감각 영역 발달 본격화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다음으로 시각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청각 영역의 순으로 발달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2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세에는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운동 영역과 감각 영역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뇌발달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수준이 유사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 smtClean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감각</a:t>
                  </a:r>
                  <a:r>
                    <a:rPr lang="en-US" altLang="ko-KR" sz="2000" b="1" dirty="0" smtClean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-</a:t>
                  </a:r>
                  <a:r>
                    <a:rPr lang="ko-KR" altLang="en-US" sz="2000" b="1" dirty="0" err="1" smtClean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운동영역</a:t>
                  </a:r>
                  <a:r>
                    <a:rPr lang="ko-KR" altLang="en-US" sz="2000" b="1" dirty="0" smtClean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통합하는 </a:t>
                  </a:r>
                  <a:r>
                    <a:rPr lang="ko-KR" altLang="en-US" sz="2000" b="1" dirty="0" smtClean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뇌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발달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좀 더 늦음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언어생성과 문제해결 영역은 청소년기까지 지속 발달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268214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2)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심리적 발달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(1)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뇌의 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-1" y="116632"/>
            <a:ext cx="9144001" cy="6871611"/>
            <a:chOff x="0" y="570910"/>
            <a:chExt cx="9144001" cy="6871611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71546"/>
              <a:ext cx="9144000" cy="637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신경원 세포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뉴런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뇌의 한 부분에서 다른 부분으로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또는 신체의 특정 부분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다른 부분으로 정보를 받아들이고 전달하는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1000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 개 정도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임신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경에 형성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시냅스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뉴런의 말초신경섬유와 다른 뉴런의 수상돌기가 연결되는 부위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 출생 후에 형성되며 그 수가 매우 많지만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점차 불필요한 시냅스는 소멸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 사이에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만 개로 증가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세까지 급격히 증가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 후부터 서서히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감소하여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세경 성인 수준 도달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신경교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신경원에 영양을 공급하고 정보의 전달을 촉진하는 수초로 신경원을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보호하는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출생 후 신경교가 급격히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뉴런의 축색돌기 둘레에 막을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형성하는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수초화기능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담당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시각 경로의 수초화는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이내 완성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청각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경로의 수초화는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세까지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고등사고능력을 담당하는 뇌의 수초화는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청소년기와 성인기까지 진행되나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출생 후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 내에 성인 수준 도달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570910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(1)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뇌의 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0" y="44624"/>
            <a:ext cx="9144001" cy="7059697"/>
            <a:chOff x="0" y="35963"/>
            <a:chExt cx="9144001" cy="7313288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35963"/>
              <a:ext cx="4253087" cy="542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감각 및 지각의 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558125"/>
              <a:ext cx="9144000" cy="6791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대뇌의 발달로 감각 및 지각 기능은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세경에 운동 발달 유사수준에 이름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감각과 지각의 개념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154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청각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 사람의 목소리 구분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 낯선 사람이나 부모의 목소리에 구분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유사한 음소 구별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소리 나는 방향 인식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낯익은 목소리 구별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음악청취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 작은 소리에도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민감반응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소리의 고저 식별 가능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시각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사물 초점 맞추기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삼원색의 기본 색깔 대부분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색채로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물건 구분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기본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색깔별로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시각 정확도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20%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지만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시력이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1.0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수준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형태지각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&lt;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정지 물체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&lt;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움직이는 물체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흑백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&lt;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컬러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&lt;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곡선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단순 도형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&lt;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복잡한 도형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다른 사물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&lt;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얼굴 특히 눈 선호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깊이지각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Gibson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Walker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의하면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개월에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Campos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개월에 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따라서 타고난 것인지 후천적 발달인지 논란의 소지가 있음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후각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 어머니 젖 냄새 구분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향기에 따라 얼굴 방향을 바꿈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미각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출생 직후 쓴맛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신맛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짠맛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&lt;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단맛 선호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특정한 맛에 대한 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호와 거부반응 생성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짠맛을 좋아함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영아기 후반 매우 예민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촉각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출생 시에 입술과 혀는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촉각을 사용하여 주위 물체 탐색 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손의 감촉만으로도 익숙한 물체 인지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558125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0" y="142852"/>
            <a:ext cx="9144001" cy="6624820"/>
            <a:chOff x="0" y="137720"/>
            <a:chExt cx="9144001" cy="6862790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37720"/>
              <a:ext cx="2491388" cy="542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(3)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인지발달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655749"/>
              <a:ext cx="9144000" cy="63447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영아기 인지발달은 감각기관과 운동기능을 통해 발달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생각하는 유기체로 발달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영아기의 가장 중요한 인지발달은 현상간의 인과관계 이해임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Piaget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와 </a:t>
              </a:r>
              <a:r>
                <a:rPr lang="en-US" altLang="ko-KR" sz="2000" b="1" dirty="0" err="1">
                  <a:solidFill>
                    <a:srgbClr val="00CCFF"/>
                  </a:solidFill>
                </a:rPr>
                <a:t>Inhelder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는 감각운동 단계의 인지발달을 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단계로 </a:t>
              </a:r>
              <a:r>
                <a:rPr lang="ko-KR" altLang="en-US" sz="2000" b="1" dirty="0" smtClean="0">
                  <a:solidFill>
                    <a:srgbClr val="00CCFF"/>
                  </a:solidFill>
                </a:rPr>
                <a:t>세분화</a:t>
              </a:r>
              <a:r>
                <a:rPr lang="en-US" altLang="ko-KR" sz="2000" b="1" dirty="0" smtClean="0">
                  <a:solidFill>
                    <a:srgbClr val="FFC000"/>
                  </a:solidFill>
                </a:rPr>
                <a:t>(542</a:t>
              </a:r>
              <a:r>
                <a:rPr lang="ko-KR" altLang="en-US" sz="2000" b="1" dirty="0" smtClean="0">
                  <a:solidFill>
                    <a:srgbClr val="FFC000"/>
                  </a:solidFill>
                </a:rPr>
                <a:t>쪽 참조</a:t>
              </a:r>
              <a:r>
                <a:rPr lang="en-US" altLang="ko-KR" sz="2000" b="1" dirty="0" smtClean="0">
                  <a:solidFill>
                    <a:srgbClr val="FFC000"/>
                  </a:solidFill>
                </a:rPr>
                <a:t>)</a:t>
              </a:r>
              <a:endParaRPr lang="ko-KR" altLang="en-US" sz="2000" b="1" dirty="0">
                <a:solidFill>
                  <a:srgbClr val="FFC000"/>
                </a:solidFill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반사기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1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개월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타고난 반사행동이 환경과의 접촉에서 적응적인 방향으로 수정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1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차 순환반응기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1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4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개월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행동을 통해 흥미로운 결과를 얻었을 때 이를 반복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하며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점차 대상의 특성과 요구에 따라 반응을 수정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2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차 순환반응기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4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8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개월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활동 자체의 흥미보다 환경 내의 변화에 흥미를 </a:t>
              </a:r>
              <a:r>
                <a:rPr lang="ko-KR" altLang="en-US" sz="2000" b="1" dirty="0" err="1">
                  <a:solidFill>
                    <a:srgbClr val="00CCFF"/>
                  </a:solidFill>
                </a:rPr>
                <a:t>갖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고 활동 반복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행동과 그 결과를 예측하여 욕구충족을 위한 의도적 행동 시작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2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차 순환반응 </a:t>
              </a:r>
              <a:r>
                <a:rPr lang="ko-KR" altLang="en-US" sz="2000" b="1" dirty="0" err="1">
                  <a:solidFill>
                    <a:srgbClr val="00CCFF"/>
                  </a:solidFill>
                </a:rPr>
                <a:t>협응기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8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12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개월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친숙한 행동이나 수단을 사용하여 새로운 결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과를 얻으려고 하므로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행동은 의도적이고 목적적임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3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차 순환반응기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12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18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개월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친숙한 행동으로 목표에 도달할 수 없을 경우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전략을 수정 사용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도식 자체가 크게 변화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능동적으로 새로운 수단을 발견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</a:t>
              </a:r>
              <a:r>
                <a:rPr lang="ko-KR" altLang="en-US" sz="2000" b="1" dirty="0" smtClean="0">
                  <a:solidFill>
                    <a:srgbClr val="00CCFF"/>
                  </a:solidFill>
                </a:rPr>
                <a:t>정신적 </a:t>
              </a:r>
              <a:r>
                <a:rPr lang="ko-KR" altLang="en-US" sz="2000" b="1" dirty="0" err="1" smtClean="0">
                  <a:solidFill>
                    <a:srgbClr val="00CCFF"/>
                  </a:solidFill>
                </a:rPr>
                <a:t>표상기</a:t>
              </a:r>
              <a:r>
                <a:rPr lang="en-US" altLang="ko-KR" sz="2000" b="1" dirty="0" smtClean="0">
                  <a:solidFill>
                    <a:srgbClr val="00CCFF"/>
                  </a:solidFill>
                </a:rPr>
                <a:t>(</a:t>
              </a:r>
              <a:r>
                <a:rPr lang="ko-KR" altLang="en-US" sz="2000" b="1" dirty="0" smtClean="0">
                  <a:solidFill>
                    <a:srgbClr val="00CCFF"/>
                  </a:solidFill>
                </a:rPr>
                <a:t>내적 </a:t>
              </a:r>
              <a:r>
                <a:rPr lang="ko-KR" altLang="en-US" sz="2000" b="1" dirty="0" err="1" smtClean="0">
                  <a:solidFill>
                    <a:srgbClr val="00CCFF"/>
                  </a:solidFill>
                </a:rPr>
                <a:t>통찰기</a:t>
              </a:r>
              <a:r>
                <a:rPr lang="en-US" altLang="ko-KR" sz="2000" b="1" dirty="0" smtClean="0">
                  <a:solidFill>
                    <a:srgbClr val="00CCFF"/>
                  </a:solidFill>
                </a:rPr>
                <a:t>): 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18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24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개월</a:t>
              </a:r>
              <a:r>
                <a:rPr lang="en-US" altLang="ko-KR" sz="2000" b="1" dirty="0" smtClean="0">
                  <a:solidFill>
                    <a:srgbClr val="00CCFF"/>
                  </a:solidFill>
                </a:rPr>
                <a:t>,</a:t>
              </a:r>
              <a:r>
                <a:rPr lang="ko-KR" altLang="en-US" sz="2000" b="1" dirty="0" smtClean="0">
                  <a:solidFill>
                    <a:srgbClr val="00CCFF"/>
                  </a:solidFill>
                </a:rPr>
                <a:t>행동하기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전에 사고를 하여 </a:t>
              </a:r>
              <a:r>
                <a:rPr lang="ko-KR" altLang="en-US" sz="2000" b="1" dirty="0" err="1" smtClean="0">
                  <a:solidFill>
                    <a:srgbClr val="00CCFF"/>
                  </a:solidFill>
                </a:rPr>
                <a:t>행동결과</a:t>
              </a:r>
              <a:endParaRPr lang="en-US" altLang="ko-KR" sz="2000" b="1" dirty="0" smtClean="0">
                <a:solidFill>
                  <a:srgbClr val="00CCFF"/>
                </a:solidFill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</a:t>
              </a:r>
              <a:r>
                <a:rPr lang="en-US" altLang="ko-KR" sz="2000" b="1" dirty="0" smtClean="0">
                  <a:solidFill>
                    <a:srgbClr val="00CCFF"/>
                  </a:solidFill>
                </a:rPr>
                <a:t>  </a:t>
              </a:r>
              <a:r>
                <a:rPr lang="ko-KR" altLang="en-US" sz="2000" b="1" dirty="0" smtClean="0">
                  <a:solidFill>
                    <a:srgbClr val="00CCFF"/>
                  </a:solidFill>
                </a:rPr>
                <a:t>를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예측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 smtClean="0">
                  <a:solidFill>
                    <a:srgbClr val="00CCFF"/>
                  </a:solidFill>
                </a:rPr>
                <a:t>수단과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목적의 관계에 대한 정신적 조작이 가능해짐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655749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1" y="44624"/>
            <a:ext cx="9144002" cy="6814617"/>
            <a:chOff x="-1" y="44624"/>
            <a:chExt cx="9144002" cy="6814617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44624"/>
              <a:ext cx="249138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(4)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정서발달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548680"/>
              <a:ext cx="9144000" cy="28550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14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자극에 직면하여 발생하거나 자극에 수반되는 생리적 변화 또는 눈에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4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보이는 행동 등의 반응</a:t>
              </a:r>
            </a:p>
            <a:p>
              <a:pPr algn="dist">
                <a:lnSpc>
                  <a:spcPct val="114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Bridges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정서반응 분화과정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불쾌감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분노 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혐오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4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감과 공포감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12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의기양양과 성인에 대한 애정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18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아동에 대한 애정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4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질투 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19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환희의 감정 분화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4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정서구분과 통제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개월에 얼굴표정으로 정서 구분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타인의 정서 영향 받음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12</a:t>
              </a:r>
            </a:p>
            <a:p>
              <a:pPr>
                <a:lnSpc>
                  <a:spcPct val="114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부정적 정서 감소전략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18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부정적 정서 숨기고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 3</a:t>
              </a:r>
              <a:r>
                <a:rPr lang="ko-KR" altLang="en-US" sz="2000" b="1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 </a:t>
              </a:r>
              <a:r>
                <a:rPr lang="ko-KR" altLang="en-US" sz="2000" b="1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4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거짓말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54868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3429000"/>
              <a:ext cx="249138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(5)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언어발달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Rectangle 69"/>
            <p:cNvSpPr>
              <a:spLocks noChangeArrowheads="1"/>
            </p:cNvSpPr>
            <p:nvPr/>
          </p:nvSpPr>
          <p:spPr bwMode="auto">
            <a:xfrm>
              <a:off x="0" y="3861048"/>
              <a:ext cx="9144000" cy="2998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언어발달은 인지 및 사회성 발달과 밀접한 관련성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언어발달의 관점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학습이론가는 강화와 모방에 의한 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생득이론가는 언어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습득장치를 갖고 태어남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상호작용이론은 학습이론과 생득이론의 종합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영아는 주로 비언어적 의사소통하며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년경에 알아 들을 수 있는 언어사용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영아 언어발달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단계 및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Lenneberg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월령별 언어발달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158-159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영아기 언어 발달의 특징은 자기중심적인 언어 사용이므로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부모는 질문에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성실하고 지혜롭게 답변을 해주고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새로운 세계를 경험할 수 있는 기회를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제공하여 언어발달 촉진</a:t>
              </a:r>
            </a:p>
          </p:txBody>
        </p:sp>
        <p:sp>
          <p:nvSpPr>
            <p:cNvPr id="11" name="Line 68"/>
            <p:cNvSpPr>
              <a:spLocks noChangeShapeType="1"/>
            </p:cNvSpPr>
            <p:nvPr/>
          </p:nvSpPr>
          <p:spPr bwMode="auto">
            <a:xfrm>
              <a:off x="-1" y="393305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191136"/>
            <a:ext cx="9144001" cy="6739552"/>
            <a:chOff x="0" y="191136"/>
            <a:chExt cx="9144001" cy="6739552"/>
          </a:xfrm>
        </p:grpSpPr>
        <p:grpSp>
          <p:nvGrpSpPr>
            <p:cNvPr id="2" name="그룹 4"/>
            <p:cNvGrpSpPr/>
            <p:nvPr/>
          </p:nvGrpSpPr>
          <p:grpSpPr>
            <a:xfrm>
              <a:off x="0" y="785794"/>
              <a:ext cx="9144001" cy="6144894"/>
              <a:chOff x="0" y="785794"/>
              <a:chExt cx="9144001" cy="6144894"/>
            </a:xfrm>
          </p:grpSpPr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78579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836712"/>
                <a:ext cx="9144000" cy="60939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사회적 발달의 원천은 기질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모성인물과의 애착관계 형성과 </a:t>
                </a:r>
                <a:r>
                  <a:rPr lang="ko-KR" altLang="en-US" sz="2000" b="1" dirty="0" err="1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대상영속성</a:t>
                </a:r>
                <a:r>
                  <a:rPr lang="ko-KR" altLang="en-US" sz="2000" b="1" dirty="0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확립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기질의 개념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 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159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 참조</a:t>
                </a:r>
                <a:endPara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영아의 기절형성에는 모성인물과의 관계가 중요한 영향을 미치며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부모의 양육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태도와 영아의 기질은 상호 영향을 미침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애착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영아와 보호자사이의 친밀한 정서적 유대감으로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아버지와는 놀이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어머니와는 상호작용을 통해 형성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수유보다 신체접촉이 더 중요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애착 </a:t>
                </a:r>
                <a:r>
                  <a:rPr lang="ko-KR" altLang="en-US" sz="2000" b="1" dirty="0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형성 이론</a:t>
                </a:r>
                <a:r>
                  <a:rPr lang="en-US" altLang="ko-KR" sz="2000" b="1" dirty="0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정신분석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vs</a:t>
                </a:r>
                <a:r>
                  <a:rPr lang="en-US" altLang="ko-KR" sz="2000" b="1" dirty="0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  <a:r>
                  <a:rPr lang="ko-KR" altLang="en-US" sz="2000" b="1" dirty="0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학습 </a:t>
                </a:r>
                <a:r>
                  <a:rPr lang="en-US" altLang="ko-KR" sz="2000" b="1" dirty="0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vs. </a:t>
                </a:r>
                <a:r>
                  <a:rPr lang="ko-KR" altLang="en-US" sz="2000" b="1" dirty="0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인지발달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vs.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동물행동학적 </a:t>
                </a:r>
                <a:r>
                  <a:rPr lang="ko-KR" altLang="en-US" sz="2000" b="1" dirty="0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이론</a:t>
                </a:r>
                <a:r>
                  <a:rPr lang="en-US" altLang="ko-KR" sz="2000" b="1" dirty="0" smtClean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(160</a:t>
                </a:r>
                <a:r>
                  <a:rPr lang="ko-KR" altLang="en-US" sz="2000" b="1" dirty="0" smtClean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</a:t>
                </a:r>
                <a:r>
                  <a:rPr lang="en-US" altLang="ko-KR" sz="2000" b="1" dirty="0" smtClean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각인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Lorenz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각인이라는 거위의 사회적 애착현상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161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그림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5-6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Ainsworth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애착 형성의 단계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160-161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Ainsworth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애착 유형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안정애착형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회피애착형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저항애착형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혼란애착형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낯가림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특정 인물과 애착을 </a:t>
                </a:r>
                <a:r>
                  <a:rPr lang="ko-KR" altLang="en-US" sz="2000" b="1" dirty="0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형성 후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낯선 사람에게 큰소리로 우는 반응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6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8</a:t>
                </a: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개월 시작하여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세 전후에 최고조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분리불안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친숙한 사람과의 분리에서 오는 불안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9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개월부터 나타나며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20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24</a:t>
                </a: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개월에 사라짐</a:t>
                </a: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268214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사회적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-141786" y="71414"/>
            <a:ext cx="9426338" cy="6754084"/>
            <a:chOff x="0" y="71414"/>
            <a:chExt cx="9284730" cy="6754084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213260" cy="3643338"/>
              <a:chOff x="0" y="71414"/>
              <a:chExt cx="9213260" cy="3643338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571480"/>
                <a:ext cx="9213260" cy="3143272"/>
                <a:chOff x="0" y="571480"/>
                <a:chExt cx="9213260" cy="3143272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69260" y="1314095"/>
                  <a:ext cx="9144000" cy="240065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dist"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선천성 장애와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난치성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질환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희귀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·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난치성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질환자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의료비 지원사업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조기치료와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5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교육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·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훈련 기회 제공</a:t>
                  </a:r>
                </a:p>
                <a:p>
                  <a:pPr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장애아 부모와 가족 지지적 서비스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부담경감 및 가족갈등  완화  위한 개입</a:t>
                  </a:r>
                </a:p>
                <a:p>
                  <a:pPr algn="dist"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운동 발달장애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부모상담을 통하여 운동 발달 수준 평가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필요시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의학적 진료와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5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재활치료  의뢰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5620449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4)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사회복지실천에서의 관심 영역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834078"/>
              <a:ext cx="520589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(1)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신체적 발달의  관심 영역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35729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69260" y="428625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139656" y="3714752"/>
              <a:ext cx="562915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심리적 발달의 관심 영역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Rectangle 69"/>
            <p:cNvSpPr>
              <a:spLocks noChangeArrowheads="1"/>
            </p:cNvSpPr>
            <p:nvPr/>
          </p:nvSpPr>
          <p:spPr bwMode="auto">
            <a:xfrm>
              <a:off x="69260" y="4270953"/>
              <a:ext cx="9215470" cy="2554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감각 및 지각의 발달 문제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정확한 의료적 진단과 치료를 위한 의료기관 의뢰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부모에 대한 정서적 지지상담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신경인지 발달장애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지적 장애의 조기 치료와 부모에 대한 지지적 상담서비스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언어 발달장애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진단과 조기 언어치료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부모교육 프로그램</a:t>
              </a:r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1" y="214290"/>
            <a:ext cx="9144002" cy="6452574"/>
            <a:chOff x="-1" y="214290"/>
            <a:chExt cx="9144002" cy="6452574"/>
          </a:xfrm>
        </p:grpSpPr>
        <p:grpSp>
          <p:nvGrpSpPr>
            <p:cNvPr id="10" name="그룹 9"/>
            <p:cNvGrpSpPr/>
            <p:nvPr/>
          </p:nvGrpSpPr>
          <p:grpSpPr>
            <a:xfrm>
              <a:off x="-1" y="785794"/>
              <a:ext cx="9144002" cy="5881070"/>
              <a:chOff x="-1" y="785794"/>
              <a:chExt cx="9144002" cy="5881070"/>
            </a:xfrm>
          </p:grpSpPr>
          <p:grpSp>
            <p:nvGrpSpPr>
              <p:cNvPr id="2" name="그룹 4"/>
              <p:cNvGrpSpPr/>
              <p:nvPr/>
            </p:nvGrpSpPr>
            <p:grpSpPr>
              <a:xfrm>
                <a:off x="0" y="785794"/>
                <a:ext cx="9144001" cy="5549421"/>
                <a:chOff x="0" y="785794"/>
                <a:chExt cx="9144001" cy="5549421"/>
              </a:xfrm>
            </p:grpSpPr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0" y="785794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928670"/>
                  <a:ext cx="9144000" cy="540654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dist">
                    <a:lnSpc>
                      <a:spcPct val="20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부적절한 애착관계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어머니에 대한 상담과 정신치료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자폐 스펙트럼 장애의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20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조기진단과 치료 지원</a:t>
                  </a:r>
                </a:p>
                <a:p>
                  <a:pPr algn="dist">
                    <a:lnSpc>
                      <a:spcPct val="20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분리불안과 낯가림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육아휴직제와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육아기 근로시간 단축제도의 활용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워킹맘과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20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그 배우자에 대한 양육기술 교육과 정보제공</a:t>
                  </a:r>
                </a:p>
                <a:p>
                  <a:pPr algn="dist">
                    <a:lnSpc>
                      <a:spcPct val="20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영아시설이나 보육시설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영아의 발달촉진을 위한 전문양육서비스 제공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모성인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20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물을 대신하여 애정 어린 양육 제공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발달 수준별 환경구성과 감각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운동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</a:p>
                <a:p>
                  <a:pPr>
                    <a:lnSpc>
                      <a:spcPct val="20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사회환경 탐색의 격려</a:t>
                  </a:r>
                </a:p>
                <a:p>
                  <a:pPr>
                    <a:lnSpc>
                      <a:spcPct val="20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미혼 부모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부득이한 경우 입양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가정위탁보호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양육시설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집단가정 입소 지원</a:t>
                  </a:r>
                </a:p>
                <a:p>
                  <a:pPr algn="ctr"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2966438" y="6143644"/>
                <a:ext cx="6177562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ko-KR" altLang="en-US" sz="28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다음 주 강의 주제</a:t>
                </a:r>
                <a:r>
                  <a:rPr lang="en-US" altLang="ko-KR" sz="28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8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sz="28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6</a:t>
                </a:r>
                <a:r>
                  <a:rPr lang="ko-KR" altLang="en-US" sz="2800" b="1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장 유아기</a:t>
                </a:r>
                <a:endPara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1" y="614364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214290"/>
              <a:ext cx="521494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(3)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사회적 발달의 관심 영역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9"/>
          <p:cNvSpPr>
            <a:spLocks noChangeArrowheads="1"/>
          </p:cNvSpPr>
          <p:nvPr/>
        </p:nvSpPr>
        <p:spPr bwMode="auto">
          <a:xfrm>
            <a:off x="0" y="0"/>
            <a:ext cx="91440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수정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-6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년 동안의 발달에 대해 다양한 견해 존재하나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세부 단계로 구분하여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논의하는 것이 바람직함</a:t>
            </a: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태내기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수정부터 출생까지의 시기로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자궁이라는 태내 환경의 발달이 출생 후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와 다름</a:t>
            </a: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신생아기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출생 후 첫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개월 동안의 무력한 존재로서 독립된 개체로 성장할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준비를 하는 시기</a:t>
            </a: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인생 첫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년간의 발달기간 중 영아기의 구분 기준이 명확하지 않으나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3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이전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까지 신체적 발달이 급격히 이루어지고 기본적 운동 발달이 이루어지며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인지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발달과 언어 발달이 이루어지며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부모와의 애착관계를 형성하는 결정적 시기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이므로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3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이전까지를 영아기로 구분</a:t>
            </a: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또한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영유아보육법상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미만의 영아와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 이상 유아의 보육교사 배치기준이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다른 점 또한 이 시기의 발달 차이를 고려한 것임</a:t>
            </a: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이에 이 책에서는 태내기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신생아기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영아기로 세부적으로는 구분하지만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별도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장으로 구분하지 않고 이 장에서 통합하여 논의함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180528" y="169476"/>
            <a:ext cx="9324528" cy="6808827"/>
            <a:chOff x="-180528" y="169476"/>
            <a:chExt cx="9324528" cy="6808827"/>
          </a:xfrm>
        </p:grpSpPr>
        <p:grpSp>
          <p:nvGrpSpPr>
            <p:cNvPr id="3" name="그룹 6"/>
            <p:cNvGrpSpPr/>
            <p:nvPr/>
          </p:nvGrpSpPr>
          <p:grpSpPr>
            <a:xfrm>
              <a:off x="-180528" y="169476"/>
              <a:ext cx="9324528" cy="6808827"/>
              <a:chOff x="-180528" y="169476"/>
              <a:chExt cx="9324528" cy="6808827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169476"/>
                <a:ext cx="300595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1.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태내기의 발달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-180528" y="692696"/>
                <a:ext cx="9324528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3284984"/>
                <a:ext cx="9144000" cy="36933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33CC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수정 과정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정액 속의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억 개의 정자가 긴 꼬리로 헤엄쳐서 나팔관까지 올라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 난자와 만나서 난자의 세포막을 뚫고 들어가면 정자의 꼬리는 잘라지고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정자와 난자의 핵과 결합하여 하나의 수정란을 형성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수정과정을 통해 새로 생겨난 단일세포를 접합자라 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곧 생명의 시작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수정란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또는 접합자</a:t>
                </a:r>
                <a:r>
                  <a:rPr lang="en-US" altLang="ko-KR" sz="2000" b="1" dirty="0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r>
                  <a:rPr lang="ko-KR" altLang="en-US" sz="2000" b="1" dirty="0" smtClean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은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어머니의 자궁 속에서 수정 후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34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40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주 사이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평균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38</a:t>
                </a: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(266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정도 성장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태내기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발아기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난체기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1-2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배아기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(2-8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태아기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(3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개월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-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출생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로 구분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(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133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그림 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5-1 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참조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이 책에서는 편의상 임신기간을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개월씩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단계로 구분하여 태아 발달 논의</a:t>
                </a:r>
              </a:p>
            </p:txBody>
          </p:sp>
        </p:grpSp>
        <p:sp>
          <p:nvSpPr>
            <p:cNvPr id="8" name="Rectangle 67"/>
            <p:cNvSpPr>
              <a:spLocks noChangeArrowheads="1"/>
            </p:cNvSpPr>
            <p:nvPr/>
          </p:nvSpPr>
          <p:spPr bwMode="auto">
            <a:xfrm>
              <a:off x="0" y="2636912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태아의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" name="Line 68"/>
            <p:cNvSpPr>
              <a:spLocks noChangeShapeType="1"/>
            </p:cNvSpPr>
            <p:nvPr/>
          </p:nvSpPr>
          <p:spPr bwMode="auto">
            <a:xfrm>
              <a:off x="-32" y="3284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0" name="직사각형 9"/>
          <p:cNvSpPr/>
          <p:nvPr/>
        </p:nvSpPr>
        <p:spPr>
          <a:xfrm>
            <a:off x="0" y="764704"/>
            <a:ext cx="91440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생명의 시작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성적 관계를 통하여 남성의 정자와 여성의 난자가 결합되는 수정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또는 임신</a:t>
            </a:r>
          </a:p>
          <a:p>
            <a:pPr algn="dist"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정자와 난자의 세포핵이 결합하여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쌍의 염색체를 가진 새로운 개체가 형성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되고 수정 후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34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∼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주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즉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238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∼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280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일 동안 어머니의 체내에서 성장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2" y="153104"/>
            <a:ext cx="9144032" cy="6797909"/>
            <a:chOff x="-32" y="2357430"/>
            <a:chExt cx="9144032" cy="6797909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2969030"/>
              <a:ext cx="9144000" cy="6186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임신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단계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수정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-3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발달 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접합자는 수정 후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1-2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주일 정도가 지나면 자궁벽에 부착되어 착상하지만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58% </a:t>
              </a: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정도는 착상에 실패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난관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난소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자궁경부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자궁각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등에 착상하여 자궁 외 임신을 하기도 함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착상 후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 동안에 태아에 대한 외부 충격방지와 적정 온도 유지 위해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양막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주머니와 태반 형성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태반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어머니의 신체와 태아를 연결하고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성인에게 적합한 상태로 되어 있는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물질을 태아에게 적합한 물질로 변형하고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태아에게 유해한 물질의 침입을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막으며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탯줄을 통하여 수분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산소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혈액 등 태아에게 필요한 영양분을 공급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배설물 등의 불필요한 노폐물을 배출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배아기에는 빠르게 세포분열이 일어나므로 태내환경에 각별한 주의가 필요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접합자의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내세포는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외배엽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중배엽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내배엽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 층으로 분화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134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임신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 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팔다리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귀의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전구체가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134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5-2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임신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손발 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무게는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2.25g,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몸길이는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28mm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임신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몸길이는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8cm,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무게는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14g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머리가 전체 몸길이의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1/3 </a:t>
              </a:r>
            </a:p>
            <a:p>
              <a:pPr algn="dist"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눈이 붙어 있으며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팔은 얼굴 쪽으로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무릎은 위장 쪽으로 구부리고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있는 자세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생식기관이 극적으로 분화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자유롭게 움직이며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파악반사와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바빈스키반사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태아의 심장박동도 들을 수 있음</a:t>
              </a:r>
            </a:p>
          </p:txBody>
        </p:sp>
        <p:sp>
          <p:nvSpPr>
            <p:cNvPr id="8" name="Rectangle 67"/>
            <p:cNvSpPr>
              <a:spLocks noChangeArrowheads="1"/>
            </p:cNvSpPr>
            <p:nvPr/>
          </p:nvSpPr>
          <p:spPr bwMode="auto">
            <a:xfrm>
              <a:off x="0" y="2357430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태아의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" name="Line 68"/>
            <p:cNvSpPr>
              <a:spLocks noChangeShapeType="1"/>
            </p:cNvSpPr>
            <p:nvPr/>
          </p:nvSpPr>
          <p:spPr bwMode="auto">
            <a:xfrm>
              <a:off x="-32" y="292893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-32" y="153104"/>
            <a:ext cx="9144032" cy="6444248"/>
            <a:chOff x="-32" y="2357430"/>
            <a:chExt cx="9144032" cy="644424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3138589"/>
              <a:ext cx="9144000" cy="5663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임신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단계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(4-6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발달 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크기는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25cm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몸무게는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900g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까지 증가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135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5-3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태아는 빨고 삼키기 시작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탯줄과 입을 통해 양수를 흡입하여 영양분을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흡수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단맛 선호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태아는 하루에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3cm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 급성장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어머니의 자궁을 복강까지 밀고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올라오며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태동을 활발하게 하는데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이는 출생 이후 반사운동의 기초가 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피부가 두꺼워지고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등이나 팔다리에 털이 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머리카락과 눈썹 형성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감각수용기의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발달로 촉각에 민감해지고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근육 움직임에 의한 접촉을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쓴맛에 반응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망막과 대뇌를 연결하는 신경섬유가 생성되어 빛에 반응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25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영양분의 흡수와 배설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엄지손가락 빨기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휴식 등 활발한 기능을 하지만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자궁 밖에서의 생존 가능성은 없음</a:t>
              </a:r>
            </a:p>
          </p:txBody>
        </p:sp>
        <p:sp>
          <p:nvSpPr>
            <p:cNvPr id="8" name="Rectangle 67"/>
            <p:cNvSpPr>
              <a:spLocks noChangeArrowheads="1"/>
            </p:cNvSpPr>
            <p:nvPr/>
          </p:nvSpPr>
          <p:spPr bwMode="auto">
            <a:xfrm>
              <a:off x="0" y="2357430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태아의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" name="Line 68"/>
            <p:cNvSpPr>
              <a:spLocks noChangeShapeType="1"/>
            </p:cNvSpPr>
            <p:nvPr/>
          </p:nvSpPr>
          <p:spPr bwMode="auto">
            <a:xfrm>
              <a:off x="-32" y="292893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2" y="153104"/>
            <a:ext cx="9144032" cy="6459355"/>
            <a:chOff x="-32" y="2357430"/>
            <a:chExt cx="9144032" cy="6459355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2969030"/>
              <a:ext cx="9144000" cy="58477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임신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단계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(7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출산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발달 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태아는 약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50cm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3.2kg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정도까지 성장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중추신경계의 성숙도 함께 이루어짐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30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신경계의 조절능력이 생기며 조산아보육기에서 생존 가능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210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생존가능연령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의학발달 등으로 생존가능연령이 점점 낮아지고 있음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체중이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1.5kg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정도이면 생존이 가능하고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2.3kg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이상이면 조산아보육기에서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양육 불필요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136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5-4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9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태반이 퇴화되기 시작하므로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어머니의 항체가 태아의 혈액에 유입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되어 출생 후 몇 개월 동안 태아는 질병에 대한 저항력을 갖게 되나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어머니의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혈액 중 유해 성분이 태아의 혈액을 파괴할 수도 있음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태반은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900g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이상 커질 수 없고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태아의 머리는 자궁경부의 최대 확장치 이상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으로는 커질 수 없으므로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38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주가 되면 분만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분만예정일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산출식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136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 예정일 전후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 정도 정상분만 간주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분만과정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초산부는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경산부는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시간 정도 소요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가진통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출산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 이전부터 태아의 머리가 골반 부위로 내려오면서 나타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나는 불규칙적인 자궁수축으로 인한 진통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분만과정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 간격으로 강하고 불규칙적인 자궁수축으로 인한 진통을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느끼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 시작하면 분만 시작되며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개구기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출산기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후산기로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구분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137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</p:txBody>
        </p:sp>
        <p:sp>
          <p:nvSpPr>
            <p:cNvPr id="8" name="Rectangle 67"/>
            <p:cNvSpPr>
              <a:spLocks noChangeArrowheads="1"/>
            </p:cNvSpPr>
            <p:nvPr/>
          </p:nvSpPr>
          <p:spPr bwMode="auto">
            <a:xfrm>
              <a:off x="0" y="2357430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태아의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" name="Line 68"/>
            <p:cNvSpPr>
              <a:spLocks noChangeShapeType="1"/>
            </p:cNvSpPr>
            <p:nvPr/>
          </p:nvSpPr>
          <p:spPr bwMode="auto">
            <a:xfrm>
              <a:off x="-32" y="292893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-1" y="214290"/>
            <a:ext cx="9358347" cy="6577606"/>
            <a:chOff x="-1" y="214290"/>
            <a:chExt cx="9358347" cy="6577606"/>
          </a:xfrm>
        </p:grpSpPr>
        <p:grpSp>
          <p:nvGrpSpPr>
            <p:cNvPr id="10" name="그룹 9"/>
            <p:cNvGrpSpPr/>
            <p:nvPr/>
          </p:nvGrpSpPr>
          <p:grpSpPr>
            <a:xfrm>
              <a:off x="0" y="214290"/>
              <a:ext cx="9358346" cy="6577606"/>
              <a:chOff x="0" y="214290"/>
              <a:chExt cx="9358346" cy="6577606"/>
            </a:xfrm>
          </p:grpSpPr>
          <p:grpSp>
            <p:nvGrpSpPr>
              <p:cNvPr id="8" name="그룹 7"/>
              <p:cNvGrpSpPr/>
              <p:nvPr/>
            </p:nvGrpSpPr>
            <p:grpSpPr>
              <a:xfrm>
                <a:off x="0" y="785794"/>
                <a:ext cx="9358346" cy="6006102"/>
                <a:chOff x="0" y="785794"/>
                <a:chExt cx="9358346" cy="6006102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2636912"/>
                  <a:ext cx="9358346" cy="41549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유전은 인간의 발달한계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특히 신체적 성숙과 관련된 한계를 설정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유전은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DNA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에 의해 전달되며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성숙 속도와 기질의 차이 유발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비정상 발달 초래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유전적 요인에 의한 주요 발달장애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138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표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5-1 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참조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+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갈락토스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혈증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</a:p>
                <a:p>
                  <a:pPr>
                    <a:lnSpc>
                      <a:spcPct val="11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간렌스핵변증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글리코겐병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왜인증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원발성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혈당감소증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en-US" altLang="ko-KR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Rh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－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부적합증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등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en-US" altLang="ko-KR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Rh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-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부적합증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또는 </a:t>
                  </a:r>
                  <a:r>
                    <a:rPr lang="en-US" altLang="ko-KR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Rh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동종면역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): </a:t>
                  </a:r>
                  <a:r>
                    <a:rPr lang="en-US" altLang="ko-KR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Rh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+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인 남성과 </a:t>
                  </a:r>
                  <a:r>
                    <a:rPr lang="en-US" altLang="ko-KR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Rh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－인 여성과의 사이에서 </a:t>
                  </a:r>
                  <a:r>
                    <a:rPr lang="en-US" altLang="ko-KR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Rh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+</a:t>
                  </a:r>
                </a:p>
                <a:p>
                  <a:pPr>
                    <a:lnSpc>
                      <a:spcPct val="11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인 자녀가 임신될 경우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첫아이는 정상 출산하지만 모체는 </a:t>
                  </a:r>
                  <a:r>
                    <a:rPr lang="en-US" altLang="ko-KR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Rh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+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에 대한 항체를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1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형성하여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둘째 아이부터는 태아의 적혈구를 파괴하여 사산 또는 지적 장애아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1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출산 위험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글로불린 주사를 임신 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28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32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주와 출산 직후에 맞아서 예방 가능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유전적 발달장애 예방법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가계도 분석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부모에 대한 조사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양수검사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융모막검사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1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139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참조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단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양수검사를 너무 이른 시기에 하게 되면 자연유산의 위험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융모막검사는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유산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1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 위험이 더 높고 드물게는 사지기형의 원인이 되기도 함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785794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214290"/>
                <a:ext cx="6207148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2)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태아의 발달에 영향을 미치는 요인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2060848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(1)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유전적 요인의 영향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26369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7" name="직사각형 16"/>
          <p:cNvSpPr/>
          <p:nvPr/>
        </p:nvSpPr>
        <p:spPr>
          <a:xfrm>
            <a:off x="0" y="83671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태내기는 어떤 발달 단계보다도 전 생애 발달에 미치는 영향이 크므로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부적절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2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 태내환경은 태아에 치명적 영향을 미침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따라서 태내발달에 영향을 미치는 유전요인과 환경적 요인을 알아야 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0" y="285728"/>
            <a:ext cx="9144001" cy="6575840"/>
            <a:chOff x="0" y="285728"/>
            <a:chExt cx="9144001" cy="6812053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4136069" cy="542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환경적 요인의 영향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31099"/>
              <a:ext cx="9144000" cy="61666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태아 발달에 영향을 미치는 환경적 요인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외부 환경적 요인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임산부 등의 특성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임산부의 </a:t>
              </a:r>
              <a:r>
                <a:rPr lang="ko-KR" altLang="en-US" sz="2000" b="1" dirty="0" err="1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역연령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가장 바람직한 임신연령은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28,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의학적으로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이후의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출산을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노산으로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간주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노산의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경우 자연유산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임신중독증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난산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미숙아 출산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다운증후군의 비율이 높음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특히 특히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이전 출산은 다운증후군의 발생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빈도가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1/1000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30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 후반에는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1/220, 40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 후반에는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1/25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증가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임산부의 분만 횟수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첫 출산 시에는 자궁과 태반 간의 혈액 흐름의 속도가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느리므로 출산합병증이 상대적으로 많이 발생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산모의 내분비계가 완전히 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복되는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데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 정도 걸리므로 너무 짧은 기간의 임신은 부적절한 태내환경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임산부의 생리적 기능상태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임신 중에는 평상시보다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30%(300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500cal) </a:t>
              </a: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정도는 더 섭취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특히 칼슘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단백질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철분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비타민 등을 충분히 섭취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불충분한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영양섭취시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미숙아 출산 위험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임산부의 질병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개월 이전의 풍진 감염될 경우 시각장애나 청각장애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장애 등의 위험 높고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심한 당뇨는 신체적 결함이나 신경계 이상을 지닌 태아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출산 위험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성병에 감염된 경우 감염된 태아의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30%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정도는 사산 아니면 신체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장애나 시각장애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AIDS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감염된 태아는 두개골이 작고 얼굴 기형을 보이며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 이내에 증상 표출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1131</TotalTime>
  <Words>4524</Words>
  <Application>Microsoft Office PowerPoint</Application>
  <PresentationFormat>화면 슬라이드 쇼(4:3)</PresentationFormat>
  <Paragraphs>391</Paragraphs>
  <Slides>27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27</vt:i4>
      </vt:variant>
    </vt:vector>
  </HeadingPairs>
  <TitlesOfParts>
    <vt:vector size="31" baseType="lpstr">
      <vt:lpstr>HY견고딕</vt:lpstr>
      <vt:lpstr>굴림</vt:lpstr>
      <vt:lpstr>Wingdings</vt:lpstr>
      <vt:lpstr>기본 디자인</vt:lpstr>
      <vt:lpstr>제 2 부   인간발달과 사회복지실천</vt:lpstr>
      <vt:lpstr>제 5 장   영아기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USER</cp:lastModifiedBy>
  <cp:revision>174</cp:revision>
  <dcterms:created xsi:type="dcterms:W3CDTF">2004-08-11T05:45:06Z</dcterms:created>
  <dcterms:modified xsi:type="dcterms:W3CDTF">2021-03-23T03:11:31Z</dcterms:modified>
</cp:coreProperties>
</file>