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16" r:id="rId4"/>
    <p:sldId id="317" r:id="rId5"/>
    <p:sldId id="258" r:id="rId6"/>
    <p:sldId id="294" r:id="rId7"/>
    <p:sldId id="295" r:id="rId8"/>
    <p:sldId id="289" r:id="rId9"/>
    <p:sldId id="296" r:id="rId10"/>
    <p:sldId id="297" r:id="rId11"/>
    <p:sldId id="298" r:id="rId12"/>
    <p:sldId id="318" r:id="rId13"/>
    <p:sldId id="299" r:id="rId14"/>
    <p:sldId id="300" r:id="rId15"/>
    <p:sldId id="319" r:id="rId16"/>
    <p:sldId id="301" r:id="rId17"/>
    <p:sldId id="302" r:id="rId1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6610984"/>
            <a:chOff x="0" y="214290"/>
            <a:chExt cx="9144001" cy="6610984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6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집단무의식 내에 존재하는 타고난 핵심 원형으로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의식과 무의식의 주인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콤플렉스와 원형을 끌어들여 성격을 조화하고 통일하며 안정성을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유지하는 원형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일상적 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경험적 나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본래적 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선험적 나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자기는 의식과 무의식을 포괄하고 둘 사이의 균형을 유지하며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부분을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통일하고 일체성을 부여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궁극적인 목표는 자기실현이지만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완전히 달성한 사람은 극소수 성인뿐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자기실현을 위해서는 자기가 충분히 발달하고 드러나야 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자기는 타고난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 소인이지만 다른 정신체계가 충분히 발달할 때까지 나타나지 않음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자기는 인생의 가장 결정적인 변화의 시기인 중년기에 이르기까지 표면화되지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않음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자기실현은 자기인식이 선행되어야 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자아의 협력이 필수적임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그러므로 자기실현보다 더 중요한 것은 자기인식이며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끊임없는 자기수련이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이루어져야 자기실현이 가능함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자기와 자기실현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36512" y="116632"/>
            <a:ext cx="9180512" cy="6462722"/>
            <a:chOff x="-36512" y="116632"/>
            <a:chExt cx="9180512" cy="646272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20688"/>
              <a:ext cx="9144000" cy="2628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감각기관의 자극과 경험을 통해 에너지를 받아들여 상대적 폐쇄체계인 정신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에너지가 형성되며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이는 신체에너지로 전환 가능함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리비도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(libido):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정신에너지로서 성적 에너지 이상의 인생 전반에 걸쳐 작동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생활 에너지로서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심리적 요소에 더 많은 에너지를 배분함으로써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심리적 요소가 더 강하게 나타남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정신의 원리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균형의 원리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정신에너지의 불균형상태가 야기되면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 긴장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스트레스 경험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116632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정신에너지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26582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7)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성격유형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0" y="3717032"/>
              <a:ext cx="9144000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Jung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성격유형을 자아성향과 정신기능이라는 두가지 잣대로 구분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자아성향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삶에 대한 일반적인 태도로서 의식의 주인인 자아가 갖는 정신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에너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지의 방향으로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외향성과 내향성의 상반된 성향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감각이라는 네 가지 기능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Jung 8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가지 성격유형론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MBTI(Myers-Briggs Type Indicator)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성격검사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 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67-69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598032"/>
            <a:chOff x="-36512" y="44624"/>
            <a:chExt cx="9180512" cy="6598032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5987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성격발달에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성격의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개성화의 과정을 통한 자기실현과정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개성화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고유한 자기 자신이 되는 것으로서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무의식적 내용을 의식화하고 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 가는 과정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개성화의 과정이 전 생애에 걸쳐 발달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인생의 전반기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신체적 아기 탄생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 후반기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 아기 탄생의 시기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전반기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심리적으로 전혀 분화가 이루어지지 않은 상태에서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자아의 생성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원형과 의식기능의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현실 적응을 위한 페르소나의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무의식에 존재하는 그림자의 형성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전반기에는 정신 에너지의 흐름을 외부로 지향하고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환경과의 상호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작용이 더 활발하며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자기의 존재를 인식하지 못하고 자아를 강화하고 분화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외부 현실 속에서 자기를 찾으려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전반기에는 타인과의 관계를 확대해 가고 사회규범이나 사회적 요구에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자신을 맞추어 가는 집단화 과정을 거치는 자아를 강화하고 확대하는 시기 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44624"/>
            <a:ext cx="9180512" cy="6541543"/>
            <a:chOff x="-36512" y="44624"/>
            <a:chExt cx="9180512" cy="6541543"/>
          </a:xfrm>
        </p:grpSpPr>
        <p:grpSp>
          <p:nvGrpSpPr>
            <p:cNvPr id="2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5987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성격발달에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후반기에는 정신 에너지의 흐름이 내부로 향하게 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내면세계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대한 탐색이 강화됨에 따라 인생 전반기에 분리된 자아가 다시 자기에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통합되면서 개성화를 추구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후반기는 무의식의 내용을 의식화하여 자아가 자기에게로 접근해 가는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자아가 성격의 전체이고 주인인 자기로 변환되어 가는 과정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후반기는 자아가 정신의 중심을 실현하는 중심화 경향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무의식을 의식화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경향이며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정신의 전체성을 다시 회복하려는 힘이 강하게 나타나는 시기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무의식의 의식화 과정은 그림자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아니무스에 대한 의식화가 이루어져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야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이때에 비로소 전체성을 회복하고 자기실현에 도달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그림자의 의식화 과정은 성숙한 단계에 도달한 사람은 대부분이 도달 가능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그림자의 의식화가 이루어지면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남성은 사랑과 감정의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정신적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지혜의 발달에 관심을 기울이는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아니무스의 분화가 일어남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endPara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364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13-3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아미나와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아미무스가 분화되면 성격의 성숙이 이뤄지고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자기에 접근해 가지만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무의식은 완전히 의식화될 수 없으므로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완전한 개성화와 자기실현은 불가능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578843"/>
            <a:chOff x="-35497" y="692696"/>
            <a:chExt cx="9179497" cy="65788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88023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건강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질병은 상대적 구분으로 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병적이라고 불리는 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엄밀한 의미의 정신병리이론을 제시하지 않았고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건강한 측면 강조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정신적 건강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자신이 직면한 과업을 효과적으로 처리하고 현재 상황에 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적응하면서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자기인식을 위한 꾸준한 노력을 통하여 무의식을 의식화하여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자기실현을 이루어 가는 사람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정신구조가 전체로서의 조화를 이룬 사람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정상적인 기능에 장애가 일어난 것에 불과하며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자기실현을 향한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성장이 멈춘 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정신의 전체성에서 벗어남으로써 생기고 자기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자신을 모르는 상태이며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전체성에서 벗어난 상태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정신병리의 증상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개인에게 무언가 잘못되어 가고 있다는 것을 나타내는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지금 충족하거나 이행해야 할 과제를 개인에게 제시하는 무의식의  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메시지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개성화 과정이 적절히 진행되지 못하면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무의식적 자기 본성을 이해하지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못하고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일종의 자기소외감을 경험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전반기의 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사회적응의 문제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약한 자아의 문제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후반기의 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내면세계 적응문제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정신의 전체성에서 일탈한 문제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6955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  4. </a:t>
              </a:r>
              <a:r>
                <a:rPr lang="ko-KR" altLang="en-US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사회복지실천에의 적용</a:t>
              </a:r>
              <a:endParaRPr lang="en-US" altLang="ko-KR" sz="28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35496" y="745540"/>
            <a:ext cx="6133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심리적 건강과 증상에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-36512" y="119675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709361"/>
            <a:chOff x="-35497" y="692696"/>
            <a:chExt cx="9179497" cy="670936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36457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정신의 목적성을 강조하며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정신을 자기조절체계로 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스스로 치유능력이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있다고 규정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정신치료는 내담자의 개성화와 성격통합의 과정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통찰지향적 치료로서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병리나 문제보다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하나의 전체로 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정신의 전체성 회복을 돕고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자기인식의 증진과 무의식의 의식화를 도모하는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개성화 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증상만이 아니라 전체 세계를 가져온다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전반기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페르소나의 강화와 성장을 통하여 외적 세계에 대한 적응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지원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후반기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인격의 성숙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자기실현을 촉진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특성을 따라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속에 들어 있는 창조의 싹을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발전시키는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것이 목표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정신병리의 치료에서는 병리의 원인뿐 아니라 그 의미를 동시에 다루어야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인생후반기는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병리의 의미를 이해하여 무의식의 창조력과 치유력 활용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367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중년 우울환자 예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인생전반기는 사회적응에 실패한 경우로 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병리의 원인을  위주로 다룸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목표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432362"/>
            <a:chOff x="-35497" y="692696"/>
            <a:chExt cx="9179497" cy="643236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364570"/>
              <a:ext cx="9144000" cy="576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관계가 내담자의 자기인식과 치료를 촉진하는데 중요함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주체가 아니며 내담자의 발전과정을 함께 체험하는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함께 있으면서 내담자가 잃어버린 정신의 전체성을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되찾고 통합하며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장래의 전체성 분리에 저항할 수 있도록 돕는 역할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치료함에 있어서 내담자의 병리적 측면보다는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내부의 건강하고 건전한 요소를 중시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의식을 탐색하여 이를 확립하여야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통해 무의식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보상하려는 것이 무엇인지 알수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무의식의 창조성과 치유력을 끌어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낼 수 있는 방안을 찾아야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 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명료화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변형의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368-369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50321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-35497" y="188640"/>
            <a:ext cx="9216009" cy="6478224"/>
            <a:chOff x="-35497" y="188640"/>
            <a:chExt cx="9216009" cy="6478224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941661"/>
              <a:chOff x="-35497" y="692696"/>
              <a:chExt cx="9179497" cy="5941661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397089"/>
                <a:ext cx="9144000" cy="5237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내담자의 정신의 전체성을 파악하지 않은 채 정신병리를 치료하기 위하여 기법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적용하는 것은 인간을 조정하고 조작하는 것으로 규정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내담자의 치료에 효과가 있는 한 그 어떤 것이라도 사용하며</a:t>
                </a:r>
                <a:r>
                  <a:rPr lang="en-US" altLang="ko-K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altLang="ko-KR" sz="2000" b="0" i="1" dirty="0">
                    <a:solidFill>
                      <a:srgbClr val="FF0000"/>
                    </a:solidFill>
                  </a:rPr>
                  <a:t>Anything goes, </a:t>
                </a:r>
              </a:p>
              <a:p>
                <a:pPr algn="dist">
                  <a:lnSpc>
                    <a:spcPct val="130000"/>
                  </a:lnSpc>
                </a:pPr>
                <a:r>
                  <a:rPr lang="en-US" altLang="ko-KR" sz="2000" i="1" dirty="0">
                    <a:solidFill>
                      <a:srgbClr val="FF0000"/>
                    </a:solidFill>
                  </a:rPr>
                  <a:t>   </a:t>
                </a:r>
                <a:r>
                  <a:rPr lang="en-US" altLang="ko-KR" sz="2000" b="0" i="1" dirty="0">
                    <a:solidFill>
                      <a:srgbClr val="FF0000"/>
                    </a:solidFill>
                  </a:rPr>
                  <a:t>as long as it works.)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신체동작치료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미술치료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모래놀이치료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연극치료 등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대안적 치료의 기법까지 절충적 활용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단어연상기법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369-370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생애사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재구성기법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내담자로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하여금 과거 경험에 대해 회상하도록 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현재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증상이나 병리를 일으킨 발달 유형을 파악하여 생애를 재구성하는 기법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전이 분석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내담자가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치료자에게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투사하는 전이감정을 분석하여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개인적 역사와 무의식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집단무의식을 파악함과 아울러 내담자의 자기지각과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자기실현을 조장하고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공감적인 관계를 형성하기 위한 기법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꿈 분석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내담자의 숨겨진 내적 생활을 파악하고 내담자가 기대하는 경험과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사건을 미리 준비할 수 있도록 도울 목적으로 사용되는 기법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4)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6143644"/>
              <a:ext cx="914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다음 주 강의 주제</a:t>
              </a:r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: 14</a:t>
              </a:r>
              <a:r>
                <a:rPr lang="ko-KR" altLang="en-US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장</a:t>
              </a:r>
              <a:r>
                <a:rPr lang="en-US" altLang="ko-KR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개인심리이론</a:t>
              </a:r>
              <a:endPara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36511" y="60932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분석심리이론의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분석심리이론의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분석심리이론의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분석심리이론의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분석심리이론</a:t>
            </a:r>
            <a:endParaRPr lang="ko-KR" altLang="en-US" sz="38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92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분석심리이론은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자신이 자기 경험을 이해하려는 노력의 산물 즉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경험적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심리이론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와의 만남을 통해 이론 심화되었으나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결국 결별하고 분석심리이론 제시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Jung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분석심리이론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Freud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정신분석이론의 차이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병리적 존재 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창조적이고 긍정적 존재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리비도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(libido):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성적 에너지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일반적 생활에너지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성격발달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이전 결정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 중시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전생애 발달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과거뿐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아니라 미래도 영향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생애 후반기 심리학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무의식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개인무의식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개인무의식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집단무의식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심층심리학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정신병리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이전 정신적 외상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정신의 전체성 확보 동기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정신치료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성격 재구조화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병리의 원인보다 의미의 발견</a:t>
            </a: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Jung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분석심리이론은 예술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연극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종교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사고의 영향을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받고 미침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신프로이트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학파 이론과 공통점이 많으며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동양적 사고체계도 반영되어 있음</a:t>
            </a: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분석심리이론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인간의 전체성 강조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행동뿐 아니라 존재의 가치 강조하는 점에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서 하나의 철학이나 인간학으로 보는 것이 타당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75280"/>
            <a:ext cx="9180513" cy="6494080"/>
            <a:chOff x="-36512" y="175280"/>
            <a:chExt cx="9180513" cy="6494080"/>
          </a:xfrm>
        </p:grpSpPr>
        <p:grpSp>
          <p:nvGrpSpPr>
            <p:cNvPr id="2" name="그룹 15"/>
            <p:cNvGrpSpPr/>
            <p:nvPr/>
          </p:nvGrpSpPr>
          <p:grpSpPr>
            <a:xfrm>
              <a:off x="0" y="175280"/>
              <a:ext cx="9144001" cy="6494080"/>
              <a:chOff x="-35497" y="692696"/>
              <a:chExt cx="9144001" cy="6494080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-35497" y="692696"/>
                <a:ext cx="9144001" cy="589424"/>
                <a:chOff x="-35496" y="801647"/>
                <a:chExt cx="9144001" cy="589424"/>
              </a:xfrm>
            </p:grpSpPr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801647"/>
                  <a:ext cx="312297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1.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-35496" y="139107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-35497" y="2088008"/>
                <a:ext cx="9144000" cy="5098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전체적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타고난 전체성은 일생을 통하여 분화되고 통합됨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신체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 algn="dist"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사회적 존재이며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의식과 무의식의 대립을 극복하고  하나로 통일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전체성의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심리학으로도 불림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역사적이고 미래지향적인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인간은 태어난 사회의 상징과 신화 등에 반영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된 원형과 개인의 과거 경험에 영향을 받으며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현재를 살아가고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미래 목표를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위해 노력하는 존재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성장지향적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완성 또는 자기실현을 달성하기 위하여 앞으로 나아가고자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경향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 Adler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우월추구에의 성향과 유사한 관점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가변적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성격이 영유아기의 경험과 원형에 의해 부분적으로 결정될 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있다는 점을 인정하지만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개인의 자유의지와 자발성을 더욱 강조하며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타고난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정신적 소인이 있지만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그 발현은 개성화 과정에 따라 다름</a:t>
                </a:r>
              </a:p>
            </p:txBody>
          </p:sp>
        </p:grp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0" y="889556"/>
              <a:ext cx="20938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인간관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/>
            <p:cNvSpPr>
              <a:spLocks noChangeShapeType="1"/>
            </p:cNvSpPr>
            <p:nvPr/>
          </p:nvSpPr>
          <p:spPr bwMode="auto">
            <a:xfrm>
              <a:off x="-36512" y="14847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-36512" y="97468"/>
            <a:ext cx="9180512" cy="6804327"/>
            <a:chOff x="-36512" y="3750712"/>
            <a:chExt cx="9180512" cy="680432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409831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행동의 무의식적 동기를 인정하되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무의식의 병리적 측면보다 창조적 힘 강조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서로 반대되는 힘이 대립하여 갈등을 일으키며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통해 정신에너지가 만들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정신에너지가 인간행동을 동기화함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정신은 부분의 단순한 집합이 아니라 하나의 전체를 이루며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공격성 등의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통상적 본능 외에 자기실현을 위한 개성화 본능이 있음을 가정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인간은 정신의 전체성을 이루려는 성향을 타고 태어나는데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 전반기에는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전체성에서 멀어지고 분리되지만 인생 후반기에는 전체성을 다시 회복하려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인간행동이 과거에 의해 상당부분 결정되지만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동시에 미래의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목표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성에 의해 행동이 조정됨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나아가 개인무의식뿐 아니라 집단무의식의 영향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받음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정신건강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세계에 대한 적응과 자기실현을 도모하는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전체성을 유지하는 사람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의식적 자아와 무의식적 자기의 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전체성 상실이나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 상처의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결과가 아니라 미래에 정신의 전체성을 회복하도록 돕는 일종의 위험신호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정신의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통일의 기회를 제공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정신치료에서는 정신병리에 대한 인과론적 접근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무엇 때문에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아니라 목적론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무슨 목적으로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이해하고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치료하여 개성화 과정을 촉진하여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전체성 회복 지원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6512" y="43651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3750712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2" y="44624"/>
            <a:ext cx="9144003" cy="6813376"/>
            <a:chOff x="-2" y="44624"/>
            <a:chExt cx="9144003" cy="6813376"/>
          </a:xfrm>
        </p:grpSpPr>
        <p:grpSp>
          <p:nvGrpSpPr>
            <p:cNvPr id="2" name="그룹 15"/>
            <p:cNvGrpSpPr/>
            <p:nvPr/>
          </p:nvGrpSpPr>
          <p:grpSpPr>
            <a:xfrm>
              <a:off x="-2" y="44624"/>
              <a:ext cx="9144003" cy="6813376"/>
              <a:chOff x="-2" y="0"/>
              <a:chExt cx="9144003" cy="6813376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-2" y="0"/>
                <a:ext cx="9144003" cy="2880320"/>
                <a:chOff x="-1" y="108951"/>
                <a:chExt cx="9144003" cy="2880320"/>
              </a:xfrm>
            </p:grpSpPr>
            <p:grpSp>
              <p:nvGrpSpPr>
                <p:cNvPr id="4" name="그룹 6"/>
                <p:cNvGrpSpPr/>
                <p:nvPr/>
              </p:nvGrpSpPr>
              <p:grpSpPr>
                <a:xfrm>
                  <a:off x="-1" y="108951"/>
                  <a:ext cx="9144001" cy="548680"/>
                  <a:chOff x="-1" y="108951"/>
                  <a:chExt cx="9144001" cy="548680"/>
                </a:xfrm>
              </p:grpSpPr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8951"/>
                    <a:ext cx="230063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 2. </a:t>
                    </a:r>
                    <a:r>
                      <a:rPr lang="ko-KR" altLang="en-US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주요 개념</a:t>
                    </a:r>
                    <a:endPara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endParaRPr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-1" y="657631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1" y="2466051"/>
                  <a:ext cx="4621778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00CCFF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1)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의식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,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자아와 페르소나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1" y="298927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3076519"/>
                <a:ext cx="9144000" cy="3736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의식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직접 인식할 수 있는 정신의 부분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직관을 사용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과정에서 분화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의식적인 지각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감정 등으로 이루어져 있으며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의식의 주인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자신을 외부에 표현하고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외부의 현실을 인식하고 내면세계를 탐색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사회집단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요구에 적응하기 위한 행동양식을 익힘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페르소나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사회가 개인에게 요구하는 규범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사명이나 본분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윤리를 의미하며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체면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가면 또는 외관임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사회적 요구에 대한 반응으로 밖으로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내놓는 공적 얼굴로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외부와의 적응에서 생긴 기능적 콤플렉스로 적응의 원형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페르소나는 외부 세계 적응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대인관계 형성 등의 순기능을 하지만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자신을 은폐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하고 이중적 성격을 형성하고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자신의 본성에서 소외되고 고독해지게 만듦</a:t>
                </a: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26757" y="620688"/>
              <a:ext cx="9117243" cy="1668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8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Jung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은 성격 전체를 정신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(psyche)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라 부르며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여기에는 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마음이 포함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 정신의 수준과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351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쪽 그림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13-1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참조</a:t>
              </a:r>
              <a:endPara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정신 구조는 분리된 것이 아니라 서로 약점을 보상하거나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대립하거나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종합을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이루는 방식으로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상호작용함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44001" cy="6588928"/>
            <a:chOff x="-1" y="692696"/>
            <a:chExt cx="9144001" cy="658892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12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의식하고 있는 것 너머의 미지의 정신세계로서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개인무의식과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집단무의식으로 구성되며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의식의 구애를 받지 않고 자율적으로 기능하며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의식에 가능성을 제시하며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의식에 결여된 부분을 보충하는 역할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개인무의식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경험 중에서 의식에 도달하지 못하거나 의식되긴 하였지만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중요하지 않거나 고통스러운 것이어서 망각하거나 억압하여 의식에 머물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없게 된 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무의식과 전의식을 포괄하는 개념으로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콤플렉스를 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심으로 모여 있음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콤플렉스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 등의 유사한 내용이 모여 하나의 무리를 형성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있는 정서적 색채가 강한 심리적 내용의 묶음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죽음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조국 콤플렉스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콤플렉스는 사고 흐름 방해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의식의 질서 교란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 동요와 흥분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정서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경험과 이의 행동표현을 하게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자아가 콤플렉스에 동화되면 인격 해리현상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그림자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의식적인 자아와 상충되는 무의식적 측면으로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자아가 자신의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일부로 받아들이기를 꺼리는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사악한 측면과 사회에서 부정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되거나 부도덕하고 악하다고 생각되는 원형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그림자의 투사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-&gt;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누군가를 만났을 때 이유 없이 미운 감정이 드는 경우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그림자는 반드시 부정적인 것은 아니며 사회적으로 수용 가능한 형태로 표출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한다면 생명력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자발성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창조성의 원천이 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1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0324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개인무의식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콤플렉스와 그림자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77259"/>
            <a:chOff x="0" y="642918"/>
            <a:chExt cx="9144001" cy="667725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8269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집단무의식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역사와 문화를 통해 공유해 온 정신적 자료의 저장소이자 생명의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원천이며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창조적 가능성을 지닌 심연의 무의식 영역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집단무의식은 유전을 통해 전승된 것으로 개인의 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 행동에 영향을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민속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예술 등을 통해 간접적으로 관찰됨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집단무의식은 조상으로부터 물려받은 본래적인 잠재적 이미지와 소질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개인의 사고 등을 어느 정도 결정하지만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어느 정도 발달하고 표현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되는지는 개인의 경험에 따라 달라짐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원형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문화나 인종의 차이와 관계없이 인간에게 보편적으로 존재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인류의 원초적 행동유형으로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보편적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선험적 원시이미지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원형은 각기 별개의 구조를 이루고 있지만 서로 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영웅과 악마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비한 지도자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되기도 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동일한 원형이라도 어떤 조건하에서 표현되는가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따라 개인차가 나타남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본능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복잡한 행동을 불러일으키는 충동이며 정동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원형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그러한 복잡한 행동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선험적으로 이해하는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차이가 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서로 분리하여 생각할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없는 하나의 생명현상이자 집단무의식의 요소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집단무의식과 원형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6587901"/>
            <a:chOff x="0" y="214290"/>
            <a:chExt cx="9144001" cy="6587901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페르소나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세계와 관계를 맺고 적응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집단무의식으로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인도하는 매개체로서의 역할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성역할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기대에 맞추어 가는 가운데 남성과 여성의 무의식에는 남성과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페르소나에 대항하는 내적 성격이 형성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남성의 무의식 내부에는 여성적 성격이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내부에는 남성적 성격 존재 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남성 정신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(logos)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내부의 여성적 측면 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 정신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eros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내부의 남성적 측면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성숙한 인간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남성은 이성을 바탕으로 사랑을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사랑을 바탕으로 이성을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개발해야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남녀 모두 이성과의 접촉을 통하여 이성을 이해하고 반응하는데 유용한 이성의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여러 특징을 획득한 것을 유전적으로 물려받으므로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본래 양성적 존재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문화적으로 남아는 남성적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여아는 여성적 역할을 학습하도록 기대하므로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페르소나의 발달은 조장하는 반면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아니무스는 억압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강한 페르소나에 대항하여 집단무의식 속의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아니마와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아니무스가 더욱 강하게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표출될 경우 동성애자나 성전환자가 되기도 함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아니마와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아니무스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2529</Words>
  <Application>Microsoft Office PowerPoint</Application>
  <PresentationFormat>화면 슬라이드 쇼(4:3)</PresentationFormat>
  <Paragraphs>254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HY견고딕</vt:lpstr>
      <vt:lpstr>굴림</vt:lpstr>
      <vt:lpstr>Wingdings</vt:lpstr>
      <vt:lpstr>기본 디자인</vt:lpstr>
      <vt:lpstr>제 3 부   인간 성격과 사회복지실천</vt:lpstr>
      <vt:lpstr>제 13 장   분석심리이론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252</cp:revision>
  <dcterms:created xsi:type="dcterms:W3CDTF">2004-08-11T05:45:06Z</dcterms:created>
  <dcterms:modified xsi:type="dcterms:W3CDTF">2021-06-01T02:30:11Z</dcterms:modified>
</cp:coreProperties>
</file>