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6" r:id="rId3"/>
    <p:sldId id="258" r:id="rId4"/>
    <p:sldId id="289" r:id="rId5"/>
    <p:sldId id="257" r:id="rId6"/>
    <p:sldId id="307" r:id="rId7"/>
    <p:sldId id="295" r:id="rId8"/>
    <p:sldId id="309" r:id="rId9"/>
    <p:sldId id="308" r:id="rId10"/>
    <p:sldId id="283" r:id="rId11"/>
    <p:sldId id="296" r:id="rId12"/>
    <p:sldId id="310" r:id="rId13"/>
    <p:sldId id="297" r:id="rId14"/>
    <p:sldId id="298" r:id="rId15"/>
    <p:sldId id="299" r:id="rId16"/>
    <p:sldId id="311" r:id="rId17"/>
    <p:sldId id="301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093465"/>
            <a:chOff x="-1" y="928670"/>
            <a:chExt cx="9144001" cy="60934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형식적 조작 사고단계로서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연역적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조합적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사고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사고의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이론과 관념적 사상에 몰두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불완전한 현실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비판 또는 비난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미래에 대한 염려로 인한 과도한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중심적 사고성향 유지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자아중심적 사고의 대표적 예는 상상적 청중과 개인적 우화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사고 청소년은 부정적 자기개념과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낮음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 능력의 강화방법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역할수행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성원으로 구성된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동년배집단 참여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학교수업을 통한 논리적 사고능력 배양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662852"/>
            <a:chOff x="-1" y="928670"/>
            <a:chExt cx="9144001" cy="66628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09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청소년기에는 형식적 조작사고 능력의 발달로 자아인식이 강해지고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발견하려는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나눈 누구이며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무엇이 되기를 원하는가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?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청소년기에는 사회적으로 책임 있는 행동을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으로부터의  정서적 및 경제적 독립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기술의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직업선택과 준비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결혼과 가족생활에 대한 준비를 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형성이 청소년기의 핵심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이유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독특성에 대해 다소 안정된 느낌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인간성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성별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개별성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계속성 차원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사고능력의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정성의 확보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부모나 또래집단으로부터 자율성 확보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역할실험을 통한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특성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견해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세계에 대한 지식 습득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자아정체감의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44624"/>
            <a:ext cx="9144001" cy="6875031"/>
            <a:chOff x="-1" y="759004"/>
            <a:chExt cx="9144001" cy="687503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3060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Marcia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위기와 전념을 기준으로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 사회의 가치관을 자기 것으로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 의사결정 못함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유실의 특수한 형태로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비행청소년에게서 흔함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확립을 위해 다양한 실험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성취와 혼란 모두 가능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심리사회적 유예기간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확립을 위해 역할실험을 수행하는 대학시절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능력에 대해 회의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위기의 성공적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의사에 따른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직업적 역할 적절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성취와 유예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심리적으로 건강하며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추상적이고 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판적인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현실자아와 이상자아 간의 차이가 크지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높은 수준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도덕성과 있는 그대로의 자기표출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유실과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독단적이고 융통성 없으며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행동을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의견 차이를 수용하지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타인에게 거부당할까 두려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워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행동을 모방하거나 미래에 대한 아무런 꿈도 갖고 있지 않음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우리나라는 대학진학의 목표달성을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형성을 대학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진학 이후로 연기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양육태도가 민주적이고 가족관계와 기능이 원만할수록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남성의 경우는 직업선택과 이념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친밀감이나 대인관계가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기제 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759004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자아정체감의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2630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91136"/>
            <a:ext cx="9144001" cy="6798473"/>
            <a:chOff x="0" y="191136"/>
            <a:chExt cx="9144001" cy="6798473"/>
          </a:xfrm>
        </p:grpSpPr>
        <p:grpSp>
          <p:nvGrpSpPr>
            <p:cNvPr id="3" name="그룹 4"/>
            <p:cNvGrpSpPr/>
            <p:nvPr/>
          </p:nvGrpSpPr>
          <p:grpSpPr>
            <a:xfrm>
              <a:off x="0" y="785794"/>
              <a:ext cx="9144001" cy="6203815"/>
              <a:chOff x="0" y="785794"/>
              <a:chExt cx="9144001" cy="6203815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57298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부모나 가족으로부터 분리되어 친구나 자기 자신에게 의존하려는 경향 높아짐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부모의 통제를 받지 않고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지시를 비판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반항하고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친구관계에서 배운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가치관을 가족관계에 적용하려 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 부모는 성장에 대한 보람과 거부에 대한 상실감을 동시 경험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청소년의 건강한 발달을 위해서는 부모와의 안정적인 애착관계와 지원에 기반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 독립과 자율이 필수적임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심리적 이유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청소년이 부모의 보호에서 벗어나 자기 판단에 의해 독립적으로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행동하려는 성향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대부분 부모와 갈등 없이 청소년기를 거치지만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부모는 보호와 간섭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이에 대해 불만과 반항 등을 하므로 양자간에 극도의 긴장관계를 경험하는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경우도 있음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224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8-3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반항기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청소년이 심리적 이유를 추구하는 과정에서 부모에게 반항하는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 특성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안정된 가족관계 유지를 위해 부모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 모두 서로 의견 경청하고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차이와 극복방안을  의논하여 결정을 내리는 노력 필요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834078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가족관계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35729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97468"/>
            <a:ext cx="9144001" cy="6894195"/>
            <a:chOff x="-1" y="811848"/>
            <a:chExt cx="9144001" cy="689419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35068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우정이 가족 간의 애정보다 중요해지므로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친구접촉과 소통이 많아짐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동년배집단과 유대관계를 형성하고 집단 내 지위와 역할을 예측하고 평가하며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학습하며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적응과 정신건강에도 많은 영향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반면 친구관계를 통하여 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문제행동을 배우거나 직접 행동에 옮기거나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친구관계 문제로 정신건강과 부적응적 행동문제 유발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우정의 의미와 질의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우정은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관심분야의 유사성에 기반을 두며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피상적이고 활동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중심적 유형으로 동성 친구가 대부분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정서적으로 강렬한 관계중심적 유형으로 신뢰할 수 있고 비밀을 터놓을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친구를 찾음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상호성과 친밀감이 특징이며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보다 안정된 관계 유지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이성친구에 대한 관심이 높아지지만 실제로는 동성 친구를 더 많이 사귐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이성교제의 단계와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이성교제는 즐거운 여가시간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사랑의 본질과 기쁨 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친밀감과 자아정체감 형성에 도움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 이성교제에 대한 부정 시각이 남아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 유연하게 받아들임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 개방 풍조의 확산과 청소년의 발달속도가 빨라지면서 신체적 접촉 증가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81184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친구관계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3350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757813"/>
            <a:chOff x="-1" y="928670"/>
            <a:chExt cx="9144001" cy="67578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컴퓨터와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정보수집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취미나 여가생활을 위한 일상생활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필수품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대다수 청소년이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SNS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등을 통하여 가상공간에서 공동체 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컴퓨터 게임이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주된 여가활동으로 자리매김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컴퓨터와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활용의 장단점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227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교과수업이나 과외활동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여가활동에 필요한 지식과 정보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제한된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친구관계의 유지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위축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음해성 글의 게재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음란 및 불법 파일의 유통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스팸 메일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발송 등과 같은 도덕성이나 사회책임성의 발달에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인터넷이나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원조교제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음란 동영상과 간행물이나 온라인 사행성 게임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사이트 등의 유해환경 노출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시력저하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비만 등 건강문제 유발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49744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컴퓨터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 SNS,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가상공간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252536" y="71414"/>
            <a:ext cx="9535998" cy="6669954"/>
            <a:chOff x="-109086" y="71414"/>
            <a:chExt cx="9392742" cy="666995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283656" cy="6669954"/>
              <a:chOff x="0" y="71414"/>
              <a:chExt cx="9283656" cy="6669954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620688"/>
                <a:ext cx="9283656" cy="6120680"/>
                <a:chOff x="0" y="620688"/>
                <a:chExt cx="9283656" cy="612068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39656" y="4704977"/>
                  <a:ext cx="9144000" cy="2036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청소년기 신체변화 이해 교육 프로그램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식이요법 지도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몸매관리 프로그램 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성교육 및 상담기관과의 협력을 통한 성교육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성상담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 임신과 미혼부모 지원 및 의뢰 프로그램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성폭력 문제 대처 및 개입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성범죄자 신상정보 등록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공개제도 및 취업제한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성폭력 가해 및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성매매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피해 아동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 인지행동 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치료교육 등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62068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-109086" y="4129916"/>
              <a:ext cx="555771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2288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0" y="696336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발달과업 성취 정도는 성인기의 사랑과 행복을 결정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우리의 청소년기는 대학 진학에 전념하여 청소년의 전인적 발달에 관심 없음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우리 사회의 청소년 문제와 복지에 대한 무관심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청소년문제를 단지 청소년 비행문제로 동일시하는 경향이 강함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교육제도에서는 전인적 성장 발달보다는 학업적 성취를 중시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청소년문제 예방에 소극적이며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문제행동에 대한 치료보다는 처벌적 개입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 수련제도는 체육이나 여가활동이 주류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청소년복지의 문제를 극복하기 위해서는 사회복지전문직의 연구와 실천 중요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0"/>
            <a:ext cx="9356022" cy="2739986"/>
            <a:chOff x="69260" y="3977350"/>
            <a:chExt cx="9215470" cy="2739986"/>
          </a:xfrm>
        </p:grpSpPr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69260" y="45005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3977350"/>
              <a:ext cx="506623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69260" y="4457807"/>
              <a:ext cx="9215470" cy="2259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저소득층 청소년 방과후 아카데미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 및 인성 개발 프로그램 통한 전인적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자아발견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 형성 프로그램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진로지도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자원봉사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문화예술활동 등의 다양한 청소년 수련 프로그램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개별상담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약물교육 및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 가족치료 등 임상 프로그램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 전화나 청소년상담복지센터와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정신병원 입원 의뢰</a:t>
              </a:r>
            </a:p>
          </p:txBody>
        </p:sp>
      </p:grpSp>
      <p:grpSp>
        <p:nvGrpSpPr>
          <p:cNvPr id="16" name="그룹 11"/>
          <p:cNvGrpSpPr/>
          <p:nvPr/>
        </p:nvGrpSpPr>
        <p:grpSpPr>
          <a:xfrm>
            <a:off x="0" y="2977788"/>
            <a:ext cx="9144001" cy="3115508"/>
            <a:chOff x="0" y="267134"/>
            <a:chExt cx="9144001" cy="3115508"/>
          </a:xfrm>
        </p:grpSpPr>
        <p:grpSp>
          <p:nvGrpSpPr>
            <p:cNvPr id="17" name="그룹 4"/>
            <p:cNvGrpSpPr/>
            <p:nvPr/>
          </p:nvGrpSpPr>
          <p:grpSpPr>
            <a:xfrm>
              <a:off x="0" y="753781"/>
              <a:ext cx="9144001" cy="2628861"/>
              <a:chOff x="0" y="753781"/>
              <a:chExt cx="9144001" cy="2628861"/>
            </a:xfrm>
          </p:grpSpPr>
          <p:sp>
            <p:nvSpPr>
              <p:cNvPr id="19" name="Line 68"/>
              <p:cNvSpPr>
                <a:spLocks noChangeShapeType="1"/>
              </p:cNvSpPr>
              <p:nvPr/>
            </p:nvSpPr>
            <p:spPr bwMode="auto">
              <a:xfrm>
                <a:off x="0" y="79035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Rectangle 69"/>
              <p:cNvSpPr>
                <a:spLocks noChangeArrowheads="1"/>
              </p:cNvSpPr>
              <p:nvPr/>
            </p:nvSpPr>
            <p:spPr bwMode="auto">
              <a:xfrm>
                <a:off x="0" y="753781"/>
                <a:ext cx="9144000" cy="26288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사회구조적 개선을 통하여 청소년 비행의 예방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231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성격과 행동의 교정과 사회복귀에 초점을 둔 사회복지적 개입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비행청소년에 대한 개별적 처우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교정시설의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탈시설화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 가족 상담 및 치료와 학교사회복지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학교부적응 또는 학업중단 청소년의 지도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 쉼터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직업훈련과 대안교육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가족관계 강화 프로그램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매체 중독 예방 및 활용교육 프로그램과 인터넷 사이트 감시운동</a:t>
                </a:r>
              </a:p>
            </p:txBody>
          </p:sp>
        </p:grpSp>
        <p:sp>
          <p:nvSpPr>
            <p:cNvPr id="18" name="Rectangle 67"/>
            <p:cNvSpPr>
              <a:spLocks noChangeArrowheads="1"/>
            </p:cNvSpPr>
            <p:nvPr/>
          </p:nvSpPr>
          <p:spPr bwMode="auto">
            <a:xfrm>
              <a:off x="0" y="267134"/>
              <a:ext cx="5072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사회적 발달의 관심영역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1" name="Rectangle 67"/>
          <p:cNvSpPr>
            <a:spLocks noChangeArrowheads="1"/>
          </p:cNvSpPr>
          <p:nvPr/>
        </p:nvSpPr>
        <p:spPr bwMode="auto">
          <a:xfrm>
            <a:off x="3779912" y="6290156"/>
            <a:ext cx="5364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lang="ko-KR" altLang="en-US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성인기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Line 68"/>
          <p:cNvSpPr>
            <a:spLocks noChangeShapeType="1"/>
          </p:cNvSpPr>
          <p:nvPr/>
        </p:nvSpPr>
        <p:spPr bwMode="auto">
          <a:xfrm>
            <a:off x="-30943" y="6237312"/>
            <a:ext cx="928346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청소년기의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청소년기의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청소년기의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청소년기 발달에 관한 관심 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청소년기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43413"/>
            <a:ext cx="9144000" cy="66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말뜻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성숙한 사람으로 성장해 간다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연령에 대한 법적 기준은 매우 다양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아동복지법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청소년보호법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민법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청소년기본법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학술적으로도 청소년기 연령기준이  명확하지 않음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미국의 청소년 연령기준은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또는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 연령기준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중학교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고등학교에 재학하는 시기인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근거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미만을 법적으로 미성년자로 규정하며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인생진로 결정의 첫 번째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중요한 시기가 고등학교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졸업시에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이루어지고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사회통념상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세인 대학생을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청소년이 아닌 청년으로 규정하는 점이 근거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급격한 발달을 지칭하는 용어 또한 다양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신체적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성장급등기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사춘기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심리적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심리적 이유기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질풍노도의 시기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반항기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주변인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0" y="71414"/>
            <a:ext cx="9144001" cy="6806145"/>
            <a:chOff x="0" y="71414"/>
            <a:chExt cx="9144001" cy="6806145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806145"/>
              <a:chOff x="0" y="71414"/>
              <a:chExt cx="9144001" cy="6806145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306079"/>
                <a:chOff x="0" y="571480"/>
                <a:chExt cx="9144001" cy="6306079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183693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청소년기는 유전요인에 의해 통제되는 일련의 신체변화로 시작되며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영아기에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이은 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성장급등기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신체적 급등현상은 개인차 있으나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여아가 남아보다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빨라서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여아는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남아는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시작하여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정도 지속</a:t>
                  </a: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소년의 성장속도가 소녀보다 더 빨라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청소년기가 끝날 무렵에는 소년이 우세</a:t>
                  </a: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청소년기에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15cm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증가하여 소년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174cm,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161cm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정도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소년이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15kg,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7kg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증가하여 소년은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67kg,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54kg(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213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8-1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일시적 신체불균형 상태 경험하여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부정적 신체이미지를 형성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남아가 상대적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 긍정적 이미지를 지니며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신체이미지와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자기존중감은 정적 상관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관게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내부기관의 발달도 현저하며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내분비선의 발달로 인한 지방이 과다해저 여드름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성호르몬의 분비로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소년은 어깨가 벌어지고 각진 외모를 갖게 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골반 부위가 발달하며 허리가 가늘고 어깨 폭이 좁으며 둥근 외모를 지님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성장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42852"/>
            <a:ext cx="9144001" cy="6346691"/>
            <a:chOff x="0" y="137720"/>
            <a:chExt cx="9144001" cy="657466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46504" cy="54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성숙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77761"/>
              <a:ext cx="9144000" cy="5834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청소년기의 가장 특징적 발달이 성적 성숙이며</a:t>
              </a:r>
              <a:r>
                <a:rPr lang="en-US" altLang="ko-KR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근거로 사춘기라 함</a:t>
              </a:r>
              <a:endParaRPr lang="en-US" altLang="ko-KR" sz="2000" b="1" dirty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사춘기와 성적 성숙의 의미 차이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생식기관의 발달로 인한 생식능력의 발달에 초점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생식기관 발달과 관련되어 나타나는 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적응과정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성숙은  내분비선의 성호르몬 분비 증가의 결과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뇌하수체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성장호르몬의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생식선의 성호르몬 생성과 유출을 자극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난소에서 에스트로겐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유방과 음모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자궁이 임신 준비와 유지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고환에서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테스토스테론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성징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정자생산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성욕 증가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부신은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여성에게서는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테스토스테론을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남성에게서는 에스트로겐을 분비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2975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641192"/>
            <a:chOff x="0" y="137720"/>
            <a:chExt cx="9144001" cy="687974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46504" cy="54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성숙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07315"/>
              <a:ext cx="9144000" cy="6310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성숙의 성차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경과 후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고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환과 음낭이 확대되고 음모가 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음경은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커지기 시작하여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동안 확대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사정이 가능하지만 생식기능은 불완전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몽정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몽정 시작연령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13.2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성적 성숙에 대한 기대감이라는 양가감정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직후부터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9-16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유방이 커지면서 원추형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음모와 겨드랑이의 체모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초경을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초경 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1-1.5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년이 지나면 임신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여성이 된 자부심과  당혹감이라는 양가감정 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성숙의 가속화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평균 초경연령은 점점 빨라지고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초등학교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저학년의 생리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성조숙증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아동의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영양상태 개선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매체를 통한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통한 성적 자극 노출빈도의 증가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2975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4"/>
          <p:cNvGrpSpPr/>
          <p:nvPr/>
        </p:nvGrpSpPr>
        <p:grpSpPr>
          <a:xfrm>
            <a:off x="-32" y="70767"/>
            <a:ext cx="9144033" cy="6581026"/>
            <a:chOff x="-32" y="44624"/>
            <a:chExt cx="9144033" cy="6581026"/>
          </a:xfrm>
        </p:grpSpPr>
        <p:grpSp>
          <p:nvGrpSpPr>
            <p:cNvPr id="4" name="그룹 9"/>
            <p:cNvGrpSpPr/>
            <p:nvPr/>
          </p:nvGrpSpPr>
          <p:grpSpPr>
            <a:xfrm>
              <a:off x="0" y="44624"/>
              <a:ext cx="9144001" cy="3304823"/>
              <a:chOff x="0" y="44624"/>
              <a:chExt cx="9144001" cy="3304823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28007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발달과 아울러 운동능력의 발달도 현저함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운동능력 발달은 근육 및 신경계 발달과 관련되어 있는데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소년의 근육 발달이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앞서고 운동능력과 흥미도 높음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소년의 운동능력은 증가하나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소녀는 오히려 줄어드는 경향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운동 발달의 성차는 근육 발달과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내부기관의 발달 차이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소녀의 월경에 따른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전신적 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사회관습의 제약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미에 대한 개념 차이 등의 요인 기인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운동 발달은 성격 발달과도 관련성 지님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운동능력의 발달이 지연되면 긴장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열등감과 같은 부정적 정서 경험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가정이나 사회생활에서 부적응적 행동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44624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운동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5" name="그룹 10"/>
            <p:cNvGrpSpPr/>
            <p:nvPr/>
          </p:nvGrpSpPr>
          <p:grpSpPr>
            <a:xfrm>
              <a:off x="-32" y="3356992"/>
              <a:ext cx="9144032" cy="3268658"/>
              <a:chOff x="-71438" y="795390"/>
              <a:chExt cx="9144032" cy="3268658"/>
            </a:xfrm>
          </p:grpSpPr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-71407" y="79539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69"/>
              <p:cNvSpPr>
                <a:spLocks noChangeArrowheads="1"/>
              </p:cNvSpPr>
              <p:nvPr/>
            </p:nvSpPr>
            <p:spPr bwMode="auto">
              <a:xfrm>
                <a:off x="-71406" y="1227438"/>
                <a:ext cx="9144000" cy="2836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청소년기의 급격한 신체적 발달은 자신과 타인에 대한 지각의 변화를 일으켜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심리사회적 발달에 영향을 미치나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성별과 성장속도에 따라 다른 영향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소년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일시적인 부정적 자기개념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사정능력과 제모의 발달로 남성으로서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만족감과 몽정불안이나 여드름 등으로 좌절감을 경험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소녀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신체이미지의 부정적 변화 방지를 위해 무리한 식이요법 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가슴 발육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생리의 시작으로 여성으로서의 성숙을 자랑스러워하는 동시에 불편함과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당혹감 경험</a:t>
                </a:r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71438" y="795390"/>
                <a:ext cx="492922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영향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38610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0"/>
          <p:cNvGrpSpPr/>
          <p:nvPr/>
        </p:nvGrpSpPr>
        <p:grpSpPr>
          <a:xfrm>
            <a:off x="0" y="0"/>
            <a:ext cx="9144032" cy="6679912"/>
            <a:chOff x="-71438" y="795390"/>
            <a:chExt cx="9144032" cy="6679912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07" y="79539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-71406" y="122743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조숙한 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지도력 발휘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학교생활 안정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인지능력과 사회적 대처기술의 빠른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높고 긍정적 교유관계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학업성취도가 낮고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선택과 활동에 부정적 영향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만숙한 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자기개념과 의존욕구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불안정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자율성에 대한 반항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추구와 구속으로부터의 자유를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 행동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조숙한 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일찍 관심을 갖기도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발달적 긴장을 잘 해결하므로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문제해결능력이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비행 등의 부정적 행동 위험성 높음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만숙한 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좌절감과 부정적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의존욕구와 심리적 발달의 지연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조숙과 만숙의 영향은 긍정과 부정 두 가지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성인기에도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미치지만 청소년기의 일시적 영향이 대부분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71438" y="795390"/>
              <a:ext cx="4929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발달의 영향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/>
          <p:nvPr/>
        </p:nvGrpSpPr>
        <p:grpSpPr>
          <a:xfrm>
            <a:off x="-32" y="0"/>
            <a:ext cx="9144032" cy="6669360"/>
            <a:chOff x="-32" y="2852936"/>
            <a:chExt cx="9144032" cy="6669360"/>
          </a:xfrm>
        </p:grpSpPr>
        <p:grpSp>
          <p:nvGrpSpPr>
            <p:cNvPr id="5" name="그룹 10"/>
            <p:cNvGrpSpPr/>
            <p:nvPr/>
          </p:nvGrpSpPr>
          <p:grpSpPr>
            <a:xfrm>
              <a:off x="-32" y="3356992"/>
              <a:ext cx="9144032" cy="6165304"/>
              <a:chOff x="-71438" y="795390"/>
              <a:chExt cx="9144032" cy="6165304"/>
            </a:xfrm>
          </p:grpSpPr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-71407" y="79539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69"/>
              <p:cNvSpPr>
                <a:spLocks noChangeArrowheads="1"/>
              </p:cNvSpPr>
              <p:nvPr/>
            </p:nvSpPr>
            <p:spPr bwMode="auto">
              <a:xfrm>
                <a:off x="-71406" y="1400261"/>
                <a:ext cx="9144000" cy="5560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정서가 강하고 변화가 심하며 극단적 정서 경험하므로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질풍노도의 시기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성적 색채가 강한 정서 경험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수치심이 강하고 이성에 대한 호기심이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있으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면서도 반대로 허세적인 반항적 행동을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청소년기의 정서 불안정을 고민이라 표현하는데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불안 등 부정적 감정 경험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빈도가 많기 때문임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청소년기의 부정적 정서는  능력과 장래에 대한 확신 부족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이미지에 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 자신 부족 등에 기인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자아의식의 발달과 함께 혼자 있고 싶어 하고 고독에 빠지기 쉬우며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비교하여 열등감에 휩싸이기도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이상과 현실 사이의 괴리를 목격하여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실존적 공허감에 빠지기도 함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정서 변화에 따른 반응양식에 차이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우울증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거식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폭식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증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비행행동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 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218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71438" y="892858"/>
                <a:ext cx="492922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정서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28529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</TotalTime>
  <Words>2249</Words>
  <Application>Microsoft Office PowerPoint</Application>
  <PresentationFormat>화면 슬라이드 쇼(4:3)</PresentationFormat>
  <Paragraphs>227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HY견고딕</vt:lpstr>
      <vt:lpstr>굴림</vt:lpstr>
      <vt:lpstr>Wingdings</vt:lpstr>
      <vt:lpstr>기본 디자인</vt:lpstr>
      <vt:lpstr>제 2 부   인간발달과 사회복지실천</vt:lpstr>
      <vt:lpstr>제 8 장   청소년기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231</cp:revision>
  <dcterms:created xsi:type="dcterms:W3CDTF">2004-08-11T05:45:06Z</dcterms:created>
  <dcterms:modified xsi:type="dcterms:W3CDTF">2021-01-20T03:04:50Z</dcterms:modified>
</cp:coreProperties>
</file>