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7" r:id="rId14"/>
    <p:sldId id="270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800DF-C74B-4035-9D0B-16569FE7473A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922C9-E7E7-4137-A70D-0C5BF37B85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32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22C9-E7E7-4137-A70D-0C5BF37B859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57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11/16/2022</a:t>
            </a:fld>
            <a:endParaRPr lang="en-US" sz="1600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11/16/2022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sz="4800" dirty="0" smtClean="0"/>
              <a:t>           </a:t>
            </a:r>
            <a:r>
              <a:rPr lang="ko-KR" altLang="en-US" sz="4800" dirty="0" smtClean="0"/>
              <a:t>단일사례 디자인</a:t>
            </a:r>
            <a:r>
              <a:rPr lang="en-US" altLang="ko-KR" sz="4800" dirty="0" smtClean="0"/>
              <a:t>    </a:t>
            </a:r>
            <a:endParaRPr lang="ko-KR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3.</a:t>
            </a:r>
            <a:r>
              <a:rPr lang="ko-KR" altLang="en-US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단일사례조사의 유형</a:t>
            </a:r>
            <a:endParaRPr lang="ko-KR" altLang="en-US" sz="2400" dirty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5)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복수기초선 조사</a:t>
            </a: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(A,A,A,B)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 유형은 기초선이 복수로 결정되어 대상자 간 또는 문제간에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기초선이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각각 다르게 설정되는 것이 특징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특정한 개입 방법이 같은 상황에서 동일한 문제를 가진 여러 대상에게 효과가 있는지를 평가하는 것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예를 들어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요실금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문제를 겪는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세명의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클라이언트에게 개입효과를 알아보기 위해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첫번째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클라이언트에게 개입을 한 후 그 효과가 나타나면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클라이언트에게 개입하고 효과가 나타나면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세번째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클라이언트에게 개입하는 방식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복수 기초선의 장점은 개입이 문제 해결의 원인이라는 증거를 보다 명확히 제공한다는 것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4. </a:t>
            </a:r>
            <a:r>
              <a:rPr lang="ko-KR" altLang="en-US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단일사례조사의 결과분석</a:t>
            </a:r>
            <a:endParaRPr lang="ko-KR" altLang="en-US" sz="2400" dirty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1) </a:t>
            </a:r>
            <a:r>
              <a:rPr lang="ko-KR" altLang="en-US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시각적 분석</a:t>
            </a:r>
            <a:endParaRPr lang="en-US" altLang="ko-KR" sz="2000" dirty="0" smtClean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 단계와 개입단계에 그려진 그래프를 보면서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 이전보다 개입 이후에 표적행동에서 눈에 띌만한 변화가 있었는지를 시각적으로 확인하는 것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가장 보편적인 분석방법이고 단일사례조사의 가장 큰 장점임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2) </a:t>
            </a:r>
            <a:r>
              <a:rPr lang="ko-KR" altLang="en-US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임상적 분석</a:t>
            </a:r>
            <a:endParaRPr lang="en-US" altLang="ko-KR" sz="2000" dirty="0" smtClean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 이후에 변화가 발생하였다면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그 변화가 과연 사회복지 실천의 실질적인 면에서 얼마만큼 의미를 갖는 변화인지를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사회복지사가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임상적으로 판단하는 것을 말함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객관성에 다소 문제가 있을 수 있음 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시각적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통계학적 분석을 겸용하는 자세가 중요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4. </a:t>
            </a:r>
            <a:r>
              <a:rPr lang="ko-KR" altLang="en-US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단일사례조사의 결과분석</a:t>
            </a:r>
            <a:endParaRPr lang="ko-KR" altLang="en-US" sz="2400" dirty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3776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3) </a:t>
            </a:r>
            <a:r>
              <a:rPr lang="ko-KR" altLang="en-US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통계학적 분석</a:t>
            </a:r>
            <a:endParaRPr lang="en-US" altLang="ko-KR" sz="2000" dirty="0" smtClean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시각적 분석으로 명확한 해석을 하기 곤란한 경우 좀 더 객관적인 방법으로 활용되는 것으로 평균비교와 경향선 접근의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두가지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방법이 사용됨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평균비교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기초선과 개입단계의 자료를 평균하여 비교함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개입단계의 평균이 기초선의 평균에서 기초선 표준편차의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(±2S)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이상 차이가 나면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의미있는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변화로 인정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예를 들어 기초선 평균이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5,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표준편차가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1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이고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개입선 평균이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3-7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범위를 벗어날 경우 그 개입은 효과가 있는 것으로 해석함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03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98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4. </a:t>
            </a:r>
            <a:r>
              <a:rPr lang="ko-KR" altLang="en-US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단일사례조사의 결과분석</a:t>
            </a:r>
            <a:endParaRPr lang="ko-KR" altLang="en-US" sz="2400" dirty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3) </a:t>
            </a:r>
            <a:r>
              <a:rPr lang="ko-KR" altLang="en-US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통계학적 분석</a:t>
            </a:r>
            <a:endParaRPr lang="en-US" altLang="ko-KR" sz="2000" dirty="0" smtClean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 startAt="2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경향선 접근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기초선이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불안정한 경우에 사용하는 방법으로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기초선의 관찰을 우선 두 영역으로 나누고 이를 다시 각각 둘로 나누어 각 그룹의 평균을 구한 후 이 두 평균을 연결하여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경향선을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만듦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이때 개입단계에서 관찰점이 모두 경향선 아래 또는 위에 있다면 그 개입은 효과적이라고 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FFC000"/>
                </a:solidFill>
                <a:latin typeface="굴림체" pitchFamily="49" charset="-127"/>
                <a:ea typeface="굴림체" pitchFamily="49" charset="-127"/>
              </a:rPr>
              <a:t>5.</a:t>
            </a:r>
            <a:r>
              <a:rPr lang="ko-KR" altLang="en-US" sz="2400" dirty="0" smtClean="0">
                <a:solidFill>
                  <a:srgbClr val="FFC000"/>
                </a:solidFill>
                <a:latin typeface="굴림체" pitchFamily="49" charset="-127"/>
                <a:ea typeface="굴림체" pitchFamily="49" charset="-127"/>
              </a:rPr>
              <a:t>단일사례조사의 장단점</a:t>
            </a:r>
            <a:endParaRPr lang="ko-KR" altLang="en-US" sz="2400" dirty="0">
              <a:solidFill>
                <a:srgbClr val="FFC000"/>
              </a:solidFill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467544" y="1412776"/>
          <a:ext cx="8229600" cy="4851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장점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단점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실천 현장 및 임상적 환경에 쉽게 적용되며</a:t>
                      </a:r>
                      <a:r>
                        <a:rPr lang="en-US" altLang="ko-KR" dirty="0" smtClean="0"/>
                        <a:t>. </a:t>
                      </a:r>
                      <a:r>
                        <a:rPr lang="ko-KR" altLang="en-US" dirty="0" smtClean="0"/>
                        <a:t>치료과정에 방해가 되지 않음</a:t>
                      </a: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None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None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시각화에 유리함</a:t>
                      </a:r>
                      <a:r>
                        <a:rPr lang="en-US" altLang="ko-KR" dirty="0" smtClean="0"/>
                        <a:t>. </a:t>
                      </a:r>
                      <a:r>
                        <a:rPr lang="ko-KR" altLang="en-US" dirty="0" smtClean="0"/>
                        <a:t>개입의 결과를 기초선과 비교하고 검토하기가 용이함</a:t>
                      </a: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None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치료과정에 </a:t>
                      </a:r>
                      <a:r>
                        <a:rPr lang="ko-KR" altLang="en-US" dirty="0" err="1" smtClean="0"/>
                        <a:t>워커와</a:t>
                      </a:r>
                      <a:r>
                        <a:rPr lang="ko-KR" altLang="en-US" dirty="0" smtClean="0"/>
                        <a:t> 클라이언트간의 지속적인 피드백을 주고 받을 수 있음</a:t>
                      </a: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일반화하기 어려움</a:t>
                      </a:r>
                      <a:r>
                        <a:rPr lang="en-US" altLang="ko-KR" dirty="0" smtClean="0"/>
                        <a:t>. </a:t>
                      </a:r>
                      <a:r>
                        <a:rPr lang="ko-KR" altLang="en-US" dirty="0" smtClean="0"/>
                        <a:t>한 사람의 클라이언트에게 효과가 있지만 다른 클라이언트들에게도 동일한 효과가 있을지는 확신할 수 없음</a:t>
                      </a: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None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개입의 각 단계마다 그 기간이 동일하지 않을 수 있어 적용상의 문제가 있을 수 있음</a:t>
                      </a:r>
                      <a:r>
                        <a:rPr lang="en-US" altLang="ko-KR" dirty="0" smtClean="0"/>
                        <a:t>. </a:t>
                      </a:r>
                      <a:r>
                        <a:rPr lang="ko-KR" altLang="en-US" dirty="0" smtClean="0"/>
                        <a:t>원칙적으로 기초선 단계와 개입 단계 기간은 같아야 하지만</a:t>
                      </a:r>
                      <a:r>
                        <a:rPr lang="en-US" altLang="ko-KR" dirty="0" smtClean="0"/>
                        <a:t>,  </a:t>
                      </a:r>
                      <a:r>
                        <a:rPr lang="ko-KR" altLang="en-US" dirty="0" smtClean="0"/>
                        <a:t>실제 현장에서 모든 단계가 정확하게 동일한 기간을 갖는 것이 거의 불가능함</a:t>
                      </a: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endParaRPr lang="en-US" altLang="ko-KR" dirty="0" smtClean="0"/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사회복지사의 개입에서 어떤 단계에서는 고의로 그 개입이 철회되는 상황이 발생할 수 있어 때로 윤리적 도전을 받을 수 있음 </a:t>
                      </a:r>
                      <a:r>
                        <a:rPr lang="en-US" altLang="ko-KR" dirty="0" smtClean="0"/>
                        <a:t> 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836713"/>
            <a:ext cx="8229600" cy="452596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sz="5400" dirty="0" smtClean="0"/>
              <a:t>       </a:t>
            </a:r>
            <a:r>
              <a:rPr lang="ko-KR" altLang="en-US" sz="5400" dirty="0" smtClean="0"/>
              <a:t>조사보고서 작성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9854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AutoNum type="arabicParenR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조사보고서 작성의 목적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 문제에 대한 조사 연구의 결론을 공개하는 것은 일반적이며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공개되지 않으면 개인적인 지식으로 끝나기 때문에 사회적인 지식이 되기 위해서는 조사결과가 반드시 공표되어야 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조사결과에 관심을 가진 많은 사람에게 알림과 동시에 보편타당성과 객관성을 검증 받는 것이 조사보고서를 작성하는 주요 목적임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None/>
            </a:pPr>
            <a:endParaRPr lang="ko-KR" altLang="en-US" sz="2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latin typeface="굴림체" pitchFamily="49" charset="-127"/>
                <a:ea typeface="굴림체" pitchFamily="49" charset="-127"/>
              </a:rPr>
              <a:t>1. </a:t>
            </a:r>
            <a:r>
              <a:rPr lang="ko-KR" altLang="en-US" sz="2400" dirty="0" smtClean="0">
                <a:latin typeface="굴림체" pitchFamily="49" charset="-127"/>
                <a:ea typeface="굴림체" pitchFamily="49" charset="-127"/>
              </a:rPr>
              <a:t>조사보고서 작성의 목적과 원칙</a:t>
            </a:r>
            <a:endParaRPr lang="ko-KR" altLang="en-US" sz="2400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72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None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2)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조사보고서 작성 원칙 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포괄성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보고서를 이용할 사람들이 원할 것으로 예상되는 모든 정보를 포함하고 있어야 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정확성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자료수집과정의 타당성과 수집된 자료의 질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자료 처리 및 분석 과정의 적절성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보고서 양식이나 내용에서 흔히 발생하는 사소한 오류들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오타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누락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수치 오류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 정확성을 판단하는 기준이 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명확성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보고서 작성의 표현방식과 관련이 있음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보고서 작성자가 보고서 내용에 대해 올바른 논리적 이해력을 갖추고 있어야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그것들을 명확한 단어나 문장으로 표현할 수 있음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효율성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다양한 정보를 간결하게 전달하는 효율성을 가져야 하며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보고서 이용자에게 필요한 모든 것을 포함하면서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최소한의 함축된 내용으로 전달할 수 있어야 함</a:t>
            </a:r>
            <a:endParaRPr lang="ko-KR" altLang="en-US" sz="20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latin typeface="굴림체" pitchFamily="49" charset="-127"/>
                <a:ea typeface="굴림체" pitchFamily="49" charset="-127"/>
              </a:rPr>
              <a:t>1. </a:t>
            </a:r>
            <a:r>
              <a:rPr lang="ko-KR" altLang="en-US" sz="2400" dirty="0" smtClean="0">
                <a:latin typeface="굴림체" pitchFamily="49" charset="-127"/>
                <a:ea typeface="굴림체" pitchFamily="49" charset="-127"/>
              </a:rPr>
              <a:t>조사보고서 작성의 목적과 원칙</a:t>
            </a:r>
            <a:endParaRPr lang="ko-KR" altLang="en-US" sz="2400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57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 보고서는 크게 표지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목차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요약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개요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서론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본문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결론 및 제언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참고문헌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부록 등으로 구성됨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본문은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조사목적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조사문제와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가설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이론적 배경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조사설계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조사결과가 포함됨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 marL="624078" indent="-514350">
              <a:buNone/>
            </a:pP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624078" indent="-514350">
              <a:buNone/>
            </a:pP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latin typeface="굴림체" pitchFamily="49" charset="-127"/>
                <a:ea typeface="굴림체" pitchFamily="49" charset="-127"/>
              </a:rPr>
              <a:t>2. </a:t>
            </a:r>
            <a:r>
              <a:rPr lang="ko-KR" altLang="en-US" sz="2400" dirty="0" smtClean="0">
                <a:latin typeface="굴림체" pitchFamily="49" charset="-127"/>
                <a:ea typeface="굴림체" pitchFamily="49" charset="-127"/>
              </a:rPr>
              <a:t>조사보고서의 구성</a:t>
            </a:r>
            <a:endParaRPr lang="ko-KR" altLang="en-US" sz="2400" dirty="0"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97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1. </a:t>
            </a:r>
            <a:r>
              <a:rPr lang="ko-KR" altLang="en-US" sz="24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단일사례 디자인의 성격 및 특성</a:t>
            </a:r>
            <a:endParaRPr lang="ko-KR" altLang="en-US" sz="2400" dirty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 사례 디자인은 한 개인이나 집단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혹은 프로그램이라는 단일한 사례를 대상으로 개입의 </a:t>
            </a:r>
            <a:r>
              <a:rPr lang="ko-KR" altLang="en-US" dirty="0" err="1" smtClean="0">
                <a:latin typeface="굴림체" pitchFamily="49" charset="-127"/>
                <a:ea typeface="굴림체" pitchFamily="49" charset="-127"/>
              </a:rPr>
              <a:t>효과성을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 측정하는데 유용한 조사방법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단일사례 연구디자인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단일사례 실험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단일체계 디자인 등으로 불림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pPr>
              <a:buNone/>
            </a:pP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단일사례 디자인의 특성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단일사례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하나의 사례를 두고 개입의 효과 평가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사례는 개인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가족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집단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조직체 등이 될 수 있음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즉각적인 피드백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개입으로 인한 변화가 일어나지 않았더라도 </a:t>
            </a:r>
            <a:r>
              <a:rPr lang="ko-KR" altLang="en-US" dirty="0" err="1" smtClean="0">
                <a:latin typeface="굴림체" pitchFamily="49" charset="-127"/>
                <a:ea typeface="굴림체" pitchFamily="49" charset="-127"/>
              </a:rPr>
              <a:t>사회복지사와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 클라이언트가 문제를 점검하여 즉각적이고 실제적인 피드백을 주고 받을 수 있음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개입도중에 언제든지 자료를 검토할 수 있어 개입방법을 수정하거나 보완하는 것도 가능함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반복측정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dirty="0" err="1" smtClean="0">
                <a:latin typeface="굴림체" pitchFamily="49" charset="-127"/>
                <a:ea typeface="굴림체" pitchFamily="49" charset="-127"/>
              </a:rPr>
              <a:t>한사례를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 되풀이해서 측정하여 나타나는 종속 </a:t>
            </a:r>
            <a:r>
              <a:rPr lang="ko-KR" altLang="en-US" dirty="0" err="1" smtClean="0">
                <a:latin typeface="굴림체" pitchFamily="49" charset="-127"/>
                <a:ea typeface="굴림체" pitchFamily="49" charset="-127"/>
              </a:rPr>
              <a:t>변수값의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 변화를 보면서 개입의 효과를 파악함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   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시각화</a:t>
            </a:r>
            <a:r>
              <a:rPr lang="en-US" altLang="ko-KR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dirty="0" smtClean="0">
                <a:latin typeface="굴림체" pitchFamily="49" charset="-127"/>
                <a:ea typeface="굴림체" pitchFamily="49" charset="-127"/>
              </a:rPr>
              <a:t>클라이언트의 변화를 그래프를 통해 잘 표현함으로써 클라이언트의 치료 동기를 높일 수 있음</a:t>
            </a:r>
            <a:endParaRPr lang="en-US" altLang="ko-KR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endParaRPr lang="ko-KR" altLang="en-US" dirty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2. </a:t>
            </a:r>
            <a:r>
              <a:rPr lang="ko-KR" altLang="en-US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단일사례조사의 과정</a:t>
            </a:r>
            <a:endParaRPr lang="ko-KR" altLang="en-US" sz="2400" dirty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1) </a:t>
            </a:r>
            <a:r>
              <a:rPr lang="ko-KR" altLang="en-US" sz="2000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표적 행동의 선정</a:t>
            </a:r>
            <a:endParaRPr lang="en-US" altLang="ko-KR" sz="2000" dirty="0" smtClean="0">
              <a:solidFill>
                <a:srgbClr val="FF000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개입대상이 되는 클라이언트의 문제행동을 표적행동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(target behavior)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으로 선정해야 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이것이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종속변수가 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표적행동은 무엇보다도 시간 간격을 두고 반복 관찰하며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 표적 행동을 기초로 사회복지사의 개입에서 명확한 목표를 설정해야 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0" indent="0">
              <a:buNone/>
            </a:pP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endParaRPr lang="ko-KR" altLang="en-US" sz="2000" dirty="0"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09096"/>
              </p:ext>
            </p:extLst>
          </p:nvPr>
        </p:nvGraphicFramePr>
        <p:xfrm>
          <a:off x="899591" y="3645024"/>
          <a:ext cx="7632848" cy="213562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52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문제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구체적인 표적행동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명확한 개입목표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학교결석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일주일에 </a:t>
                      </a:r>
                      <a:r>
                        <a:rPr lang="en-US" altLang="ko-KR" dirty="0" smtClean="0"/>
                        <a:t>2-3</a:t>
                      </a:r>
                      <a:r>
                        <a:rPr lang="ko-KR" altLang="en-US" dirty="0" smtClean="0"/>
                        <a:t>회 무단 결석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일주일에 </a:t>
                      </a:r>
                      <a:r>
                        <a:rPr lang="en-US" altLang="ko-KR" dirty="0" smtClean="0"/>
                        <a:t>5</a:t>
                      </a:r>
                      <a:r>
                        <a:rPr lang="ko-KR" altLang="en-US" dirty="0" smtClean="0"/>
                        <a:t>일 모두 등교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우울증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먹고 싶지 않음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우울증 점수가 높음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사회활동에 참가하지 않음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하루 세끼 식사하기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우울증 점수를 유의하게 줄이기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일주일에 세 번은 사회활동에 참여하기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2. </a:t>
            </a:r>
            <a:r>
              <a:rPr lang="ko-KR" altLang="en-US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단일사례조사의 과정</a:t>
            </a:r>
            <a:endParaRPr lang="ko-KR" altLang="en-US" sz="2400" dirty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2) </a:t>
            </a:r>
            <a:r>
              <a:rPr lang="ko-KR" altLang="en-US" sz="20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기초선 관찰</a:t>
            </a:r>
            <a:endParaRPr lang="en-US" altLang="ko-KR" sz="2000" dirty="0" smtClean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기초선은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개입 후의 변화와 비교할 수 있는 개입전의 상황을 말하며 보통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‘A’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로 표시함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기초선의 기간은 얼마나 자주 표적행동이 발생하고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그 패턴이 얼마나 안정적인지에 따라 결정됨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안정적인 패턴일 경우 효과적인 개입에 대한 클라이언트의 변화를 쉽게 관찰 할 수 있기 때문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기초선의 관찰 횟수는 최소한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3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회로 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 단계에서 클라이언트의 문제행동을 기록 또는 측정하게 되면 그 자체가 클라이언트의 행동에 영향을 줄 수 있음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 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endParaRPr lang="ko-KR" altLang="en-US" sz="2000" dirty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2. </a:t>
            </a:r>
            <a:r>
              <a:rPr lang="ko-KR" altLang="en-US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단일사례조사의 과정</a:t>
            </a:r>
            <a:endParaRPr lang="ko-KR" altLang="en-US" sz="2400" dirty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2) </a:t>
            </a:r>
            <a:r>
              <a:rPr lang="ko-KR" altLang="en-US" sz="20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기초선 관찰</a:t>
            </a:r>
            <a:endParaRPr lang="en-US" altLang="ko-KR" sz="2000" dirty="0" smtClean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표적 행동 기록방법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등간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관찰의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전기간을 동일한 간격으로 나누고 각각의 관찰기간 동안에 표적행동이 발생했는지 여부를 체크하는 것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빈번히 나타나고 변화가 많은 행동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시점체크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간헐적인 관찰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시간 간격을 두고 건너 뛰어 가면서 표적행동을 관찰하는 것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지정된 시간에만 대상을 관찰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 </a:t>
            </a: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빈도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표적 행동이 나타나는 횟수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존속기간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표적 행동이 나타나서 지속된 시간의 길이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강도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표정행동의 양 또는 정도를 기록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+mj-ea"/>
              <a:buAutoNum type="circleNumDbPlain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완성산물 절차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(permanent product procedures):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간접관찰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표적행동이 만들어낸 결과물을 보고서 행동의 발생여부를 간접적으로 관찰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예로 청소하는 행동 발생여부 확인은 청소가 되었는지를 체크하면 됨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2. </a:t>
            </a:r>
            <a:r>
              <a:rPr lang="ko-KR" altLang="en-US" sz="2400" dirty="0" smtClean="0">
                <a:solidFill>
                  <a:srgbClr val="92D050"/>
                </a:solidFill>
                <a:latin typeface="굴림체" pitchFamily="49" charset="-127"/>
                <a:ea typeface="굴림체" pitchFamily="49" charset="-127"/>
              </a:rPr>
              <a:t>단일사례조사의 과정</a:t>
            </a:r>
            <a:endParaRPr lang="ko-KR" altLang="en-US" sz="2400" dirty="0">
              <a:solidFill>
                <a:srgbClr val="92D05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3) </a:t>
            </a:r>
            <a:r>
              <a:rPr lang="ko-KR" altLang="en-US" sz="2000" dirty="0" smtClean="0">
                <a:solidFill>
                  <a:srgbClr val="7030A0"/>
                </a:solidFill>
                <a:latin typeface="굴림체" pitchFamily="49" charset="-127"/>
                <a:ea typeface="굴림체" pitchFamily="49" charset="-127"/>
              </a:rPr>
              <a:t>개입단계 관찰</a:t>
            </a:r>
            <a:endParaRPr lang="en-US" altLang="ko-KR" sz="2000" dirty="0" smtClean="0">
              <a:solidFill>
                <a:srgbClr val="7030A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클라이언트의 변화를 위해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사회복지사가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활용하는 행위는 모두 개입에 해당됨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일반적으로 개입단계의 관찰은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‘B’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로 표시하며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기초선 단계의 관찰 횟수와 개입단계의 관찰 횟수를 동일하게 해야 함 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None/>
            </a:pPr>
            <a:r>
              <a:rPr lang="en-US" altLang="ko-KR" sz="2000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4) </a:t>
            </a:r>
            <a:r>
              <a:rPr lang="ko-KR" altLang="en-US" sz="2000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적합한 연구 유형의 선정</a:t>
            </a:r>
            <a:endParaRPr lang="en-US" altLang="ko-KR" sz="2000" dirty="0" smtClean="0">
              <a:solidFill>
                <a:srgbClr val="FF000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조사과정의 최종단계는 조사를 실제 진행하는데 필요한 적절한 조사유형을 선택하는 것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조사의 목적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조사자의 선호도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주어진 시간과 예산 등에 따라 적합한 유형을 선정함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3.</a:t>
            </a:r>
            <a:r>
              <a:rPr lang="ko-KR" altLang="en-US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단일사례조사의 유형</a:t>
            </a:r>
            <a:endParaRPr lang="ko-KR" altLang="en-US" sz="2400" dirty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1) AB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디자인</a:t>
            </a: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(p344)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가장 기본적인 유형으로 가장 많이 사용됨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개입으로 인한 클라이언트의 행동변화를 기초선과 비교하여 제시함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 이외에 제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3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의 요인에 대한 통제는 불가능하여 클라이언트의 변화가 개입에 의한 것인지 제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3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의 요인에 의한 것인지 확증할 수 없음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2) BA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디자인</a:t>
            </a:r>
            <a:endParaRPr lang="en-US" altLang="ko-KR" sz="2000" dirty="0" smtClean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실천현장의 응급상황에 쓰기에 적절한 유형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개입부터 들어가고 개입단계의 자료가 안정 성향을 보일 때쯤에 기초선 자료를 확보함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변화가 개입으로 인한 것인지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다른 요인에 의한 것인지를 확인할 방법이 없음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과학적으로 가장 취약한 형태 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 marL="514350" indent="-514350">
              <a:buNone/>
            </a:pP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3.</a:t>
            </a:r>
            <a:r>
              <a:rPr lang="ko-KR" altLang="en-US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단일사례조사의 유형</a:t>
            </a:r>
            <a:endParaRPr lang="ko-KR" altLang="en-US" sz="2400" dirty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3)ABAB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및 </a:t>
            </a: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ABA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디자인</a:t>
            </a:r>
            <a:endParaRPr lang="en-US" altLang="ko-KR" sz="2000" dirty="0" smtClean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AB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디자인의 단점을 보완하기 위한 디자인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기초선 단계와 개입단계가 존재하여 실험적 단일사례조사라고  부름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첫번째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개입이 끝난 후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워커의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치료는 중단되고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기초선 단계에서 변화된 표적행동이 개입의 결과로 지속된다면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ABA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조사가 되고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개입이전의 상태로 돌아간다면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개입을 하게 됨으로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ABAB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조사가 됨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클라이언트의 표적 행동 변화가 개입에 의한 것임을 확실히 증명할 수 있음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 유형은 윤리적 문제점을 내포하고 있음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기초선 단계에서 클라이언트에게 어떤 변화가 일어나는가를 알기 위해 치료를 중단하는 것은 비윤리적임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3.</a:t>
            </a:r>
            <a:r>
              <a:rPr lang="ko-KR" altLang="en-US" sz="24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단일사례조사의 유형</a:t>
            </a:r>
            <a:endParaRPr lang="ko-KR" altLang="en-US" sz="2400" dirty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4)ABC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및 </a:t>
            </a:r>
            <a:r>
              <a:rPr lang="en-US" altLang="ko-KR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ABCD </a:t>
            </a:r>
            <a:r>
              <a:rPr lang="ko-KR" altLang="en-US" sz="2000" dirty="0" smtClean="0">
                <a:solidFill>
                  <a:srgbClr val="00B0F0"/>
                </a:solidFill>
                <a:latin typeface="굴림체" pitchFamily="49" charset="-127"/>
                <a:ea typeface="굴림체" pitchFamily="49" charset="-127"/>
              </a:rPr>
              <a:t>조사</a:t>
            </a:r>
            <a:endParaRPr lang="en-US" altLang="ko-KR" sz="2000" dirty="0" smtClean="0">
              <a:solidFill>
                <a:srgbClr val="00B0F0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연속적인 개입 유형으로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첫번째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개입에 대한 효과가 나타나지 않은 경우 다른 형태의 개입을 시작하거나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애초에 다중 개입방법을 계획하는 경우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C, D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는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B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의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연장이며 또 다른 형태의 개입이지만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C,D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의 개입시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ABAB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조사처럼 기초선 단계로 다시 돌아가지 않음</a:t>
            </a:r>
            <a:endParaRPr lang="en-US" altLang="ko-KR" sz="2000" dirty="0" smtClean="0">
              <a:latin typeface="굴림체" pitchFamily="49" charset="-127"/>
              <a:ea typeface="굴림체" pitchFamily="49" charset="-127"/>
            </a:endParaRP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이 유형은 클라이언트에게 적합한 새로운 개입방법을 적용해 볼 수 있다는 장점을 가짐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각각의 개입효과에 대해 개별적으로 증명하기 보다는 클라이언트의 행동이 원하는 방향으로 변화되고 있고 개입이 성공적으로 되고 있음을 보여주는데 목적이 있음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단점은 상호작용 효과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즉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클라이언트가 </a:t>
            </a:r>
            <a:r>
              <a:rPr lang="ko-KR" altLang="en-US" sz="2000" dirty="0" err="1" smtClean="0">
                <a:latin typeface="굴림체" pitchFamily="49" charset="-127"/>
                <a:ea typeface="굴림체" pitchFamily="49" charset="-127"/>
              </a:rPr>
              <a:t>두가지</a:t>
            </a:r>
            <a:r>
              <a:rPr lang="ko-KR" altLang="en-US" sz="2000" dirty="0" smtClean="0">
                <a:latin typeface="굴림체" pitchFamily="49" charset="-127"/>
                <a:ea typeface="굴림체" pitchFamily="49" charset="-127"/>
              </a:rPr>
              <a:t> 혹은 세가지 개입을 함께 경험함으로써 개입의 효과가 누적되는 경향이 있어 특정한 개입에 대한 개별적 효과를 파악할 수 없음 </a:t>
            </a:r>
            <a:r>
              <a:rPr lang="en-US" altLang="ko-KR" sz="2000" dirty="0" smtClean="0">
                <a:latin typeface="굴림체" pitchFamily="49" charset="-127"/>
                <a:ea typeface="굴림체" pitchFamily="49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1103</TotalTime>
  <Words>1317</Words>
  <Application>Microsoft Office PowerPoint</Application>
  <PresentationFormat>화면 슬라이드 쇼(4:3)</PresentationFormat>
  <Paragraphs>137</Paragraphs>
  <Slides>19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8" baseType="lpstr">
      <vt:lpstr>굴림체</vt:lpstr>
      <vt:lpstr>돋움</vt:lpstr>
      <vt:lpstr>맑은 고딕</vt:lpstr>
      <vt:lpstr>Arial</vt:lpstr>
      <vt:lpstr>Bookman Old Style</vt:lpstr>
      <vt:lpstr>Gill Sans MT</vt:lpstr>
      <vt:lpstr>Wingdings</vt:lpstr>
      <vt:lpstr>Wingdings 3</vt:lpstr>
      <vt:lpstr>Origin</vt:lpstr>
      <vt:lpstr>PowerPoint 프레젠테이션</vt:lpstr>
      <vt:lpstr>1. 단일사례 디자인의 성격 및 특성</vt:lpstr>
      <vt:lpstr>2. 단일사례조사의 과정</vt:lpstr>
      <vt:lpstr>2. 단일사례조사의 과정</vt:lpstr>
      <vt:lpstr>2. 단일사례조사의 과정</vt:lpstr>
      <vt:lpstr>2. 단일사례조사의 과정</vt:lpstr>
      <vt:lpstr>3.단일사례조사의 유형</vt:lpstr>
      <vt:lpstr>3.단일사례조사의 유형</vt:lpstr>
      <vt:lpstr>3.단일사례조사의 유형</vt:lpstr>
      <vt:lpstr>3.단일사례조사의 유형</vt:lpstr>
      <vt:lpstr>4. 단일사례조사의 결과분석</vt:lpstr>
      <vt:lpstr>4. 단일사례조사의 결과분석</vt:lpstr>
      <vt:lpstr>PowerPoint 프레젠테이션</vt:lpstr>
      <vt:lpstr>4. 단일사례조사의 결과분석</vt:lpstr>
      <vt:lpstr>5.단일사례조사의 장단점</vt:lpstr>
      <vt:lpstr>PowerPoint 프레젠테이션</vt:lpstr>
      <vt:lpstr>1. 조사보고서 작성의 목적과 원칙</vt:lpstr>
      <vt:lpstr>1. 조사보고서 작성의 목적과 원칙</vt:lpstr>
      <vt:lpstr>2. 조사보고서의 구성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최윤정</dc:creator>
  <cp:lastModifiedBy>USER</cp:lastModifiedBy>
  <cp:revision>57</cp:revision>
  <dcterms:created xsi:type="dcterms:W3CDTF">2011-05-24T05:08:36Z</dcterms:created>
  <dcterms:modified xsi:type="dcterms:W3CDTF">2022-11-16T07:03:01Z</dcterms:modified>
</cp:coreProperties>
</file>