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24" r:id="rId2"/>
    <p:sldId id="325" r:id="rId3"/>
    <p:sldId id="326" r:id="rId4"/>
    <p:sldId id="258" r:id="rId5"/>
    <p:sldId id="327" r:id="rId6"/>
    <p:sldId id="318" r:id="rId7"/>
    <p:sldId id="319" r:id="rId8"/>
    <p:sldId id="320" r:id="rId9"/>
    <p:sldId id="321" r:id="rId10"/>
    <p:sldId id="328" r:id="rId11"/>
    <p:sldId id="299" r:id="rId12"/>
    <p:sldId id="322" r:id="rId13"/>
    <p:sldId id="317" r:id="rId14"/>
    <p:sldId id="329" r:id="rId15"/>
    <p:sldId id="302" r:id="rId16"/>
    <p:sldId id="330" r:id="rId17"/>
  </p:sldIdLst>
  <p:sldSz cx="9144000" cy="6858000" type="screen4x3"/>
  <p:notesSz cx="6858000" cy="9144000"/>
  <p:defaultTextStyle>
    <a:defPPr>
      <a:defRPr lang="ko-KR"/>
    </a:defPPr>
    <a:lvl1pPr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1pPr>
    <a:lvl2pPr marL="4572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2pPr>
    <a:lvl3pPr marL="9144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3pPr>
    <a:lvl4pPr marL="13716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4pPr>
    <a:lvl5pPr marL="18288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5pPr>
    <a:lvl6pPr marL="22860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6pPr>
    <a:lvl7pPr marL="27432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7pPr>
    <a:lvl8pPr marL="32004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8pPr>
    <a:lvl9pPr marL="36576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2" d="100"/>
          <a:sy n="72" d="100"/>
        </p:scale>
        <p:origin x="1752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607306-1A9B-4570-B33D-624D4967C451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F9D9C6-D908-4CEA-A231-2F4D07CA6E92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DD72A7-8DF2-4547-8F79-FBAC6FB69A08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2AA622B-87A9-4F68-9332-ACE5C3C322A8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B4B2D5C-77CE-4F97-9849-44C7E82FBBCC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284E5F-03DE-4B71-9DC2-BC625414E309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15DE76-AC31-4631-9E48-AFD7C5F73132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BB88A8-6EE8-4615-B924-10E2F396141C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B70380-B2B6-4268-A42A-BC4B7DBC4F75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EC2D87-7C48-4796-AF77-4DEF29E26C72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8ED7984-4E8E-4AB8-98D2-8C5C48984B43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/>
              <a:t>마스터 제목 스타일 편집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altLang="ko-K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altLang="ko-K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AD1C62E1-DC5E-4C39-BBE5-FC6A3F2CF63E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1031" name="Rectangle 7"/>
          <p:cNvSpPr>
            <a:spLocks noChangeArrowheads="1"/>
          </p:cNvSpPr>
          <p:nvPr userDrawn="1"/>
        </p:nvSpPr>
        <p:spPr bwMode="auto">
          <a:xfrm>
            <a:off x="0" y="0"/>
            <a:ext cx="9144000" cy="6858000"/>
          </a:xfrm>
          <a:prstGeom prst="rect">
            <a:avLst/>
          </a:prstGeom>
          <a:gradFill rotWithShape="1">
            <a:gsLst>
              <a:gs pos="0">
                <a:srgbClr val="000066"/>
              </a:gs>
              <a:gs pos="100000">
                <a:srgbClr val="000066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2pPr>
      <a:lvl3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3pPr>
      <a:lvl4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4pPr>
      <a:lvl5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9pPr>
    </p:titleStyle>
    <p:bodyStyle>
      <a:lvl1pPr marL="342900" indent="-342900" algn="l" rtl="0" fontAlgn="base" latinLnBrk="1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 latinLnBrk="1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fontAlgn="base" latinLnBrk="1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fontAlgn="base" latinLnBrk="1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7" name="Rectangle 69"/>
          <p:cNvSpPr>
            <a:spLocks noChangeArrowheads="1"/>
          </p:cNvSpPr>
          <p:nvPr/>
        </p:nvSpPr>
        <p:spPr bwMode="auto">
          <a:xfrm>
            <a:off x="0" y="1772816"/>
            <a:ext cx="9144000" cy="53491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342900" indent="-342900">
              <a:lnSpc>
                <a:spcPct val="130000"/>
              </a:lnSpc>
            </a:pPr>
            <a:r>
              <a:rPr lang="en-US" altLang="ko-KR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</a:t>
            </a:r>
            <a:r>
              <a:rPr lang="ko-KR" altLang="en-US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제 </a:t>
            </a:r>
            <a:r>
              <a:rPr lang="en-US" altLang="ko-KR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12 </a:t>
            </a:r>
            <a:r>
              <a:rPr lang="ko-KR" altLang="en-US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장 정신분석이론</a:t>
            </a:r>
            <a:endParaRPr lang="en-US" altLang="ko-KR" sz="2800" b="1" dirty="0">
              <a:solidFill>
                <a:srgbClr val="00CC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42900" indent="-342900">
              <a:lnSpc>
                <a:spcPct val="130000"/>
              </a:lnSpc>
            </a:pPr>
            <a:r>
              <a:rPr lang="ko-KR" altLang="en-US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제 </a:t>
            </a:r>
            <a:r>
              <a:rPr lang="en-US" altLang="ko-KR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13 </a:t>
            </a:r>
            <a:r>
              <a:rPr lang="ko-KR" altLang="en-US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장 분석심리이론</a:t>
            </a:r>
            <a:endParaRPr lang="en-US" altLang="ko-KR" sz="2800" b="1" dirty="0">
              <a:solidFill>
                <a:srgbClr val="00CC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42900" indent="-342900">
              <a:lnSpc>
                <a:spcPct val="130000"/>
              </a:lnSpc>
            </a:pPr>
            <a:r>
              <a:rPr lang="en-US" altLang="ko-KR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</a:t>
            </a:r>
            <a:r>
              <a:rPr lang="ko-KR" altLang="en-US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제 </a:t>
            </a:r>
            <a:r>
              <a:rPr lang="en-US" altLang="ko-KR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14 </a:t>
            </a:r>
            <a:r>
              <a:rPr lang="ko-KR" altLang="en-US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장 개인심리이론</a:t>
            </a:r>
          </a:p>
          <a:p>
            <a:pPr>
              <a:lnSpc>
                <a:spcPct val="130000"/>
              </a:lnSpc>
            </a:pPr>
            <a:r>
              <a:rPr lang="ko-KR" altLang="en-US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제 </a:t>
            </a:r>
            <a:r>
              <a:rPr lang="en-US" altLang="ko-KR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15 </a:t>
            </a:r>
            <a:r>
              <a:rPr lang="ko-KR" altLang="en-US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장 자아심리이론</a:t>
            </a:r>
            <a:endParaRPr lang="en-US" altLang="ko-KR" sz="2800" b="1" dirty="0">
              <a:solidFill>
                <a:srgbClr val="00CC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ct val="130000"/>
              </a:lnSpc>
            </a:pPr>
            <a:r>
              <a:rPr lang="en-US" altLang="ko-KR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</a:t>
            </a:r>
            <a:r>
              <a:rPr lang="ko-KR" altLang="en-US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제 </a:t>
            </a:r>
            <a:r>
              <a:rPr lang="en-US" altLang="ko-KR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16 </a:t>
            </a:r>
            <a:r>
              <a:rPr lang="ko-KR" altLang="en-US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장 대상관계이론</a:t>
            </a:r>
            <a:endParaRPr lang="en-US" altLang="ko-KR" sz="2800" b="1" dirty="0">
              <a:solidFill>
                <a:srgbClr val="00CC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ct val="130000"/>
              </a:lnSpc>
            </a:pPr>
            <a:r>
              <a:rPr lang="en-US" altLang="ko-KR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</a:t>
            </a:r>
            <a:r>
              <a:rPr lang="ko-KR" altLang="en-US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제 </a:t>
            </a:r>
            <a:r>
              <a:rPr lang="en-US" altLang="ko-KR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17 </a:t>
            </a:r>
            <a:r>
              <a:rPr lang="ko-KR" altLang="en-US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장 교류분석이론</a:t>
            </a:r>
            <a:endParaRPr lang="en-US" altLang="ko-KR" sz="2800" b="1" dirty="0">
              <a:solidFill>
                <a:srgbClr val="00CC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ct val="130000"/>
              </a:lnSpc>
            </a:pPr>
            <a:r>
              <a:rPr lang="ko-KR" altLang="en-US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제 </a:t>
            </a:r>
            <a:r>
              <a:rPr lang="en-US" altLang="ko-KR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18 </a:t>
            </a:r>
            <a:r>
              <a:rPr lang="ko-KR" altLang="en-US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장 인본주의이론</a:t>
            </a:r>
            <a:endParaRPr lang="en-US" altLang="ko-KR" sz="2800" b="1" dirty="0">
              <a:solidFill>
                <a:srgbClr val="00CC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ct val="130000"/>
              </a:lnSpc>
            </a:pPr>
            <a:r>
              <a:rPr lang="ko-KR" alt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제 </a:t>
            </a:r>
            <a:r>
              <a:rPr lang="en-US" altLang="ko-KR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19 </a:t>
            </a:r>
            <a:r>
              <a:rPr lang="ko-KR" alt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장 행동주의이론</a:t>
            </a:r>
            <a:endParaRPr lang="en-US" altLang="ko-KR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ct val="130000"/>
              </a:lnSpc>
            </a:pPr>
            <a:r>
              <a:rPr lang="en-US" altLang="ko-KR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</a:t>
            </a:r>
            <a:r>
              <a:rPr lang="ko-KR" altLang="en-US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제 </a:t>
            </a:r>
            <a:r>
              <a:rPr lang="en-US" altLang="ko-KR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 </a:t>
            </a:r>
            <a:r>
              <a:rPr lang="ko-KR" altLang="en-US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장 인지이론</a:t>
            </a:r>
          </a:p>
          <a:p>
            <a:endParaRPr lang="ko-KR" altLang="en-US" sz="1400" b="1" dirty="0">
              <a:solidFill>
                <a:srgbClr val="66CCFF"/>
              </a:solidFill>
            </a:endParaRPr>
          </a:p>
        </p:txBody>
      </p:sp>
      <p:sp>
        <p:nvSpPr>
          <p:cNvPr id="5" name="제목 4"/>
          <p:cNvSpPr>
            <a:spLocks noGrp="1"/>
          </p:cNvSpPr>
          <p:nvPr>
            <p:ph type="title"/>
          </p:nvPr>
        </p:nvSpPr>
        <p:spPr>
          <a:xfrm>
            <a:off x="0" y="44624"/>
            <a:ext cx="9144000" cy="1857388"/>
          </a:xfrm>
        </p:spPr>
        <p:txBody>
          <a:bodyPr/>
          <a:lstStyle/>
          <a:p>
            <a:pPr>
              <a:lnSpc>
                <a:spcPct val="120000"/>
              </a:lnSpc>
            </a:pPr>
            <a:r>
              <a:rPr lang="ko-KR" altLang="en-US" sz="3800" b="1" dirty="0">
                <a:solidFill>
                  <a:srgbClr val="FFCC00"/>
                </a:solidFill>
                <a:latin typeface="HY견고딕" pitchFamily="18" charset="-127"/>
                <a:ea typeface="HY견고딕" pitchFamily="18" charset="-127"/>
              </a:rPr>
              <a:t>제 </a:t>
            </a:r>
            <a:r>
              <a:rPr lang="en-US" altLang="ko-KR" sz="3800" b="1" dirty="0">
                <a:solidFill>
                  <a:srgbClr val="FFCC00"/>
                </a:solidFill>
                <a:latin typeface="HY견고딕" pitchFamily="18" charset="-127"/>
                <a:ea typeface="HY견고딕" pitchFamily="18" charset="-127"/>
              </a:rPr>
              <a:t>3 </a:t>
            </a:r>
            <a:r>
              <a:rPr lang="ko-KR" altLang="en-US" sz="3800" b="1" dirty="0">
                <a:solidFill>
                  <a:srgbClr val="FFCC00"/>
                </a:solidFill>
                <a:latin typeface="HY견고딕" pitchFamily="18" charset="-127"/>
                <a:ea typeface="HY견고딕" pitchFamily="18" charset="-127"/>
              </a:rPr>
              <a:t>부  </a:t>
            </a:r>
            <a:br>
              <a:rPr lang="en-US" altLang="ko-KR" sz="3800" b="1" dirty="0">
                <a:solidFill>
                  <a:srgbClr val="FFCC00"/>
                </a:solidFill>
                <a:latin typeface="HY견고딕" pitchFamily="18" charset="-127"/>
                <a:ea typeface="HY견고딕" pitchFamily="18" charset="-127"/>
              </a:rPr>
            </a:br>
            <a:r>
              <a:rPr lang="ko-KR" altLang="en-US" sz="3800" b="1" dirty="0">
                <a:solidFill>
                  <a:srgbClr val="FFCC00"/>
                </a:solidFill>
                <a:latin typeface="HY견고딕" pitchFamily="18" charset="-127"/>
                <a:ea typeface="HY견고딕" pitchFamily="18" charset="-127"/>
              </a:rPr>
              <a:t>인간 성격과 사회복지실천</a:t>
            </a:r>
            <a:endParaRPr lang="ko-KR" altLang="en-US" sz="3800" dirty="0"/>
          </a:p>
        </p:txBody>
      </p:sp>
      <p:sp>
        <p:nvSpPr>
          <p:cNvPr id="9" name="Line 68"/>
          <p:cNvSpPr>
            <a:spLocks noChangeShapeType="1"/>
          </p:cNvSpPr>
          <p:nvPr/>
        </p:nvSpPr>
        <p:spPr bwMode="auto">
          <a:xfrm>
            <a:off x="-1" y="1700808"/>
            <a:ext cx="9144001" cy="0"/>
          </a:xfrm>
          <a:prstGeom prst="line">
            <a:avLst/>
          </a:prstGeom>
          <a:noFill/>
          <a:ln w="9525">
            <a:solidFill>
              <a:srgbClr val="C0C0C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10" name="Line 68"/>
          <p:cNvSpPr>
            <a:spLocks noChangeShapeType="1"/>
          </p:cNvSpPr>
          <p:nvPr/>
        </p:nvSpPr>
        <p:spPr bwMode="auto">
          <a:xfrm>
            <a:off x="-32" y="1772816"/>
            <a:ext cx="9144001" cy="0"/>
          </a:xfrm>
          <a:prstGeom prst="line">
            <a:avLst/>
          </a:prstGeom>
          <a:noFill/>
          <a:ln w="9525">
            <a:solidFill>
              <a:srgbClr val="C0C0C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0"/>
          <p:cNvGrpSpPr/>
          <p:nvPr/>
        </p:nvGrpSpPr>
        <p:grpSpPr>
          <a:xfrm>
            <a:off x="0" y="114885"/>
            <a:ext cx="9144001" cy="6739420"/>
            <a:chOff x="0" y="3068960"/>
            <a:chExt cx="9144001" cy="6739420"/>
          </a:xfrm>
        </p:grpSpPr>
        <p:sp>
          <p:nvSpPr>
            <p:cNvPr id="7" name="Rectangle 67"/>
            <p:cNvSpPr>
              <a:spLocks noChangeArrowheads="1"/>
            </p:cNvSpPr>
            <p:nvPr/>
          </p:nvSpPr>
          <p:spPr bwMode="auto">
            <a:xfrm>
              <a:off x="0" y="3068960"/>
              <a:ext cx="4724370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ko-KR" sz="2800" b="1" dirty="0">
                  <a:solidFill>
                    <a:srgbClr val="00CCFF"/>
                  </a:solidFill>
                  <a:latin typeface="HY견고딕" pitchFamily="18" charset="-127"/>
                  <a:ea typeface="HY견고딕" pitchFamily="18" charset="-127"/>
                </a:rPr>
                <a:t>  </a:t>
              </a:r>
              <a:r>
                <a: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9) </a:t>
              </a:r>
              <a:r>
                <a:rPr lang="ko-KR" altLang="en-US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자기강화와 </a:t>
              </a:r>
              <a:r>
                <a:rPr lang="ko-KR" altLang="en-US" sz="2800" b="1" dirty="0" err="1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자기효능감</a:t>
              </a:r>
              <a:endParaRPr lang="en-US" altLang="ko-KR" sz="2800" b="1" dirty="0">
                <a:solidFill>
                  <a:srgbClr val="92D05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8" name="Rectangle 69"/>
            <p:cNvSpPr>
              <a:spLocks noChangeArrowheads="1"/>
            </p:cNvSpPr>
            <p:nvPr/>
          </p:nvSpPr>
          <p:spPr bwMode="auto">
            <a:xfrm>
              <a:off x="0" y="3717032"/>
              <a:ext cx="9144000" cy="60913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lnSpc>
                  <a:spcPct val="18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개인의 행동은 자기강화와 외부 영향요인에 의해서 결정</a:t>
              </a:r>
            </a:p>
            <a:p>
              <a:pPr algn="dist">
                <a:lnSpc>
                  <a:spcPct val="18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자기강화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개인이 수행 또는 성취의 기준을 설정하고 자신의 기대를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달성하거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dist">
                <a:lnSpc>
                  <a:spcPct val="18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나 초과하거나 또는 그 수준에 미치지 못하는 경우에 자신에게 강화 또는 벌을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8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내린다는 개념</a:t>
              </a:r>
            </a:p>
            <a:p>
              <a:pPr algn="dist">
                <a:lnSpc>
                  <a:spcPct val="18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자기강화의 기준은 학습을 통해 획득하는데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변별적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/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선택적 강화를 통해 획득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8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(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예</a:t>
              </a:r>
              <a:r>
                <a:rPr lang="en-US" altLang="ko-KR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교재 </a:t>
              </a:r>
              <a:r>
                <a:rPr lang="en-US" altLang="ko-KR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517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쪽 참조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)</a:t>
              </a:r>
              <a:endPara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8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내적 행동평가기준과 자기강화기제에 의하여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자기효능감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형성</a:t>
              </a:r>
            </a:p>
            <a:p>
              <a:pPr algn="dist">
                <a:lnSpc>
                  <a:spcPct val="18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자기효능감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자신이 특정 행동을 성공적으로 수행할 수 있다는 신념으로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사고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8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와 정서에 영향</a:t>
              </a:r>
            </a:p>
            <a:p>
              <a:pPr algn="dist">
                <a:lnSpc>
                  <a:spcPct val="18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자기효능감이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낮은 사람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자신의 결점에 지나치게 주의를 집중하고 당면 과제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8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에는 충분한 주의를 기울이지 못함으로써 실패 가능성이 높아짐</a:t>
              </a:r>
            </a:p>
          </p:txBody>
        </p:sp>
        <p:sp>
          <p:nvSpPr>
            <p:cNvPr id="9" name="Line 68"/>
            <p:cNvSpPr>
              <a:spLocks noChangeShapeType="1"/>
            </p:cNvSpPr>
            <p:nvPr/>
          </p:nvSpPr>
          <p:spPr bwMode="auto">
            <a:xfrm>
              <a:off x="0" y="3645024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</p:grp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그룹 9"/>
          <p:cNvGrpSpPr/>
          <p:nvPr/>
        </p:nvGrpSpPr>
        <p:grpSpPr>
          <a:xfrm>
            <a:off x="-36512" y="44624"/>
            <a:ext cx="9180512" cy="6408712"/>
            <a:chOff x="-36512" y="44624"/>
            <a:chExt cx="9180512" cy="6408712"/>
          </a:xfrm>
        </p:grpSpPr>
        <p:grpSp>
          <p:nvGrpSpPr>
            <p:cNvPr id="2" name="그룹 15"/>
            <p:cNvGrpSpPr/>
            <p:nvPr/>
          </p:nvGrpSpPr>
          <p:grpSpPr>
            <a:xfrm>
              <a:off x="-36512" y="44624"/>
              <a:ext cx="9180512" cy="1130192"/>
              <a:chOff x="-36512" y="548680"/>
              <a:chExt cx="9180512" cy="1130192"/>
            </a:xfrm>
          </p:grpSpPr>
          <p:sp>
            <p:nvSpPr>
              <p:cNvPr id="6" name="Rectangle 69"/>
              <p:cNvSpPr>
                <a:spLocks noChangeArrowheads="1"/>
              </p:cNvSpPr>
              <p:nvPr/>
            </p:nvSpPr>
            <p:spPr bwMode="auto">
              <a:xfrm>
                <a:off x="0" y="1196752"/>
                <a:ext cx="9144000" cy="4821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  <a:buFont typeface="Wingdings" pitchFamily="2" charset="2"/>
                  <a:buChar char="§"/>
                </a:pPr>
                <a:endPara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3" name="Line 68"/>
              <p:cNvSpPr>
                <a:spLocks noChangeShapeType="1"/>
              </p:cNvSpPr>
              <p:nvPr/>
            </p:nvSpPr>
            <p:spPr bwMode="auto">
              <a:xfrm>
                <a:off x="-36512" y="1052736"/>
                <a:ext cx="9144001" cy="0"/>
              </a:xfrm>
              <a:prstGeom prst="line">
                <a:avLst/>
              </a:prstGeom>
              <a:noFill/>
              <a:ln w="9525">
                <a:solidFill>
                  <a:srgbClr val="C0C0C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ko-KR" altLang="en-US"/>
              </a:p>
            </p:txBody>
          </p:sp>
          <p:sp>
            <p:nvSpPr>
              <p:cNvPr id="15" name="Rectangle 67"/>
              <p:cNvSpPr>
                <a:spLocks noChangeArrowheads="1"/>
              </p:cNvSpPr>
              <p:nvPr/>
            </p:nvSpPr>
            <p:spPr bwMode="auto">
              <a:xfrm>
                <a:off x="0" y="548680"/>
                <a:ext cx="4414991" cy="5232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altLang="ko-KR" sz="2800" b="1" dirty="0">
                    <a:solidFill>
                      <a:srgbClr val="FFC000"/>
                    </a:solidFill>
                    <a:latin typeface="HY견고딕" pitchFamily="18" charset="-127"/>
                    <a:ea typeface="HY견고딕" pitchFamily="18" charset="-127"/>
                  </a:rPr>
                  <a:t>  3. </a:t>
                </a:r>
                <a:r>
                  <a:rPr lang="ko-KR" altLang="en-US" sz="2800" b="1" dirty="0">
                    <a:solidFill>
                      <a:srgbClr val="FFC000"/>
                    </a:solidFill>
                    <a:latin typeface="HY견고딕" pitchFamily="18" charset="-127"/>
                    <a:ea typeface="HY견고딕" pitchFamily="18" charset="-127"/>
                  </a:rPr>
                  <a:t>행동 발달에 대한 관점</a:t>
                </a:r>
                <a:endParaRPr lang="en-US" altLang="ko-KR" sz="2800" b="1" dirty="0">
                  <a:solidFill>
                    <a:srgbClr val="FFC000"/>
                  </a:solidFill>
                  <a:latin typeface="HY견고딕" pitchFamily="18" charset="-127"/>
                  <a:ea typeface="HY견고딕" pitchFamily="18" charset="-127"/>
                </a:endParaRPr>
              </a:p>
            </p:txBody>
          </p:sp>
        </p:grpSp>
        <p:sp>
          <p:nvSpPr>
            <p:cNvPr id="9" name="Rectangle 69"/>
            <p:cNvSpPr>
              <a:spLocks noChangeArrowheads="1"/>
            </p:cNvSpPr>
            <p:nvPr/>
          </p:nvSpPr>
          <p:spPr bwMode="auto">
            <a:xfrm>
              <a:off x="0" y="821025"/>
              <a:ext cx="9144000" cy="56323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lnSpc>
                  <a:spcPct val="20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행동주의 이론에서는 관찰 가능한 행동의 발달과 변화를 논의</a:t>
              </a:r>
            </a:p>
            <a:p>
              <a:pPr algn="dist">
                <a:lnSpc>
                  <a:spcPct val="200000"/>
                </a:lnSpc>
                <a:buFont typeface="Wingdings" pitchFamily="2" charset="2"/>
                <a:buChar char="§"/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Skinner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는 성격이란 각 개인이 지니고 있는 행동 유형의 집합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더 나아가 한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20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개인의 행동과 그에 따르는 강화 사이의 관계 유형이라고 규정</a:t>
              </a:r>
            </a:p>
            <a:p>
              <a:pPr algn="dist">
                <a:lnSpc>
                  <a:spcPct val="20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자극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-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반응이라는 학습원칙은 누구에게나 동일하게 적용되지만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모든 사람의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dist">
                <a:lnSpc>
                  <a:spcPct val="20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행동 발달 유형은 각기 다르므로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행동 발달을 단계별로 논의하는 것 무의미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200000"/>
                </a:lnSpc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하다고 보고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행동의 개인차에 집중</a:t>
              </a:r>
            </a:p>
            <a:p>
              <a:pPr algn="dist">
                <a:lnSpc>
                  <a:spcPct val="200000"/>
                </a:lnSpc>
                <a:buFont typeface="Wingdings" pitchFamily="2" charset="2"/>
                <a:buChar char="§"/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en-US" altLang="ko-KR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Bandura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등 사회학습이론가는 개인이 처해 있는 생활주기상의 단계에 따라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dist">
                <a:lnSpc>
                  <a:spcPct val="20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행동의 선행사건과 강화와 벌의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효과성이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차이를 보인다는 점은 인정하지만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</a:p>
            <a:p>
              <a:pPr>
                <a:lnSpc>
                  <a:spcPct val="20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생활주기에 따른 단계별로 행동 발달의 공통적 특성을 설명하는 것은 무의미</a:t>
              </a:r>
            </a:p>
          </p:txBody>
        </p:sp>
      </p:grp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1"/>
          <p:cNvGrpSpPr/>
          <p:nvPr/>
        </p:nvGrpSpPr>
        <p:grpSpPr>
          <a:xfrm>
            <a:off x="-36512" y="188640"/>
            <a:ext cx="9180512" cy="6667694"/>
            <a:chOff x="-36512" y="188640"/>
            <a:chExt cx="9180512" cy="6667694"/>
          </a:xfrm>
        </p:grpSpPr>
        <p:grpSp>
          <p:nvGrpSpPr>
            <p:cNvPr id="3" name="그룹 15"/>
            <p:cNvGrpSpPr/>
            <p:nvPr/>
          </p:nvGrpSpPr>
          <p:grpSpPr>
            <a:xfrm>
              <a:off x="-35497" y="188640"/>
              <a:ext cx="9179497" cy="6667694"/>
              <a:chOff x="-35497" y="692696"/>
              <a:chExt cx="9179497" cy="6667694"/>
            </a:xfrm>
          </p:grpSpPr>
          <p:sp>
            <p:nvSpPr>
              <p:cNvPr id="6" name="Rectangle 69"/>
              <p:cNvSpPr>
                <a:spLocks noChangeArrowheads="1"/>
              </p:cNvSpPr>
              <p:nvPr/>
            </p:nvSpPr>
            <p:spPr bwMode="auto">
              <a:xfrm>
                <a:off x="0" y="1930762"/>
                <a:ext cx="9144000" cy="542962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>
                  <a:lnSpc>
                    <a:spcPct val="160000"/>
                  </a:lnSpc>
                  <a:buFont typeface="Wingdings" pitchFamily="2" charset="2"/>
                  <a:buChar char="§"/>
                </a:pP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심리적 적응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/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부적응보다는 행동의 </a:t>
                </a:r>
                <a:r>
                  <a:rPr lang="ko-KR" altLang="en-US" sz="2000" b="1" dirty="0" err="1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적응도에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관심을 둠 </a:t>
                </a:r>
                <a:endPara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pPr>
                  <a:lnSpc>
                    <a:spcPct val="160000"/>
                  </a:lnSpc>
                  <a:buFont typeface="Wingdings" pitchFamily="2" charset="2"/>
                  <a:buChar char="§"/>
                </a:pP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행동의 적응도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: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각 개인이 경험한 조건화 또는 강화와 벌의 역사에 의해 결정</a:t>
                </a:r>
              </a:p>
              <a:p>
                <a:pPr algn="dist">
                  <a:lnSpc>
                    <a:spcPct val="160000"/>
                  </a:lnSpc>
                  <a:buFont typeface="Wingdings" pitchFamily="2" charset="2"/>
                  <a:buChar char="§"/>
                </a:pP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부적응적 행동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: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내면적 갈등의 산물이 아니라 단순히 특정 자극에 대해 적합한 </a:t>
                </a:r>
                <a:endPara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pPr algn="dist">
                  <a:lnSpc>
                    <a:spcPct val="160000"/>
                  </a:lnSpc>
                </a:pP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반응을 하지 못한 것으로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,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행동결여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,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행동과다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,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환경적 자극의 부적절한 통제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, </a:t>
                </a:r>
              </a:p>
              <a:p>
                <a:pPr>
                  <a:lnSpc>
                    <a:spcPct val="160000"/>
                  </a:lnSpc>
                </a:pP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자극에 대한 부적절한 자기규제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,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부적절한 강화유관에 의해 야기된 행동문제</a:t>
                </a:r>
              </a:p>
              <a:p>
                <a:pPr algn="dist">
                  <a:lnSpc>
                    <a:spcPct val="160000"/>
                  </a:lnSpc>
                  <a:buFont typeface="Wingdings" pitchFamily="2" charset="2"/>
                  <a:buChar char="§"/>
                </a:pP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</a:t>
                </a:r>
                <a:r>
                  <a:rPr lang="en-US" altLang="ko-KR" sz="2000" b="1" dirty="0" err="1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Bandura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역시 부적응 행동이 강화와 벌의 역사에 그 기원을 두고 있다는 점을 </a:t>
                </a:r>
                <a:endPara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pPr>
                  <a:lnSpc>
                    <a:spcPct val="160000"/>
                  </a:lnSpc>
                </a:pP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인정하지만 인지적 요인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,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특히 자기강화와 </a:t>
                </a:r>
                <a:r>
                  <a:rPr lang="ko-KR" altLang="en-US" sz="2000" b="1" dirty="0" err="1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자기효능감을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중시</a:t>
                </a:r>
              </a:p>
              <a:p>
                <a:pPr algn="dist">
                  <a:lnSpc>
                    <a:spcPct val="160000"/>
                  </a:lnSpc>
                  <a:buFont typeface="Wingdings" pitchFamily="2" charset="2"/>
                  <a:buChar char="§"/>
                </a:pP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회피행동 또는 방어행동을 지속적으로 사용하게 되면 </a:t>
                </a:r>
                <a:r>
                  <a:rPr lang="ko-KR" altLang="en-US" sz="2000" b="1" dirty="0" err="1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자기효능감을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증진</a:t>
                </a:r>
                <a:endPara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pPr>
                  <a:lnSpc>
                    <a:spcPct val="160000"/>
                  </a:lnSpc>
                </a:pP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하거나 강화의 역사를 바꿀 수 있는 기회 자체를 차단해 버리는 결과를 초래</a:t>
                </a:r>
              </a:p>
              <a:p>
                <a:pPr algn="dist">
                  <a:lnSpc>
                    <a:spcPct val="160000"/>
                  </a:lnSpc>
                  <a:buFont typeface="Wingdings" pitchFamily="2" charset="2"/>
                  <a:buChar char="§"/>
                </a:pP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따라서 개인은 낮은 </a:t>
                </a:r>
                <a:r>
                  <a:rPr lang="ko-KR" altLang="en-US" sz="2000" b="1" dirty="0" err="1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자기효능감과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잘못된 강화의 역사를 계속해서 유지할 수  </a:t>
                </a:r>
                <a:endPara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pPr>
                  <a:lnSpc>
                    <a:spcPct val="160000"/>
                  </a:lnSpc>
                </a:pP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밖에 없고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,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그 결과로 부적응적인 행동 유형은 굳어짐</a:t>
                </a:r>
              </a:p>
            </p:txBody>
          </p:sp>
          <p:sp>
            <p:nvSpPr>
              <p:cNvPr id="13" name="Line 68"/>
              <p:cNvSpPr>
                <a:spLocks noChangeShapeType="1"/>
              </p:cNvSpPr>
              <p:nvPr/>
            </p:nvSpPr>
            <p:spPr bwMode="auto">
              <a:xfrm>
                <a:off x="-35497" y="1196752"/>
                <a:ext cx="9144001" cy="0"/>
              </a:xfrm>
              <a:prstGeom prst="line">
                <a:avLst/>
              </a:prstGeom>
              <a:noFill/>
              <a:ln w="9525">
                <a:solidFill>
                  <a:srgbClr val="C0C0C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ko-KR" altLang="en-US"/>
              </a:p>
            </p:txBody>
          </p:sp>
          <p:sp>
            <p:nvSpPr>
              <p:cNvPr id="15" name="Rectangle 67"/>
              <p:cNvSpPr>
                <a:spLocks noChangeArrowheads="1"/>
              </p:cNvSpPr>
              <p:nvPr/>
            </p:nvSpPr>
            <p:spPr bwMode="auto">
              <a:xfrm>
                <a:off x="0" y="692696"/>
                <a:ext cx="4695516" cy="5232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altLang="ko-KR" sz="2800" b="1" dirty="0">
                    <a:solidFill>
                      <a:srgbClr val="FFC000"/>
                    </a:solidFill>
                    <a:latin typeface="HY견고딕" pitchFamily="18" charset="-127"/>
                    <a:ea typeface="HY견고딕" pitchFamily="18" charset="-127"/>
                  </a:rPr>
                  <a:t>  4. </a:t>
                </a:r>
                <a:r>
                  <a:rPr lang="ko-KR" altLang="en-US" sz="2800" b="1" dirty="0">
                    <a:solidFill>
                      <a:srgbClr val="FFC000"/>
                    </a:solidFill>
                    <a:latin typeface="HY견고딕" pitchFamily="18" charset="-127"/>
                    <a:ea typeface="HY견고딕" pitchFamily="18" charset="-127"/>
                  </a:rPr>
                  <a:t>사회복지실천에의 적용</a:t>
                </a:r>
                <a:endParaRPr lang="en-US" altLang="ko-KR" sz="2800" b="1" dirty="0">
                  <a:solidFill>
                    <a:srgbClr val="FFC000"/>
                  </a:solidFill>
                  <a:latin typeface="HY견고딕" pitchFamily="18" charset="-127"/>
                  <a:ea typeface="HY견고딕" pitchFamily="18" charset="-127"/>
                </a:endParaRPr>
              </a:p>
            </p:txBody>
          </p:sp>
        </p:grpSp>
        <p:sp>
          <p:nvSpPr>
            <p:cNvPr id="7" name="Rectangle 67"/>
            <p:cNvSpPr>
              <a:spLocks noChangeArrowheads="1"/>
            </p:cNvSpPr>
            <p:nvPr/>
          </p:nvSpPr>
          <p:spPr bwMode="auto">
            <a:xfrm>
              <a:off x="35496" y="745540"/>
              <a:ext cx="6133410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  1) </a:t>
              </a:r>
              <a:r>
                <a:rPr lang="ko-KR" altLang="en-US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심리적 건강과 증상에 대한 관점</a:t>
              </a:r>
              <a:endParaRPr lang="en-US" altLang="ko-KR" sz="2800" b="1" dirty="0">
                <a:solidFill>
                  <a:srgbClr val="92D05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8" name="Line 68"/>
            <p:cNvSpPr>
              <a:spLocks noChangeShapeType="1"/>
            </p:cNvSpPr>
            <p:nvPr/>
          </p:nvSpPr>
          <p:spPr bwMode="auto">
            <a:xfrm>
              <a:off x="-36512" y="1340768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</p:grp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1"/>
          <p:cNvGrpSpPr/>
          <p:nvPr/>
        </p:nvGrpSpPr>
        <p:grpSpPr>
          <a:xfrm>
            <a:off x="-1" y="89323"/>
            <a:ext cx="9144001" cy="6758736"/>
            <a:chOff x="-36512" y="3481844"/>
            <a:chExt cx="9144001" cy="6758736"/>
          </a:xfrm>
        </p:grpSpPr>
        <p:sp>
          <p:nvSpPr>
            <p:cNvPr id="9" name="Rectangle 67"/>
            <p:cNvSpPr>
              <a:spLocks noChangeArrowheads="1"/>
            </p:cNvSpPr>
            <p:nvPr/>
          </p:nvSpPr>
          <p:spPr bwMode="auto">
            <a:xfrm>
              <a:off x="0" y="3481844"/>
              <a:ext cx="2446504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  2) </a:t>
              </a:r>
              <a:r>
                <a:rPr lang="ko-KR" altLang="en-US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치료 목표</a:t>
              </a:r>
              <a:endParaRPr lang="en-US" altLang="ko-KR" sz="2800" b="1" dirty="0">
                <a:solidFill>
                  <a:srgbClr val="92D05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10" name="Line 68"/>
            <p:cNvSpPr>
              <a:spLocks noChangeShapeType="1"/>
            </p:cNvSpPr>
            <p:nvPr/>
          </p:nvSpPr>
          <p:spPr bwMode="auto">
            <a:xfrm>
              <a:off x="-36512" y="4085217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11" name="Rectangle 69"/>
            <p:cNvSpPr>
              <a:spLocks noChangeArrowheads="1"/>
            </p:cNvSpPr>
            <p:nvPr/>
          </p:nvSpPr>
          <p:spPr bwMode="auto">
            <a:xfrm>
              <a:off x="-36512" y="4141538"/>
              <a:ext cx="9144000" cy="60990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dist">
                <a:lnSpc>
                  <a:spcPct val="25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치료목표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새로운 학습환경을 구성하여 잘못 학습된 부적응적 행동을 제거하고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</a:p>
            <a:p>
              <a:pPr algn="dist">
                <a:lnSpc>
                  <a:spcPct val="25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더욱 효과적이고 바람직한 행동이나 기술을 새롭게 학습하도록 원조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전통적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25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행동주의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).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자기통제나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자기효능감의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증진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사회학습이론과 인지행동치료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)</a:t>
              </a:r>
              <a:endPara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dist">
                <a:lnSpc>
                  <a:spcPct val="25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동일한 증상 행동을 지닌 내담자라고 할지라도 강화의 역사가 각기 다르기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dist">
                <a:lnSpc>
                  <a:spcPct val="25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때문에 과학적인 행동사정에 근거하여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내담자에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따라 개별화된 치료목표를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25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설정해야 함</a:t>
              </a:r>
            </a:p>
            <a:p>
              <a:pPr algn="dist">
                <a:lnSpc>
                  <a:spcPct val="25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치료목표는 내담자의 특성에 따라 구체적이고 명료한 행동목표로 설정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250000"/>
                </a:lnSpc>
                <a:buFont typeface="Wingdings" pitchFamily="2" charset="2"/>
                <a:buChar char="§"/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치료목표 형성의 단계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교재 </a:t>
              </a:r>
              <a:r>
                <a:rPr lang="en-US" altLang="ko-KR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520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쪽 참조</a:t>
              </a:r>
              <a:endParaRPr lang="en-US" altLang="ko-KR" sz="2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1"/>
          <p:cNvGrpSpPr/>
          <p:nvPr/>
        </p:nvGrpSpPr>
        <p:grpSpPr>
          <a:xfrm>
            <a:off x="-1" y="89323"/>
            <a:ext cx="9144001" cy="6533008"/>
            <a:chOff x="-36512" y="3481844"/>
            <a:chExt cx="9144001" cy="6533008"/>
          </a:xfrm>
        </p:grpSpPr>
        <p:sp>
          <p:nvSpPr>
            <p:cNvPr id="9" name="Rectangle 67"/>
            <p:cNvSpPr>
              <a:spLocks noChangeArrowheads="1"/>
            </p:cNvSpPr>
            <p:nvPr/>
          </p:nvSpPr>
          <p:spPr bwMode="auto">
            <a:xfrm>
              <a:off x="0" y="3481844"/>
              <a:ext cx="5032147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  3) </a:t>
              </a:r>
              <a:r>
                <a:rPr lang="ko-KR" altLang="en-US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치료자의 역할과 실무원칙</a:t>
              </a:r>
              <a:endParaRPr lang="en-US" altLang="ko-KR" sz="2800" b="1" dirty="0">
                <a:solidFill>
                  <a:srgbClr val="92D05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10" name="Line 68"/>
            <p:cNvSpPr>
              <a:spLocks noChangeShapeType="1"/>
            </p:cNvSpPr>
            <p:nvPr/>
          </p:nvSpPr>
          <p:spPr bwMode="auto">
            <a:xfrm>
              <a:off x="-36512" y="4085217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11" name="Rectangle 69"/>
            <p:cNvSpPr>
              <a:spLocks noChangeArrowheads="1"/>
            </p:cNvSpPr>
            <p:nvPr/>
          </p:nvSpPr>
          <p:spPr bwMode="auto">
            <a:xfrm>
              <a:off x="-36512" y="4013209"/>
              <a:ext cx="9144000" cy="60016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lnSpc>
                  <a:spcPct val="16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치료자는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능동적이고 지시적 역할 수행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dist">
                <a:lnSpc>
                  <a:spcPct val="160000"/>
                </a:lnSpc>
                <a:buFont typeface="Wingdings" pitchFamily="2" charset="2"/>
                <a:buChar char="§"/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치료자 역할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교사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지도자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전문가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.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관찰 가능한 구체적 행동에 초점을 두고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</a:p>
            <a:p>
              <a:pPr>
                <a:lnSpc>
                  <a:spcPct val="16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선행사건과 결과에 초점을 두고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행동모델로서의 기능을 적극 수행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60000"/>
                </a:lnSpc>
                <a:buFont typeface="Wingdings" pitchFamily="2" charset="2"/>
                <a:buChar char="§"/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전통적 행동주의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행동과 환경적 사건에 초점을 두고 응용행동 분석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60000"/>
                </a:lnSpc>
                <a:buFont typeface="Wingdings" pitchFamily="2" charset="2"/>
                <a:buChar char="§"/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인지행동주의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문제행동을 일으키는 인지의 변화 추구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인지적 행동수정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)</a:t>
              </a:r>
              <a:endPara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6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치료자의 실무원칙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교재 </a:t>
              </a:r>
              <a:r>
                <a:rPr lang="en-US" altLang="ko-KR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522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쪽 표 </a:t>
              </a:r>
              <a:r>
                <a:rPr lang="en-US" altLang="ko-KR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19-3 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참조</a:t>
              </a:r>
              <a:endParaRPr lang="en-US" altLang="ko-KR" sz="2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dist">
                <a:lnSpc>
                  <a:spcPct val="160000"/>
                </a:lnSpc>
                <a:buFont typeface="Wingdings" pitchFamily="2" charset="2"/>
                <a:buChar char="§"/>
              </a:pPr>
              <a:r>
                <a:rPr lang="en-US" altLang="ko-KR" sz="2000" b="1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ko-KR" altLang="en-US" sz="2000" b="1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경험적 결과에 근거하여 개입계획을 세우며</a:t>
              </a:r>
              <a:r>
                <a:rPr lang="en-US" altLang="ko-KR" sz="2000" b="1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이런 정보가 없거나 부족할 경우 </a:t>
              </a:r>
              <a:endParaRPr lang="en-US" altLang="ko-KR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60000"/>
                </a:lnSpc>
              </a:pPr>
              <a:r>
                <a:rPr lang="en-US" altLang="ko-KR" sz="2000" b="1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 err="1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치료자는</a:t>
              </a:r>
              <a:r>
                <a:rPr lang="ko-KR" altLang="en-US" sz="2000" b="1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개입이 </a:t>
              </a:r>
              <a:r>
                <a:rPr lang="ko-KR" altLang="en-US" sz="2000" b="1" dirty="0" err="1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내담자에게</a:t>
              </a:r>
              <a:r>
                <a:rPr lang="ko-KR" altLang="en-US" sz="2000" b="1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어느 정도 도움이 되는지를 면밀히 분석해야 함</a:t>
              </a:r>
              <a:endParaRPr lang="en-US" altLang="ko-KR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dist">
                <a:lnSpc>
                  <a:spcPct val="160000"/>
                </a:lnSpc>
                <a:buFont typeface="Wingdings" pitchFamily="2" charset="2"/>
                <a:buChar char="§"/>
              </a:pPr>
              <a:r>
                <a:rPr lang="en-US" altLang="ko-KR" sz="2000" b="1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ko-KR" altLang="en-US" sz="2000" b="1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내담자의 목적 설정을 원조하기 위해 </a:t>
              </a:r>
              <a:r>
                <a:rPr lang="ko-KR" altLang="en-US" sz="2000" b="1" dirty="0" err="1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치료자는</a:t>
              </a:r>
              <a:r>
                <a:rPr lang="ko-KR" altLang="en-US" sz="2000" b="1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부적응행동의 기준선을 측정</a:t>
              </a:r>
              <a:endParaRPr lang="en-US" altLang="ko-KR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60000"/>
                </a:lnSpc>
              </a:pPr>
              <a:r>
                <a:rPr lang="en-US" altLang="ko-KR" sz="2000" b="1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</a:t>
              </a:r>
              <a:r>
                <a:rPr lang="ko-KR" altLang="en-US" sz="2000" b="1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하여 이를 근거로 </a:t>
              </a:r>
              <a:r>
                <a:rPr lang="ko-KR" altLang="en-US" sz="2000" b="1" dirty="0" err="1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내담자</a:t>
              </a:r>
              <a:r>
                <a:rPr lang="ko-KR" altLang="en-US" sz="2000" b="1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상황이나 문제의 특수성을 반영한 명료한 목표설정</a:t>
              </a:r>
              <a:endParaRPr lang="en-US" altLang="ko-KR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60000"/>
                </a:lnSpc>
                <a:buFont typeface="Wingdings" pitchFamily="2" charset="2"/>
                <a:buChar char="§"/>
              </a:pPr>
              <a:r>
                <a:rPr lang="en-US" altLang="ko-KR" sz="2000" b="1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ko-KR" altLang="en-US" sz="2000" b="1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내담자의 목적성취를 방해 또는 지지하는 환경적 자극 사정</a:t>
              </a:r>
              <a:endParaRPr lang="en-US" altLang="ko-KR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60000"/>
                </a:lnSpc>
                <a:buFont typeface="Wingdings" pitchFamily="2" charset="2"/>
                <a:buChar char="§"/>
              </a:pPr>
              <a:r>
                <a:rPr lang="en-US" altLang="ko-KR" sz="2000" b="1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ko-KR" altLang="en-US" sz="2000" b="1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사정과 개입의 절차를 명확히 기술하여</a:t>
              </a:r>
              <a:r>
                <a:rPr lang="en-US" altLang="ko-KR" sz="2000" b="1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개입의 </a:t>
              </a:r>
              <a:r>
                <a:rPr lang="ko-KR" altLang="en-US" sz="2000" b="1" dirty="0" err="1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효과성</a:t>
              </a:r>
              <a:r>
                <a:rPr lang="ko-KR" altLang="en-US" sz="2000" b="1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ko-KR" altLang="en-US" sz="2000" b="1" dirty="0" err="1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입중</a:t>
              </a:r>
              <a:endParaRPr lang="ko-KR" altLang="en-US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5"/>
          <p:cNvGrpSpPr/>
          <p:nvPr/>
        </p:nvGrpSpPr>
        <p:grpSpPr>
          <a:xfrm>
            <a:off x="-35497" y="188640"/>
            <a:ext cx="9179497" cy="6613551"/>
            <a:chOff x="-35497" y="692696"/>
            <a:chExt cx="9179497" cy="6613551"/>
          </a:xfrm>
        </p:grpSpPr>
        <p:sp>
          <p:nvSpPr>
            <p:cNvPr id="6" name="Rectangle 69"/>
            <p:cNvSpPr>
              <a:spLocks noChangeArrowheads="1"/>
            </p:cNvSpPr>
            <p:nvPr/>
          </p:nvSpPr>
          <p:spPr bwMode="auto">
            <a:xfrm>
              <a:off x="0" y="1268760"/>
              <a:ext cx="9144000" cy="60374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lnSpc>
                  <a:spcPct val="13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이완훈련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긴장된 근육 부위를 이완하는 불안 대처기법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교재 </a:t>
              </a:r>
              <a:r>
                <a:rPr lang="en-US" altLang="ko-KR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522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쪽 참조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),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체계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3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적 둔감화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자기주장훈련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명상 등의 기법과 통합 활용</a:t>
              </a:r>
            </a:p>
            <a:p>
              <a:pPr algn="dist">
                <a:lnSpc>
                  <a:spcPct val="13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체계적 둔감화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불안 유발 상황에 대한 위계목록을 작성한 다음 이완훈련을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dist">
                <a:lnSpc>
                  <a:spcPct val="13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하고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불안을 유발하는 상황을 위협을 가장 적게 느끼는 것부터 상상하게 하여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3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치료하는 방법</a:t>
              </a:r>
            </a:p>
            <a:p>
              <a:pPr algn="dist">
                <a:lnSpc>
                  <a:spcPct val="13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토큰경제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특정 행동을 직접적 강화인자를 사용하여 강화하는 대신에 토큰으로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dist">
                <a:lnSpc>
                  <a:spcPct val="13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보상한 후 내담자가 원하는 다양한 물건이나 기회와 교환하게 하는 기법으로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</a:p>
            <a:p>
              <a:pPr>
                <a:lnSpc>
                  <a:spcPct val="13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적응행동의 발달과 부적응행동의 소거를 위해 사용</a:t>
              </a:r>
            </a:p>
            <a:p>
              <a:pPr>
                <a:lnSpc>
                  <a:spcPct val="13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벌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타임아웃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과잉교정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반응대가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혐오기법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예</a:t>
              </a:r>
              <a:r>
                <a:rPr lang="en-US" altLang="ko-KR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교재 </a:t>
              </a:r>
              <a:r>
                <a:rPr lang="en-US" altLang="ko-KR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523-524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쪽 참조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)</a:t>
              </a:r>
              <a:endPara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dist">
                <a:lnSpc>
                  <a:spcPct val="13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타임아웃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부적응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행동시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정적 강화를 받을 수 있는 기회 박탈하여 소거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dist">
                <a:lnSpc>
                  <a:spcPct val="130000"/>
                </a:lnSpc>
                <a:buFont typeface="Wingdings" pitchFamily="2" charset="2"/>
                <a:buChar char="§"/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과잉교정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적절한 강화인자가 없을 때 사용하는 기업으로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부적응행동을 한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3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이후에 즉각적으로 정상상황으로 회복하도록 요구하는 기법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dist">
                <a:lnSpc>
                  <a:spcPct val="130000"/>
                </a:lnSpc>
                <a:buFont typeface="Wingdings" pitchFamily="2" charset="2"/>
                <a:buChar char="§"/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반응대가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부적응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행동시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자신에게 이익이 되는 물건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권리를 내놓게 하여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3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대가를 치르게 하는 기법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30000"/>
                </a:lnSpc>
                <a:buFont typeface="Wingdings" pitchFamily="2" charset="2"/>
                <a:buChar char="§"/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혐오기법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부적응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행동시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고통스러운 혐오자극을 가하여 소거하는 기법</a:t>
              </a:r>
              <a:endParaRPr lang="ko-KR" altLang="en-US" sz="2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3" name="Line 68"/>
            <p:cNvSpPr>
              <a:spLocks noChangeShapeType="1"/>
            </p:cNvSpPr>
            <p:nvPr/>
          </p:nvSpPr>
          <p:spPr bwMode="auto">
            <a:xfrm>
              <a:off x="-35497" y="1196752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15" name="Rectangle 67"/>
            <p:cNvSpPr>
              <a:spLocks noChangeArrowheads="1"/>
            </p:cNvSpPr>
            <p:nvPr/>
          </p:nvSpPr>
          <p:spPr bwMode="auto">
            <a:xfrm>
              <a:off x="0" y="692696"/>
              <a:ext cx="2329484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  4) </a:t>
              </a:r>
              <a:r>
                <a:rPr lang="ko-KR" altLang="en-US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치료기법</a:t>
              </a:r>
              <a:endParaRPr lang="en-US" altLang="ko-KR" sz="2800" b="1" dirty="0">
                <a:solidFill>
                  <a:srgbClr val="92D05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</p:grp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5"/>
          <p:cNvGrpSpPr/>
          <p:nvPr/>
        </p:nvGrpSpPr>
        <p:grpSpPr>
          <a:xfrm>
            <a:off x="-35497" y="44624"/>
            <a:ext cx="9179497" cy="6136367"/>
            <a:chOff x="-35497" y="548680"/>
            <a:chExt cx="9179497" cy="6136367"/>
          </a:xfrm>
        </p:grpSpPr>
        <p:sp>
          <p:nvSpPr>
            <p:cNvPr id="6" name="Rectangle 69"/>
            <p:cNvSpPr>
              <a:spLocks noChangeArrowheads="1"/>
            </p:cNvSpPr>
            <p:nvPr/>
          </p:nvSpPr>
          <p:spPr bwMode="auto">
            <a:xfrm>
              <a:off x="0" y="1052736"/>
              <a:ext cx="9144000" cy="56323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lnSpc>
                  <a:spcPct val="12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인지적 행동수정기법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dist">
                <a:lnSpc>
                  <a:spcPct val="120000"/>
                </a:lnSpc>
                <a:buFont typeface="Wingdings" pitchFamily="2" charset="2"/>
                <a:buChar char="ü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인지적 재구조화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내담자의 사고에 내포되어 있는 잘못된 논리를 표현하게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2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하고 불합리한 사고과정을 논리적이고 합리적인 사고 유형으로 대치하는 기법</a:t>
              </a:r>
            </a:p>
            <a:p>
              <a:pPr algn="dist">
                <a:lnSpc>
                  <a:spcPct val="120000"/>
                </a:lnSpc>
                <a:buFont typeface="Wingdings" pitchFamily="2" charset="2"/>
                <a:buChar char="ü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인지적 자기지시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내적 대화와 겉으로 드러나지 않은 자기진술을 하게 함으로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2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써 어려운 생활사건에 대처하고 행동문제를 해결하게 하는 기법</a:t>
              </a:r>
            </a:p>
            <a:p>
              <a:pPr algn="dist">
                <a:lnSpc>
                  <a:spcPct val="120000"/>
                </a:lnSpc>
                <a:buFont typeface="Wingdings" pitchFamily="2" charset="2"/>
                <a:buChar char="ü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인지적 심상기법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공포나 불안을 야기하는 사건에 대한 비생산적 반응을 소거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2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하기 위한 기법으로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홍수기법과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내파기법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포함</a:t>
              </a:r>
            </a:p>
            <a:p>
              <a:pPr algn="dist">
                <a:lnSpc>
                  <a:spcPct val="120000"/>
                </a:lnSpc>
                <a:buFont typeface="Wingdings" pitchFamily="2" charset="2"/>
                <a:buChar char="ü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합리적 심상기법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불안이나 두려움을 느끼는 상황에서 즐겁고 유쾌한 상황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2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이나 사건을 상상하게 하는 기법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20000"/>
                </a:lnSpc>
                <a:buFont typeface="Wingdings" pitchFamily="2" charset="2"/>
                <a:buChar char="§"/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자극변별훈련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적절한 행동을 했을 때 강화하고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부적응행동은 소거하기 위해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2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자극을 구분할 수 있도록 돕는 기법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예</a:t>
              </a:r>
              <a:r>
                <a:rPr lang="en-US" altLang="ko-KR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교재 </a:t>
              </a:r>
              <a:r>
                <a:rPr lang="en-US" altLang="ko-KR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525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쪽 참조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)</a:t>
              </a:r>
              <a:endPara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2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자기주장훈련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자신의 느낌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생각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신념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태도를 표현할 수 있는 능력을 기르는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2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기법으로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지시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환류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모델링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행동연습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강화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과제부여 등의 전략 사용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20000"/>
                </a:lnSpc>
                <a:buFont typeface="Wingdings" pitchFamily="2" charset="2"/>
                <a:buChar char="§"/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BASIC ID: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행동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정서반응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감각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상상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인지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대인관계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약물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/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생리적 기능에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2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관한 문제를 해결할 수 있는 종합적 치료기법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교재 </a:t>
              </a:r>
              <a:r>
                <a:rPr lang="en-US" altLang="ko-KR" sz="2000" b="1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526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쪽 참조</a:t>
              </a:r>
              <a:r>
                <a:rPr lang="en-US" altLang="ko-KR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)</a:t>
              </a:r>
              <a:endParaRPr lang="ko-KR" altLang="en-US" sz="2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3" name="Line 68"/>
            <p:cNvSpPr>
              <a:spLocks noChangeShapeType="1"/>
            </p:cNvSpPr>
            <p:nvPr/>
          </p:nvSpPr>
          <p:spPr bwMode="auto">
            <a:xfrm>
              <a:off x="-35497" y="1052736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15" name="Rectangle 67"/>
            <p:cNvSpPr>
              <a:spLocks noChangeArrowheads="1"/>
            </p:cNvSpPr>
            <p:nvPr/>
          </p:nvSpPr>
          <p:spPr bwMode="auto">
            <a:xfrm>
              <a:off x="0" y="548680"/>
              <a:ext cx="2329484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  4) </a:t>
              </a:r>
              <a:r>
                <a:rPr lang="ko-KR" altLang="en-US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치료기법</a:t>
              </a:r>
              <a:endParaRPr lang="en-US" altLang="ko-KR" sz="2800" b="1" dirty="0">
                <a:solidFill>
                  <a:srgbClr val="92D05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</p:grpSp>
      <p:sp>
        <p:nvSpPr>
          <p:cNvPr id="7" name="Rectangle 67"/>
          <p:cNvSpPr>
            <a:spLocks noChangeArrowheads="1"/>
          </p:cNvSpPr>
          <p:nvPr/>
        </p:nvSpPr>
        <p:spPr bwMode="auto">
          <a:xfrm>
            <a:off x="0" y="6143644"/>
            <a:ext cx="914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r"/>
            <a:r>
              <a:rPr lang="en-US" altLang="ko-KR" sz="2800" b="1" dirty="0">
                <a:solidFill>
                  <a:srgbClr val="7030A0"/>
                </a:solidFill>
                <a:latin typeface="HY견고딕" pitchFamily="18" charset="-127"/>
                <a:ea typeface="HY견고딕" pitchFamily="18" charset="-127"/>
              </a:rPr>
              <a:t> </a:t>
            </a:r>
            <a:r>
              <a:rPr lang="ko-KR" altLang="en-US" sz="2800" b="1" dirty="0">
                <a:solidFill>
                  <a:srgbClr val="7030A0"/>
                </a:solidFill>
                <a:latin typeface="HY견고딕" pitchFamily="18" charset="-127"/>
                <a:ea typeface="HY견고딕" pitchFamily="18" charset="-127"/>
              </a:rPr>
              <a:t>다음 주 강의 주제</a:t>
            </a:r>
            <a:r>
              <a:rPr lang="en-US" altLang="ko-KR" sz="2800" b="1" dirty="0">
                <a:solidFill>
                  <a:srgbClr val="7030A0"/>
                </a:solidFill>
                <a:latin typeface="HY견고딕" pitchFamily="18" charset="-127"/>
                <a:ea typeface="HY견고딕" pitchFamily="18" charset="-127"/>
              </a:rPr>
              <a:t>: 20</a:t>
            </a:r>
            <a:r>
              <a:rPr lang="ko-KR" altLang="en-US" sz="2800" b="1">
                <a:solidFill>
                  <a:srgbClr val="7030A0"/>
                </a:solidFill>
                <a:latin typeface="HY견고딕" pitchFamily="18" charset="-127"/>
                <a:ea typeface="HY견고딕" pitchFamily="18" charset="-127"/>
              </a:rPr>
              <a:t>장</a:t>
            </a:r>
            <a:r>
              <a:rPr lang="en-US" altLang="ko-KR" sz="2800" b="1">
                <a:solidFill>
                  <a:srgbClr val="7030A0"/>
                </a:solidFill>
                <a:latin typeface="HY견고딕" pitchFamily="18" charset="-127"/>
                <a:ea typeface="HY견고딕" pitchFamily="18" charset="-127"/>
              </a:rPr>
              <a:t> </a:t>
            </a:r>
            <a:r>
              <a:rPr lang="ko-KR" altLang="en-US" sz="2800" b="1" dirty="0">
                <a:solidFill>
                  <a:srgbClr val="7030A0"/>
                </a:solidFill>
                <a:latin typeface="HY견고딕" pitchFamily="18" charset="-127"/>
                <a:ea typeface="HY견고딕" pitchFamily="18" charset="-127"/>
              </a:rPr>
              <a:t>인지이론</a:t>
            </a:r>
            <a:endParaRPr lang="en-US" altLang="ko-KR" sz="2800" b="1" dirty="0">
              <a:solidFill>
                <a:srgbClr val="7030A0"/>
              </a:solidFill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8" name="Line 68"/>
          <p:cNvSpPr>
            <a:spLocks noChangeShapeType="1"/>
          </p:cNvSpPr>
          <p:nvPr/>
        </p:nvSpPr>
        <p:spPr bwMode="auto">
          <a:xfrm>
            <a:off x="-36512" y="6165304"/>
            <a:ext cx="9144001" cy="0"/>
          </a:xfrm>
          <a:prstGeom prst="line">
            <a:avLst/>
          </a:prstGeom>
          <a:noFill/>
          <a:ln w="9525">
            <a:solidFill>
              <a:srgbClr val="C0C0C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7" name="Rectangle 69"/>
          <p:cNvSpPr>
            <a:spLocks noChangeArrowheads="1"/>
          </p:cNvSpPr>
          <p:nvPr/>
        </p:nvSpPr>
        <p:spPr bwMode="auto">
          <a:xfrm>
            <a:off x="0" y="2348875"/>
            <a:ext cx="9144000" cy="38164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en-US" altLang="ko-KR" sz="2800" b="1" dirty="0">
              <a:solidFill>
                <a:srgbClr val="FFFF00"/>
              </a:solidFill>
            </a:endParaRPr>
          </a:p>
          <a:p>
            <a:endParaRPr lang="en-US" altLang="ko-KR" sz="2800" b="1" dirty="0">
              <a:solidFill>
                <a:srgbClr val="FFFF00"/>
              </a:solidFill>
            </a:endParaRPr>
          </a:p>
          <a:p>
            <a:r>
              <a:rPr lang="ko-KR" altLang="en-US" sz="2800" b="1" dirty="0">
                <a:solidFill>
                  <a:srgbClr val="FFFF00"/>
                </a:solidFill>
              </a:rPr>
              <a:t>        </a:t>
            </a:r>
            <a:endParaRPr lang="en-US" altLang="ko-KR" sz="2800" b="1" dirty="0">
              <a:solidFill>
                <a:srgbClr val="FFFF00"/>
              </a:solidFill>
            </a:endParaRPr>
          </a:p>
          <a:p>
            <a:endParaRPr lang="en-US" altLang="ko-KR" sz="1400" b="1" dirty="0">
              <a:solidFill>
                <a:srgbClr val="66CCFF"/>
              </a:solidFill>
            </a:endParaRPr>
          </a:p>
          <a:p>
            <a:pPr>
              <a:lnSpc>
                <a:spcPct val="150000"/>
              </a:lnSpc>
              <a:buBlip>
                <a:blip r:embed="rId2"/>
              </a:buBlip>
            </a:pPr>
            <a:r>
              <a:rPr lang="ko-KR" altLang="en-US" sz="24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행동주의이론의 인간관과 기본 가정 이해</a:t>
            </a:r>
          </a:p>
          <a:p>
            <a:pPr>
              <a:lnSpc>
                <a:spcPct val="150000"/>
              </a:lnSpc>
              <a:buBlip>
                <a:blip r:embed="rId2"/>
              </a:buBlip>
            </a:pPr>
            <a:r>
              <a:rPr lang="ko-KR" altLang="en-US" sz="24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행동주의이론의 주요 개념 이해</a:t>
            </a:r>
          </a:p>
          <a:p>
            <a:pPr>
              <a:lnSpc>
                <a:spcPct val="150000"/>
              </a:lnSpc>
              <a:buBlip>
                <a:blip r:embed="rId2"/>
              </a:buBlip>
            </a:pPr>
            <a:r>
              <a:rPr lang="ko-KR" altLang="en-US" sz="24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행동주의이론의 인간발달 관점 이해</a:t>
            </a:r>
          </a:p>
          <a:p>
            <a:pPr>
              <a:lnSpc>
                <a:spcPct val="150000"/>
              </a:lnSpc>
              <a:buBlip>
                <a:blip r:embed="rId2"/>
              </a:buBlip>
            </a:pPr>
            <a:r>
              <a:rPr lang="ko-KR" altLang="en-US" sz="24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행동주의이론의 사회복지실천 적용방안 이해</a:t>
            </a:r>
          </a:p>
        </p:txBody>
      </p:sp>
      <p:sp>
        <p:nvSpPr>
          <p:cNvPr id="5" name="제목 4"/>
          <p:cNvSpPr>
            <a:spLocks noGrp="1"/>
          </p:cNvSpPr>
          <p:nvPr>
            <p:ph type="title"/>
          </p:nvPr>
        </p:nvSpPr>
        <p:spPr>
          <a:xfrm>
            <a:off x="0" y="571480"/>
            <a:ext cx="9144000" cy="1643074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ko-KR" altLang="en-US" sz="3800" b="1" dirty="0">
                <a:solidFill>
                  <a:srgbClr val="FFCC00"/>
                </a:solidFill>
                <a:latin typeface="HY견고딕" pitchFamily="18" charset="-127"/>
                <a:ea typeface="HY견고딕" pitchFamily="18" charset="-127"/>
              </a:rPr>
              <a:t>제 </a:t>
            </a:r>
            <a:r>
              <a:rPr lang="en-US" altLang="ko-KR" sz="3800" b="1" dirty="0">
                <a:solidFill>
                  <a:srgbClr val="FFCC00"/>
                </a:solidFill>
                <a:latin typeface="HY견고딕" pitchFamily="18" charset="-127"/>
                <a:ea typeface="HY견고딕" pitchFamily="18" charset="-127"/>
              </a:rPr>
              <a:t>19 </a:t>
            </a:r>
            <a:r>
              <a:rPr lang="ko-KR" altLang="en-US" sz="3800" b="1" dirty="0">
                <a:solidFill>
                  <a:srgbClr val="FFCC00"/>
                </a:solidFill>
                <a:latin typeface="HY견고딕" pitchFamily="18" charset="-127"/>
                <a:ea typeface="HY견고딕" pitchFamily="18" charset="-127"/>
              </a:rPr>
              <a:t>장  </a:t>
            </a:r>
            <a:br>
              <a:rPr lang="en-US" altLang="ko-KR" sz="3800" b="1" dirty="0">
                <a:solidFill>
                  <a:srgbClr val="FFCC00"/>
                </a:solidFill>
                <a:latin typeface="HY견고딕" pitchFamily="18" charset="-127"/>
                <a:ea typeface="HY견고딕" pitchFamily="18" charset="-127"/>
              </a:rPr>
            </a:br>
            <a:r>
              <a:rPr lang="ko-KR" altLang="en-US" sz="3800" b="1" dirty="0">
                <a:solidFill>
                  <a:srgbClr val="FFCC00"/>
                </a:solidFill>
                <a:latin typeface="HY견고딕" pitchFamily="18" charset="-127"/>
                <a:ea typeface="HY견고딕" pitchFamily="18" charset="-127"/>
              </a:rPr>
              <a:t>행동주의이론</a:t>
            </a:r>
            <a:endParaRPr lang="ko-KR" altLang="en-US" sz="3800" dirty="0"/>
          </a:p>
        </p:txBody>
      </p:sp>
      <p:grpSp>
        <p:nvGrpSpPr>
          <p:cNvPr id="2" name="그룹 9"/>
          <p:cNvGrpSpPr/>
          <p:nvPr/>
        </p:nvGrpSpPr>
        <p:grpSpPr>
          <a:xfrm>
            <a:off x="-32" y="2500306"/>
            <a:ext cx="9144032" cy="785818"/>
            <a:chOff x="-32" y="2500306"/>
            <a:chExt cx="9144032" cy="785818"/>
          </a:xfrm>
        </p:grpSpPr>
        <p:sp>
          <p:nvSpPr>
            <p:cNvPr id="11" name="직사각형 10"/>
            <p:cNvSpPr/>
            <p:nvPr/>
          </p:nvSpPr>
          <p:spPr>
            <a:xfrm>
              <a:off x="1357290" y="2571744"/>
              <a:ext cx="2143140" cy="5232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180000" lvl="1"/>
              <a:r>
                <a:rPr lang="ko-KR" altLang="en-US" sz="2800" b="1" dirty="0">
                  <a:solidFill>
                    <a:srgbClr val="FFFF00"/>
                  </a:solidFill>
                </a:rPr>
                <a:t>학습목표</a:t>
              </a:r>
              <a:endParaRPr lang="ko-KR" altLang="en-US" sz="2800" dirty="0"/>
            </a:p>
          </p:txBody>
        </p:sp>
        <p:sp>
          <p:nvSpPr>
            <p:cNvPr id="12" name="Line 68"/>
            <p:cNvSpPr>
              <a:spLocks noChangeShapeType="1"/>
            </p:cNvSpPr>
            <p:nvPr/>
          </p:nvSpPr>
          <p:spPr bwMode="auto">
            <a:xfrm>
              <a:off x="-1" y="3286124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13" name="Line 68"/>
            <p:cNvSpPr>
              <a:spLocks noChangeShapeType="1"/>
            </p:cNvSpPr>
            <p:nvPr/>
          </p:nvSpPr>
          <p:spPr bwMode="auto">
            <a:xfrm>
              <a:off x="-32" y="2500306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</p:grpSp>
      <p:pic>
        <p:nvPicPr>
          <p:cNvPr id="1027" name="Picture 3" descr="C:\Users\User\Desktop\pc\문화여가\사진모음\사진(20121220)\PHOTO_001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2492896"/>
            <a:ext cx="1547664" cy="79208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직사각형 15"/>
          <p:cNvSpPr/>
          <p:nvPr/>
        </p:nvSpPr>
        <p:spPr>
          <a:xfrm>
            <a:off x="0" y="0"/>
            <a:ext cx="9144000" cy="69454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dist">
              <a:lnSpc>
                <a:spcPct val="150000"/>
              </a:lnSpc>
              <a:buFont typeface="Wingdings" pitchFamily="2" charset="2"/>
              <a:buChar char="§"/>
            </a:pPr>
            <a:r>
              <a:rPr lang="ko-KR" altLang="en-US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행동주의이론은 인간행동의 대부분이 학습되거나 학습에 의해 수정된다고 </a:t>
            </a:r>
            <a:endParaRPr lang="en-US" altLang="ko-KR" sz="2000" b="1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ct val="150000"/>
              </a:lnSpc>
            </a:pPr>
            <a:r>
              <a:rPr lang="en-US" altLang="ko-KR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</a:t>
            </a:r>
            <a:r>
              <a:rPr lang="ko-KR" altLang="en-US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보기 때문에 학습이론으로도 불림</a:t>
            </a:r>
            <a:endParaRPr lang="en-US" altLang="ko-KR" sz="2000" b="1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dist">
              <a:lnSpc>
                <a:spcPct val="150000"/>
              </a:lnSpc>
              <a:buFont typeface="Wingdings" pitchFamily="2" charset="2"/>
              <a:buChar char="§"/>
            </a:pPr>
            <a:r>
              <a:rPr lang="en-US" altLang="ko-KR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ko-KR" altLang="en-US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내성적이고 관념적인 것은 과학연구의 대상이 될 수 없으므로</a:t>
            </a:r>
            <a:r>
              <a:rPr lang="en-US" altLang="ko-KR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ko-KR" altLang="en-US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자극</a:t>
            </a:r>
            <a:r>
              <a:rPr lang="en-US" altLang="ko-KR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</a:t>
            </a:r>
            <a:r>
              <a:rPr lang="ko-KR" altLang="en-US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반응에 </a:t>
            </a:r>
            <a:endParaRPr lang="en-US" altLang="ko-KR" sz="2000" b="1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ct val="150000"/>
              </a:lnSpc>
            </a:pPr>
            <a:r>
              <a:rPr lang="en-US" altLang="ko-KR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</a:t>
            </a:r>
            <a:r>
              <a:rPr lang="ko-KR" altLang="en-US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의해 학습 수정되는 직접 관찰 가능한 행동에 초점</a:t>
            </a:r>
            <a:endParaRPr lang="en-US" altLang="ko-KR" sz="2000" b="1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dist">
              <a:lnSpc>
                <a:spcPct val="150000"/>
              </a:lnSpc>
              <a:buFont typeface="Wingdings" pitchFamily="2" charset="2"/>
              <a:buChar char="§"/>
            </a:pPr>
            <a:r>
              <a:rPr lang="en-US" altLang="ko-KR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ko-KR" altLang="en-US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인간의 특정 행동은 선행사건과 그 결과에 의해 일어남 즉</a:t>
            </a:r>
            <a:r>
              <a:rPr lang="en-US" altLang="ko-KR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ko-KR" altLang="en-US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선행사건</a:t>
            </a:r>
            <a:r>
              <a:rPr lang="en-US" altLang="ko-KR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</a:t>
            </a:r>
            <a:r>
              <a:rPr lang="ko-KR" altLang="en-US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행동</a:t>
            </a:r>
            <a:r>
              <a:rPr lang="en-US" altLang="ko-KR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</a:t>
            </a:r>
          </a:p>
          <a:p>
            <a:pPr>
              <a:lnSpc>
                <a:spcPct val="150000"/>
              </a:lnSpc>
            </a:pPr>
            <a:r>
              <a:rPr lang="en-US" altLang="ko-KR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</a:t>
            </a:r>
            <a:r>
              <a:rPr lang="ko-KR" altLang="en-US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결과라는  </a:t>
            </a:r>
            <a:r>
              <a:rPr lang="en-US" altLang="ko-KR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ABC</a:t>
            </a:r>
            <a:r>
              <a:rPr lang="ko-KR" altLang="en-US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패러다임 제시</a:t>
            </a:r>
            <a:endParaRPr lang="en-US" altLang="ko-KR" sz="2000" b="1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ct val="150000"/>
              </a:lnSpc>
              <a:buFont typeface="Wingdings" pitchFamily="2" charset="2"/>
              <a:buChar char="§"/>
            </a:pPr>
            <a:r>
              <a:rPr lang="en-US" altLang="ko-KR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ko-KR" altLang="en-US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결과적 사건 특히 강화와 벌이 특정행동의 재현가능성에 영향을 미친다고 가정</a:t>
            </a:r>
            <a:endParaRPr lang="en-US" altLang="ko-KR" sz="2000" b="1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ct val="150000"/>
              </a:lnSpc>
              <a:buFont typeface="Wingdings" pitchFamily="2" charset="2"/>
              <a:buChar char="§"/>
            </a:pPr>
            <a:r>
              <a:rPr lang="en-US" altLang="ko-KR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ko-KR" altLang="en-US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자극을 조정함으로써  결과인 반응 즉</a:t>
            </a:r>
            <a:r>
              <a:rPr lang="en-US" altLang="ko-KR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ko-KR" altLang="en-US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행동을 수정</a:t>
            </a:r>
            <a:r>
              <a:rPr lang="en-US" altLang="ko-KR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ko-KR" altLang="en-US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통제 가능하다고 봄</a:t>
            </a:r>
            <a:endParaRPr lang="en-US" altLang="ko-KR" sz="2000" b="1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ct val="150000"/>
              </a:lnSpc>
              <a:buFont typeface="Wingdings" pitchFamily="2" charset="2"/>
              <a:buChar char="§"/>
            </a:pPr>
            <a:r>
              <a:rPr lang="en-US" altLang="ko-KR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ko-KR" altLang="en-US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행동주의이론</a:t>
            </a:r>
            <a:r>
              <a:rPr lang="en-US" altLang="ko-KR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= </a:t>
            </a:r>
            <a:r>
              <a:rPr lang="ko-KR" altLang="en-US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고전적 조건화</a:t>
            </a:r>
            <a:r>
              <a:rPr lang="en-US" altLang="ko-KR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+</a:t>
            </a:r>
            <a:r>
              <a:rPr lang="ko-KR" altLang="en-US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조작적 조건화</a:t>
            </a:r>
            <a:r>
              <a:rPr lang="en-US" altLang="ko-KR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+</a:t>
            </a:r>
            <a:r>
              <a:rPr lang="ko-KR" altLang="en-US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대리적 조건화</a:t>
            </a:r>
            <a:endParaRPr lang="en-US" altLang="ko-KR" sz="2000" b="1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ct val="150000"/>
              </a:lnSpc>
              <a:buFont typeface="Wingdings" pitchFamily="2" charset="2"/>
              <a:buChar char="§"/>
            </a:pPr>
            <a:r>
              <a:rPr lang="en-US" altLang="ko-KR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ko-KR" altLang="en-US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고전적 조건화</a:t>
            </a:r>
            <a:r>
              <a:rPr lang="en-US" altLang="ko-KR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Pavlov</a:t>
            </a:r>
            <a:r>
              <a:rPr lang="ko-KR" altLang="en-US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개실험</a:t>
            </a:r>
            <a:r>
              <a:rPr lang="en-US" altLang="ko-KR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ko-KR" altLang="en-US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반응적 행동 설명</a:t>
            </a:r>
            <a:r>
              <a:rPr lang="en-US" altLang="ko-KR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ko-KR" altLang="en-US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공포증 치료</a:t>
            </a:r>
            <a:r>
              <a:rPr lang="en-US" altLang="ko-KR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ko-KR" altLang="en-US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체계적 둔감화</a:t>
            </a:r>
            <a:endParaRPr lang="en-US" altLang="ko-KR" sz="2000" b="1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dist">
              <a:lnSpc>
                <a:spcPct val="150000"/>
              </a:lnSpc>
              <a:buFont typeface="Wingdings" pitchFamily="2" charset="2"/>
              <a:buChar char="§"/>
            </a:pPr>
            <a:r>
              <a:rPr lang="en-US" altLang="ko-KR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ko-KR" altLang="en-US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조작적 조건화</a:t>
            </a:r>
            <a:r>
              <a:rPr lang="en-US" altLang="ko-KR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Thorndike</a:t>
            </a:r>
            <a:r>
              <a:rPr lang="ko-KR" altLang="en-US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의 도구적 조건화를 인간에 적용</a:t>
            </a:r>
            <a:r>
              <a:rPr lang="en-US" altLang="ko-KR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ko-KR" altLang="en-US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조작적 행동 설명</a:t>
            </a:r>
            <a:r>
              <a:rPr lang="en-US" altLang="ko-KR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</a:p>
          <a:p>
            <a:pPr>
              <a:lnSpc>
                <a:spcPct val="150000"/>
              </a:lnSpc>
            </a:pPr>
            <a:r>
              <a:rPr lang="en-US" altLang="ko-KR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</a:t>
            </a:r>
            <a:r>
              <a:rPr lang="ko-KR" altLang="en-US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다양한 행동기법 </a:t>
            </a:r>
            <a:endParaRPr lang="en-US" altLang="ko-KR" sz="2000" b="1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dist">
              <a:lnSpc>
                <a:spcPct val="150000"/>
              </a:lnSpc>
              <a:buFont typeface="Wingdings" pitchFamily="2" charset="2"/>
              <a:buChar char="§"/>
            </a:pPr>
            <a:r>
              <a:rPr lang="en-US" altLang="ko-KR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ko-KR" altLang="en-US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대리적 조건화</a:t>
            </a:r>
            <a:r>
              <a:rPr lang="en-US" altLang="ko-KR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ko-KR" altLang="en-US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전통적 행동주의 이론의 한계인 사고</a:t>
            </a:r>
            <a:r>
              <a:rPr lang="en-US" altLang="ko-KR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ko-KR" altLang="en-US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태도</a:t>
            </a:r>
            <a:r>
              <a:rPr lang="en-US" altLang="ko-KR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ko-KR" altLang="en-US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가치 등의 인지적 </a:t>
            </a:r>
            <a:endParaRPr lang="en-US" altLang="ko-KR" sz="2000" b="1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ct val="150000"/>
              </a:lnSpc>
            </a:pPr>
            <a:r>
              <a:rPr lang="en-US" altLang="ko-KR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</a:t>
            </a:r>
            <a:r>
              <a:rPr lang="ko-KR" altLang="en-US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요인이 행동에 미치는 요인 설명</a:t>
            </a:r>
            <a:r>
              <a:rPr lang="en-US" altLang="ko-KR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ko-KR" altLang="en-US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인지행동치료</a:t>
            </a:r>
            <a:endParaRPr lang="en-US" altLang="ko-KR" sz="2000" b="1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ct val="150000"/>
              </a:lnSpc>
              <a:buFont typeface="Wingdings" pitchFamily="2" charset="2"/>
              <a:buChar char="§"/>
            </a:pPr>
            <a:r>
              <a:rPr lang="en-US" altLang="ko-KR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ko-KR" altLang="en-US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다음은 다양한 행동주의이론가 중에서 </a:t>
            </a:r>
            <a:r>
              <a:rPr lang="en-US" altLang="ko-KR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Skinner</a:t>
            </a:r>
            <a:r>
              <a:rPr lang="ko-KR" altLang="en-US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와 </a:t>
            </a:r>
            <a:r>
              <a:rPr lang="en-US" altLang="ko-KR" sz="2000" b="1" dirty="0" err="1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Bandura</a:t>
            </a:r>
            <a:r>
              <a:rPr lang="ko-KR" altLang="en-US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를 중심으로 논의</a:t>
            </a:r>
            <a:endParaRPr lang="en-US" altLang="ko-KR" sz="2000" b="1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그룹 15"/>
          <p:cNvGrpSpPr/>
          <p:nvPr/>
        </p:nvGrpSpPr>
        <p:grpSpPr>
          <a:xfrm>
            <a:off x="-35497" y="0"/>
            <a:ext cx="9179497" cy="6892926"/>
            <a:chOff x="-35497" y="0"/>
            <a:chExt cx="9179497" cy="6892926"/>
          </a:xfrm>
        </p:grpSpPr>
        <p:grpSp>
          <p:nvGrpSpPr>
            <p:cNvPr id="10" name="그룹 9"/>
            <p:cNvGrpSpPr/>
            <p:nvPr/>
          </p:nvGrpSpPr>
          <p:grpSpPr>
            <a:xfrm>
              <a:off x="-35497" y="0"/>
              <a:ext cx="9179496" cy="1215916"/>
              <a:chOff x="-35496" y="108951"/>
              <a:chExt cx="9179496" cy="1215916"/>
            </a:xfrm>
          </p:grpSpPr>
          <p:grpSp>
            <p:nvGrpSpPr>
              <p:cNvPr id="7" name="그룹 6"/>
              <p:cNvGrpSpPr/>
              <p:nvPr/>
            </p:nvGrpSpPr>
            <p:grpSpPr>
              <a:xfrm>
                <a:off x="-1" y="108951"/>
                <a:ext cx="9144001" cy="548680"/>
                <a:chOff x="-1" y="108951"/>
                <a:chExt cx="9144001" cy="548680"/>
              </a:xfrm>
            </p:grpSpPr>
            <p:sp>
              <p:nvSpPr>
                <p:cNvPr id="2115" name="Rectangle 67"/>
                <p:cNvSpPr>
                  <a:spLocks noChangeArrowheads="1"/>
                </p:cNvSpPr>
                <p:nvPr/>
              </p:nvSpPr>
              <p:spPr bwMode="auto">
                <a:xfrm>
                  <a:off x="0" y="108951"/>
                  <a:ext cx="3005951" cy="52322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r>
                    <a:rPr lang="en-US" altLang="ko-KR" sz="2800" b="1" dirty="0">
                      <a:solidFill>
                        <a:srgbClr val="FFCC00"/>
                      </a:solidFill>
                      <a:latin typeface="HY견고딕" pitchFamily="18" charset="-127"/>
                      <a:ea typeface="HY견고딕" pitchFamily="18" charset="-127"/>
                    </a:rPr>
                    <a:t> 1. </a:t>
                  </a:r>
                  <a:r>
                    <a:rPr lang="ko-KR" altLang="en-US" sz="2800" b="1" dirty="0">
                      <a:solidFill>
                        <a:srgbClr val="FFCC00"/>
                      </a:solidFill>
                      <a:latin typeface="HY견고딕" pitchFamily="18" charset="-127"/>
                      <a:ea typeface="HY견고딕" pitchFamily="18" charset="-127"/>
                    </a:rPr>
                    <a:t>인간관과 가정</a:t>
                  </a:r>
                  <a:endParaRPr lang="en-US" altLang="ko-KR" sz="2800" b="1" dirty="0">
                    <a:solidFill>
                      <a:srgbClr val="FFCC00"/>
                    </a:solidFill>
                    <a:latin typeface="HY견고딕" pitchFamily="18" charset="-127"/>
                    <a:ea typeface="HY견고딕" pitchFamily="18" charset="-127"/>
                  </a:endParaRPr>
                </a:p>
              </p:txBody>
            </p:sp>
            <p:sp>
              <p:nvSpPr>
                <p:cNvPr id="2116" name="Line 68"/>
                <p:cNvSpPr>
                  <a:spLocks noChangeShapeType="1"/>
                </p:cNvSpPr>
                <p:nvPr/>
              </p:nvSpPr>
              <p:spPr bwMode="auto">
                <a:xfrm>
                  <a:off x="-1" y="657631"/>
                  <a:ext cx="9144001" cy="0"/>
                </a:xfrm>
                <a:prstGeom prst="line">
                  <a:avLst/>
                </a:prstGeom>
                <a:noFill/>
                <a:ln w="9525">
                  <a:solidFill>
                    <a:srgbClr val="C0C0C0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ko-KR" altLang="en-US"/>
                </a:p>
              </p:txBody>
            </p:sp>
          </p:grpSp>
          <p:sp>
            <p:nvSpPr>
              <p:cNvPr id="8" name="Rectangle 67"/>
              <p:cNvSpPr>
                <a:spLocks noChangeArrowheads="1"/>
              </p:cNvSpPr>
              <p:nvPr/>
            </p:nvSpPr>
            <p:spPr bwMode="auto">
              <a:xfrm>
                <a:off x="0" y="801647"/>
                <a:ext cx="1976823" cy="5232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altLang="ko-KR" sz="2800" b="1" dirty="0">
                    <a:solidFill>
                      <a:srgbClr val="92D050"/>
                    </a:solidFill>
                    <a:latin typeface="HY견고딕" pitchFamily="18" charset="-127"/>
                    <a:ea typeface="HY견고딕" pitchFamily="18" charset="-127"/>
                  </a:rPr>
                  <a:t>  1) </a:t>
                </a:r>
                <a:r>
                  <a:rPr lang="ko-KR" altLang="en-US" sz="2800" b="1" dirty="0">
                    <a:solidFill>
                      <a:srgbClr val="92D050"/>
                    </a:solidFill>
                    <a:latin typeface="HY견고딕" pitchFamily="18" charset="-127"/>
                    <a:ea typeface="HY견고딕" pitchFamily="18" charset="-127"/>
                  </a:rPr>
                  <a:t>인간관</a:t>
                </a:r>
                <a:endPara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endParaRPr>
              </a:p>
            </p:txBody>
          </p:sp>
          <p:sp>
            <p:nvSpPr>
              <p:cNvPr id="9" name="Line 68"/>
              <p:cNvSpPr>
                <a:spLocks noChangeShapeType="1"/>
              </p:cNvSpPr>
              <p:nvPr/>
            </p:nvSpPr>
            <p:spPr bwMode="auto">
              <a:xfrm>
                <a:off x="-35496" y="1305703"/>
                <a:ext cx="9144001" cy="0"/>
              </a:xfrm>
              <a:prstGeom prst="line">
                <a:avLst/>
              </a:prstGeom>
              <a:noFill/>
              <a:ln w="9525">
                <a:solidFill>
                  <a:srgbClr val="C0C0C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ko-KR" altLang="en-US"/>
              </a:p>
            </p:txBody>
          </p:sp>
        </p:grpSp>
        <p:sp>
          <p:nvSpPr>
            <p:cNvPr id="14" name="Rectangle 69"/>
            <p:cNvSpPr>
              <a:spLocks noChangeArrowheads="1"/>
            </p:cNvSpPr>
            <p:nvPr/>
          </p:nvSpPr>
          <p:spPr bwMode="auto">
            <a:xfrm>
              <a:off x="0" y="1124744"/>
              <a:ext cx="9144000" cy="5768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dist">
                <a:lnSpc>
                  <a:spcPct val="15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Skinner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등의 전통적 행동주의이론과 </a:t>
              </a:r>
              <a:r>
                <a:rPr lang="en-US" altLang="ko-KR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Bandura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등의 인지적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행동주의이론간에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5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인간관에 공통점과 차이점이 존재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50000"/>
                </a:lnSpc>
              </a:pPr>
              <a:endParaRPr lang="en-US" altLang="ko-KR" sz="9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5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인간관의 차이점</a:t>
              </a:r>
            </a:p>
            <a:p>
              <a:pPr>
                <a:lnSpc>
                  <a:spcPct val="150000"/>
                </a:lnSpc>
                <a:buFont typeface="Wingdings" pitchFamily="2" charset="2"/>
                <a:buChar char="ü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행동의 결정요인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Skinner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자기결정과 자유의 가능성 배제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기계적 환경결정론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) </a:t>
              </a:r>
            </a:p>
            <a:p>
              <a:pPr>
                <a:lnSpc>
                  <a:spcPct val="15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 vs. </a:t>
              </a:r>
              <a:r>
                <a:rPr lang="en-US" altLang="ko-KR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Bandura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자신의 환경을 산출해 내는 주체자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상호결정론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)</a:t>
              </a:r>
              <a:endPara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dist">
                <a:lnSpc>
                  <a:spcPct val="150000"/>
                </a:lnSpc>
                <a:buFont typeface="Wingdings" pitchFamily="2" charset="2"/>
                <a:buChar char="ü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합리성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Skinner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합리성 논의 자체 거부 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vs. </a:t>
              </a:r>
              <a:r>
                <a:rPr lang="en-US" altLang="ko-KR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Bandura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인지능력을 활용하여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5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합리적 행동 계획</a:t>
              </a:r>
            </a:p>
            <a:p>
              <a:pPr>
                <a:lnSpc>
                  <a:spcPct val="150000"/>
                </a:lnSpc>
                <a:buFont typeface="Wingdings" pitchFamily="2" charset="2"/>
                <a:buChar char="ü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주관성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Skinner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객관적 관점 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vs. </a:t>
              </a:r>
              <a:r>
                <a:rPr lang="en-US" altLang="ko-KR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Bandura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주관적 관점과 객관적 관점</a:t>
              </a:r>
            </a:p>
            <a:p>
              <a:pPr>
                <a:lnSpc>
                  <a:spcPct val="15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인간관의 공통점</a:t>
              </a:r>
            </a:p>
            <a:p>
              <a:pPr>
                <a:lnSpc>
                  <a:spcPct val="150000"/>
                </a:lnSpc>
                <a:buFont typeface="Wingdings" pitchFamily="2" charset="2"/>
                <a:buChar char="ü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행동 유발요인은 환경적 자극</a:t>
              </a:r>
            </a:p>
            <a:p>
              <a:pPr>
                <a:lnSpc>
                  <a:spcPct val="150000"/>
                </a:lnSpc>
                <a:buFont typeface="Wingdings" pitchFamily="2" charset="2"/>
                <a:buChar char="ü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인간행동의 변화가능성 인정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.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즉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가변적 인간</a:t>
              </a:r>
            </a:p>
            <a:p>
              <a:pPr>
                <a:lnSpc>
                  <a:spcPct val="150000"/>
                </a:lnSpc>
                <a:buFont typeface="Wingdings" pitchFamily="2" charset="2"/>
                <a:buChar char="ü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관찰 가능한 행동에 초점을 두고 과학적 연구를 통해 </a:t>
              </a:r>
              <a:r>
                <a:rPr lang="ko-KR" altLang="en-US" sz="2000" dirty="0"/>
                <a:t>인간 본성 설명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</a:p>
          </p:txBody>
        </p: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5"/>
          <p:cNvGrpSpPr/>
          <p:nvPr/>
        </p:nvGrpSpPr>
        <p:grpSpPr>
          <a:xfrm>
            <a:off x="-36512" y="161345"/>
            <a:ext cx="9180512" cy="6351811"/>
            <a:chOff x="0" y="5013176"/>
            <a:chExt cx="9180512" cy="6351811"/>
          </a:xfrm>
        </p:grpSpPr>
        <p:sp>
          <p:nvSpPr>
            <p:cNvPr id="6" name="Rectangle 69"/>
            <p:cNvSpPr>
              <a:spLocks noChangeArrowheads="1"/>
            </p:cNvSpPr>
            <p:nvPr/>
          </p:nvSpPr>
          <p:spPr bwMode="auto">
            <a:xfrm>
              <a:off x="0" y="5517232"/>
              <a:ext cx="9144000" cy="58477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dist">
                <a:lnSpc>
                  <a:spcPct val="17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Skinner: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행동은 환경적 자극에 의해 동기화되며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강화에 의해 전적으로 결정된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7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다는 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ABC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패러다임으로 환경결정론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교재 </a:t>
              </a:r>
              <a:r>
                <a:rPr lang="en-US" altLang="ko-KR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506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쪽 그림 </a:t>
              </a:r>
              <a:r>
                <a:rPr lang="en-US" altLang="ko-KR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19-1 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참조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)</a:t>
              </a:r>
              <a:endPara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dist">
                <a:lnSpc>
                  <a:spcPct val="170000"/>
                </a:lnSpc>
                <a:buFont typeface="Wingdings" pitchFamily="2" charset="2"/>
                <a:buChar char="§"/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en-US" altLang="ko-KR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Bandura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행동은 외적 환경의 자극과 인간 내적 사건이 상호 작용하여 결정된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7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다는 상호결정론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교재 </a:t>
              </a:r>
              <a:r>
                <a:rPr lang="en-US" altLang="ko-KR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507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쪽 그림 </a:t>
              </a:r>
              <a:r>
                <a:rPr lang="en-US" altLang="ko-KR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19-2 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참조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)</a:t>
              </a:r>
            </a:p>
            <a:p>
              <a:pPr>
                <a:lnSpc>
                  <a:spcPct val="170000"/>
                </a:lnSpc>
                <a:buFont typeface="Wingdings" pitchFamily="2" charset="2"/>
                <a:buChar char="§"/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행동주의 이론의 인간행동에 대한 기본 가정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교재 </a:t>
              </a:r>
              <a:r>
                <a:rPr lang="en-US" altLang="ko-KR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507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쪽 표 </a:t>
              </a:r>
              <a:r>
                <a:rPr lang="en-US" altLang="ko-KR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19-1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참조</a:t>
              </a:r>
              <a:endParaRPr lang="en-US" altLang="ko-KR" sz="2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70000"/>
                </a:lnSpc>
                <a:buFont typeface="Wingdings" pitchFamily="2" charset="2"/>
                <a:buChar char="§"/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행동주의 치료에 공통적으로 적용되는 기본가정과 특성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70000"/>
                </a:lnSpc>
                <a:buFont typeface="Wingdings" pitchFamily="2" charset="2"/>
                <a:buChar char="ü"/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과거의 행동 결정요인보다 현재 개인행동에 영향을 미치는 결정요인에 초점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70000"/>
                </a:lnSpc>
                <a:buFont typeface="Wingdings" pitchFamily="2" charset="2"/>
                <a:buChar char="ü"/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겉으로 드러난 관찰 가능한 행동에 초점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70000"/>
                </a:lnSpc>
                <a:buFont typeface="Wingdings" pitchFamily="2" charset="2"/>
                <a:buChar char="ü"/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치료목표를 구체적으로 기술하고 객관적 용어로 표현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70000"/>
                </a:lnSpc>
                <a:buFont typeface="Wingdings" pitchFamily="2" charset="2"/>
                <a:buChar char="ü"/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구체적 행동의 변화 추구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치료과정에 대한 객관적 평가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70000"/>
                </a:lnSpc>
                <a:buFont typeface="Wingdings" pitchFamily="2" charset="2"/>
                <a:buChar char="ü"/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심리실험에서 도출된 행동변화의 원리와 기법을 임상장면에 적용</a:t>
              </a:r>
            </a:p>
          </p:txBody>
        </p:sp>
        <p:sp>
          <p:nvSpPr>
            <p:cNvPr id="13" name="Line 68"/>
            <p:cNvSpPr>
              <a:spLocks noChangeShapeType="1"/>
            </p:cNvSpPr>
            <p:nvPr/>
          </p:nvSpPr>
          <p:spPr bwMode="auto">
            <a:xfrm>
              <a:off x="36511" y="5517232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15" name="Rectangle 67"/>
            <p:cNvSpPr>
              <a:spLocks noChangeArrowheads="1"/>
            </p:cNvSpPr>
            <p:nvPr/>
          </p:nvSpPr>
          <p:spPr bwMode="auto">
            <a:xfrm>
              <a:off x="0" y="5013176"/>
              <a:ext cx="2563522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   2) </a:t>
              </a:r>
              <a:r>
                <a:rPr lang="ko-KR" altLang="en-US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기본 가정</a:t>
              </a:r>
              <a:endParaRPr lang="en-US" altLang="ko-KR" sz="2800" b="1" dirty="0">
                <a:solidFill>
                  <a:srgbClr val="92D05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2"/>
          <p:cNvGrpSpPr/>
          <p:nvPr/>
        </p:nvGrpSpPr>
        <p:grpSpPr>
          <a:xfrm>
            <a:off x="-36512" y="0"/>
            <a:ext cx="9217024" cy="6868533"/>
            <a:chOff x="-36512" y="0"/>
            <a:chExt cx="9217024" cy="6868533"/>
          </a:xfrm>
        </p:grpSpPr>
        <p:grpSp>
          <p:nvGrpSpPr>
            <p:cNvPr id="3" name="그룹 15"/>
            <p:cNvGrpSpPr/>
            <p:nvPr/>
          </p:nvGrpSpPr>
          <p:grpSpPr>
            <a:xfrm>
              <a:off x="-2" y="0"/>
              <a:ext cx="9144003" cy="3063736"/>
              <a:chOff x="-2" y="0"/>
              <a:chExt cx="9144003" cy="3063736"/>
            </a:xfrm>
          </p:grpSpPr>
          <p:grpSp>
            <p:nvGrpSpPr>
              <p:cNvPr id="4" name="그룹 9"/>
              <p:cNvGrpSpPr/>
              <p:nvPr/>
            </p:nvGrpSpPr>
            <p:grpSpPr>
              <a:xfrm>
                <a:off x="-2" y="0"/>
                <a:ext cx="9144003" cy="1143908"/>
                <a:chOff x="-1" y="108951"/>
                <a:chExt cx="9144003" cy="1143908"/>
              </a:xfrm>
            </p:grpSpPr>
            <p:grpSp>
              <p:nvGrpSpPr>
                <p:cNvPr id="5" name="그룹 6"/>
                <p:cNvGrpSpPr/>
                <p:nvPr/>
              </p:nvGrpSpPr>
              <p:grpSpPr>
                <a:xfrm>
                  <a:off x="-1" y="108951"/>
                  <a:ext cx="9144001" cy="548680"/>
                  <a:chOff x="-1" y="108951"/>
                  <a:chExt cx="9144001" cy="548680"/>
                </a:xfrm>
              </p:grpSpPr>
              <p:sp>
                <p:nvSpPr>
                  <p:cNvPr id="2115" name="Rectangle 67"/>
                  <p:cNvSpPr>
                    <a:spLocks noChangeArrowheads="1"/>
                  </p:cNvSpPr>
                  <p:nvPr/>
                </p:nvSpPr>
                <p:spPr bwMode="auto">
                  <a:xfrm>
                    <a:off x="0" y="108951"/>
                    <a:ext cx="2300630" cy="523220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 altLang="ko-KR" sz="2800" b="1" dirty="0">
                        <a:solidFill>
                          <a:srgbClr val="FFCC00"/>
                        </a:solidFill>
                        <a:latin typeface="HY견고딕" pitchFamily="18" charset="-127"/>
                        <a:ea typeface="HY견고딕" pitchFamily="18" charset="-127"/>
                      </a:rPr>
                      <a:t> </a:t>
                    </a:r>
                    <a:r>
                      <a:rPr lang="en-US" altLang="ko-KR" sz="2800" b="1" dirty="0">
                        <a:solidFill>
                          <a:srgbClr val="FFC000"/>
                        </a:solidFill>
                        <a:latin typeface="HY견고딕" pitchFamily="18" charset="-127"/>
                        <a:ea typeface="HY견고딕" pitchFamily="18" charset="-127"/>
                      </a:rPr>
                      <a:t>2. </a:t>
                    </a:r>
                    <a:r>
                      <a:rPr lang="ko-KR" altLang="en-US" sz="2800" b="1" dirty="0">
                        <a:solidFill>
                          <a:srgbClr val="FFC000"/>
                        </a:solidFill>
                        <a:latin typeface="HY견고딕" pitchFamily="18" charset="-127"/>
                        <a:ea typeface="HY견고딕" pitchFamily="18" charset="-127"/>
                      </a:rPr>
                      <a:t>주요 개념</a:t>
                    </a:r>
                    <a:endParaRPr lang="en-US" altLang="ko-KR" sz="2800" b="1" dirty="0">
                      <a:solidFill>
                        <a:srgbClr val="FFC000"/>
                      </a:solidFill>
                      <a:latin typeface="HY견고딕" pitchFamily="18" charset="-127"/>
                      <a:ea typeface="HY견고딕" pitchFamily="18" charset="-127"/>
                    </a:endParaRPr>
                  </a:p>
                </p:txBody>
              </p:sp>
              <p:sp>
                <p:nvSpPr>
                  <p:cNvPr id="2116" name="Line 68"/>
                  <p:cNvSpPr>
                    <a:spLocks noChangeShapeType="1"/>
                  </p:cNvSpPr>
                  <p:nvPr/>
                </p:nvSpPr>
                <p:spPr bwMode="auto">
                  <a:xfrm>
                    <a:off x="-1" y="657631"/>
                    <a:ext cx="9144001" cy="0"/>
                  </a:xfrm>
                  <a:prstGeom prst="line">
                    <a:avLst/>
                  </a:prstGeom>
                  <a:noFill/>
                  <a:ln w="9525">
                    <a:solidFill>
                      <a:srgbClr val="C0C0C0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ko-KR" altLang="en-US"/>
                  </a:p>
                </p:txBody>
              </p:sp>
            </p:grpSp>
            <p:sp>
              <p:nvSpPr>
                <p:cNvPr id="8" name="Rectangle 67"/>
                <p:cNvSpPr>
                  <a:spLocks noChangeArrowheads="1"/>
                </p:cNvSpPr>
                <p:nvPr/>
              </p:nvSpPr>
              <p:spPr bwMode="auto">
                <a:xfrm>
                  <a:off x="1" y="729639"/>
                  <a:ext cx="5663730" cy="52322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r>
                    <a:rPr lang="en-US" altLang="ko-KR" sz="2800" b="1" dirty="0">
                      <a:solidFill>
                        <a:srgbClr val="00CCFF"/>
                      </a:solidFill>
                      <a:latin typeface="HY견고딕" pitchFamily="18" charset="-127"/>
                      <a:ea typeface="HY견고딕" pitchFamily="18" charset="-127"/>
                    </a:rPr>
                    <a:t>  </a:t>
                  </a:r>
                  <a:r>
                    <a:rPr lang="en-US" altLang="ko-KR" sz="2800" b="1" dirty="0">
                      <a:solidFill>
                        <a:srgbClr val="92D050"/>
                      </a:solidFill>
                      <a:latin typeface="HY견고딕" pitchFamily="18" charset="-127"/>
                      <a:ea typeface="HY견고딕" pitchFamily="18" charset="-127"/>
                    </a:rPr>
                    <a:t>1) </a:t>
                  </a:r>
                  <a:r>
                    <a:rPr lang="ko-KR" altLang="en-US" sz="2800" b="1" dirty="0">
                      <a:solidFill>
                        <a:srgbClr val="92D050"/>
                      </a:solidFill>
                      <a:latin typeface="HY견고딕" pitchFamily="18" charset="-127"/>
                      <a:ea typeface="HY견고딕" pitchFamily="18" charset="-127"/>
                    </a:rPr>
                    <a:t>고전적 조건화와 반응적 행동</a:t>
                  </a:r>
                  <a:endParaRPr lang="en-US" altLang="ko-KR" sz="2800" b="1" dirty="0">
                    <a:solidFill>
                      <a:srgbClr val="92D050"/>
                    </a:solidFill>
                    <a:latin typeface="HY견고딕" pitchFamily="18" charset="-127"/>
                    <a:ea typeface="HY견고딕" pitchFamily="18" charset="-127"/>
                  </a:endParaRPr>
                </a:p>
              </p:txBody>
            </p:sp>
            <p:sp>
              <p:nvSpPr>
                <p:cNvPr id="9" name="Line 68"/>
                <p:cNvSpPr>
                  <a:spLocks noChangeShapeType="1"/>
                </p:cNvSpPr>
                <p:nvPr/>
              </p:nvSpPr>
              <p:spPr bwMode="auto">
                <a:xfrm>
                  <a:off x="1" y="1233695"/>
                  <a:ext cx="9144001" cy="0"/>
                </a:xfrm>
                <a:prstGeom prst="line">
                  <a:avLst/>
                </a:prstGeom>
                <a:noFill/>
                <a:ln w="9525">
                  <a:solidFill>
                    <a:srgbClr val="C0C0C0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ko-KR" altLang="en-US"/>
                </a:p>
              </p:txBody>
            </p:sp>
          </p:grpSp>
          <p:sp>
            <p:nvSpPr>
              <p:cNvPr id="14" name="Rectangle 69"/>
              <p:cNvSpPr>
                <a:spLocks noChangeArrowheads="1"/>
              </p:cNvSpPr>
              <p:nvPr/>
            </p:nvSpPr>
            <p:spPr bwMode="auto">
              <a:xfrm>
                <a:off x="0" y="1124744"/>
                <a:ext cx="9144000" cy="19389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>
                  <a:lnSpc>
                    <a:spcPct val="120000"/>
                  </a:lnSpc>
                  <a:buFont typeface="Wingdings" pitchFamily="2" charset="2"/>
                  <a:buChar char="§"/>
                </a:pP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Pavlov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의 개실험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(</a:t>
                </a:r>
                <a:r>
                  <a:rPr lang="ko-KR" altLang="en-US" sz="2000" b="1" dirty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절차와 개념</a:t>
                </a:r>
                <a:r>
                  <a:rPr lang="en-US" altLang="ko-KR" sz="2000" b="1" dirty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: </a:t>
                </a:r>
                <a:r>
                  <a:rPr lang="ko-KR" altLang="en-US" sz="2000" b="1" dirty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교재 </a:t>
                </a:r>
                <a:r>
                  <a:rPr lang="en-US" altLang="ko-KR" sz="2000" b="1" dirty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508</a:t>
                </a:r>
                <a:r>
                  <a:rPr lang="ko-KR" altLang="en-US" sz="2000" b="1" dirty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쪽</a:t>
                </a:r>
                <a:r>
                  <a:rPr lang="en-US" altLang="ko-KR" sz="2000" b="1" dirty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, 509</a:t>
                </a:r>
                <a:r>
                  <a:rPr lang="ko-KR" altLang="en-US" sz="2000" b="1" dirty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쪽 그림 </a:t>
                </a:r>
                <a:r>
                  <a:rPr lang="en-US" altLang="ko-KR" sz="2000" b="1" dirty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19-3 </a:t>
                </a:r>
                <a:r>
                  <a:rPr lang="ko-KR" altLang="en-US" sz="2000" b="1" dirty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참조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)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에서 유래</a:t>
                </a:r>
              </a:p>
              <a:p>
                <a:pPr algn="dist">
                  <a:lnSpc>
                    <a:spcPct val="120000"/>
                  </a:lnSpc>
                  <a:buFont typeface="Wingdings" pitchFamily="2" charset="2"/>
                  <a:buChar char="§"/>
                </a:pP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고전적 조건화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: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행동을 유발하는 힘이 없는 중성자극에 반응유발능력을 불어</a:t>
                </a:r>
                <a:endPara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pPr>
                  <a:lnSpc>
                    <a:spcPct val="120000"/>
                  </a:lnSpc>
                </a:pP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넣어 조건자극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)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으로 바꾸는 과정으로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,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반응적 조건화라고도 함</a:t>
                </a:r>
              </a:p>
              <a:p>
                <a:pPr>
                  <a:lnSpc>
                    <a:spcPct val="120000"/>
                  </a:lnSpc>
                  <a:buFont typeface="Wingdings" pitchFamily="2" charset="2"/>
                  <a:buChar char="§"/>
                </a:pP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반응적 행동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: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인간 유기체가 특정 자극에 대해 자동적으로 반응을 보이는 행동</a:t>
                </a:r>
                <a:endPara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pPr>
                  <a:lnSpc>
                    <a:spcPct val="120000"/>
                  </a:lnSpc>
                </a:pP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으로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,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반사행동 등이 포함</a:t>
                </a:r>
              </a:p>
            </p:txBody>
          </p:sp>
        </p:grpSp>
        <p:sp>
          <p:nvSpPr>
            <p:cNvPr id="10" name="Rectangle 67"/>
            <p:cNvSpPr>
              <a:spLocks noChangeArrowheads="1"/>
            </p:cNvSpPr>
            <p:nvPr/>
          </p:nvSpPr>
          <p:spPr bwMode="auto">
            <a:xfrm>
              <a:off x="35496" y="3068960"/>
              <a:ext cx="5663730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  2) </a:t>
              </a:r>
              <a:r>
                <a:rPr lang="ko-KR" altLang="en-US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조작적 조건화와 조작적 행동</a:t>
              </a:r>
              <a:endParaRPr lang="en-US" altLang="ko-KR" sz="2800" b="1" dirty="0">
                <a:solidFill>
                  <a:srgbClr val="92D05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11" name="Line 68"/>
            <p:cNvSpPr>
              <a:spLocks noChangeShapeType="1"/>
            </p:cNvSpPr>
            <p:nvPr/>
          </p:nvSpPr>
          <p:spPr bwMode="auto">
            <a:xfrm>
              <a:off x="-36512" y="3573016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12" name="Rectangle 69"/>
            <p:cNvSpPr>
              <a:spLocks noChangeArrowheads="1"/>
            </p:cNvSpPr>
            <p:nvPr/>
          </p:nvSpPr>
          <p:spPr bwMode="auto">
            <a:xfrm>
              <a:off x="36512" y="3501008"/>
              <a:ext cx="9144000" cy="33675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dist">
                <a:lnSpc>
                  <a:spcPct val="12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Thorndike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가 실시한 도구적 조건화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절차</a:t>
              </a:r>
              <a:r>
                <a:rPr lang="en-US" altLang="ko-KR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교재 </a:t>
              </a:r>
              <a:r>
                <a:rPr lang="en-US" altLang="ko-KR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509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쪽 및 그림 </a:t>
              </a:r>
              <a:r>
                <a:rPr lang="en-US" altLang="ko-KR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19-4 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참조</a:t>
              </a:r>
              <a:r>
                <a:rPr lang="en-US" altLang="ko-KR" sz="2000" b="1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) </a:t>
              </a:r>
            </a:p>
            <a:p>
              <a:pPr>
                <a:lnSpc>
                  <a:spcPct val="120000"/>
                </a:lnSpc>
              </a:pPr>
              <a:r>
                <a:rPr lang="en-US" altLang="ko-KR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의 실험에서 유래</a:t>
              </a:r>
            </a:p>
            <a:p>
              <a:pPr algn="dist">
                <a:lnSpc>
                  <a:spcPct val="12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효과의 법칙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특정 행동에 따르는 결과가 다음 행동의 원인이 되며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행동은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2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결과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즉 강화와 벌에 의해 유지 또는 통제</a:t>
              </a:r>
            </a:p>
            <a:p>
              <a:pPr algn="dist">
                <a:lnSpc>
                  <a:spcPct val="12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조작적 행동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도구적 조건화와 같은 원리에 근거를 둔 조작적 조건화에 의해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2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학습된 행동</a:t>
              </a:r>
            </a:p>
            <a:p>
              <a:pPr algn="dist">
                <a:lnSpc>
                  <a:spcPct val="12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조작적 조건화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자극이나 특수한 조건에 의해 어떤 반응이 유발되는가에 대한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dist">
                <a:lnSpc>
                  <a:spcPct val="12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기능적 분석을 실시하여 행동의 원인과 결과를 발견하고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원인인 자극을 조정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2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함으로써 그 결과인 반응을 통제</a:t>
              </a:r>
            </a:p>
          </p:txBody>
        </p:sp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0"/>
          <p:cNvGrpSpPr/>
          <p:nvPr/>
        </p:nvGrpSpPr>
        <p:grpSpPr>
          <a:xfrm>
            <a:off x="-35497" y="188640"/>
            <a:ext cx="9179498" cy="6603256"/>
            <a:chOff x="-35497" y="188640"/>
            <a:chExt cx="9179498" cy="6603256"/>
          </a:xfrm>
        </p:grpSpPr>
        <p:sp>
          <p:nvSpPr>
            <p:cNvPr id="6" name="Rectangle 69"/>
            <p:cNvSpPr>
              <a:spLocks noChangeArrowheads="1"/>
            </p:cNvSpPr>
            <p:nvPr/>
          </p:nvSpPr>
          <p:spPr bwMode="auto">
            <a:xfrm>
              <a:off x="0" y="692696"/>
              <a:ext cx="9144000" cy="13234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dist"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변별자극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특정한 반응이 보상되거나 보상되지 않을 것이라는 단서 혹은 신호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dist"/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로 작용하게 되는 자극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.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즉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어떤 행동이나 반응을 보여야 바람직한 결과를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얻을 수 있을 것인지를 알려 주는 신호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예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무인속도 측정기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)</a:t>
              </a:r>
              <a:endPara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변별자극을 통하여 인간은 외부 세계를 더 잘 관리하고 예측하고 통제 가능</a:t>
              </a:r>
            </a:p>
          </p:txBody>
        </p:sp>
        <p:sp>
          <p:nvSpPr>
            <p:cNvPr id="13" name="Line 68"/>
            <p:cNvSpPr>
              <a:spLocks noChangeShapeType="1"/>
            </p:cNvSpPr>
            <p:nvPr/>
          </p:nvSpPr>
          <p:spPr bwMode="auto">
            <a:xfrm>
              <a:off x="-35497" y="692696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15" name="Rectangle 67"/>
            <p:cNvSpPr>
              <a:spLocks noChangeArrowheads="1"/>
            </p:cNvSpPr>
            <p:nvPr/>
          </p:nvSpPr>
          <p:spPr bwMode="auto">
            <a:xfrm>
              <a:off x="0" y="188640"/>
              <a:ext cx="2329484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ko-KR" sz="2800" b="1" dirty="0">
                  <a:solidFill>
                    <a:srgbClr val="00CCFF"/>
                  </a:solidFill>
                  <a:latin typeface="HY견고딕" pitchFamily="18" charset="-127"/>
                  <a:ea typeface="HY견고딕" pitchFamily="18" charset="-127"/>
                </a:rPr>
                <a:t>  </a:t>
              </a:r>
              <a:r>
                <a: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3) </a:t>
              </a:r>
              <a:r>
                <a:rPr lang="ko-KR" altLang="en-US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변별자극</a:t>
              </a:r>
              <a:endParaRPr lang="en-US" altLang="ko-KR" sz="2800" b="1" dirty="0">
                <a:solidFill>
                  <a:srgbClr val="92D05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7" name="Rectangle 67"/>
            <p:cNvSpPr>
              <a:spLocks noChangeArrowheads="1"/>
            </p:cNvSpPr>
            <p:nvPr/>
          </p:nvSpPr>
          <p:spPr bwMode="auto">
            <a:xfrm>
              <a:off x="0" y="2060848"/>
              <a:ext cx="2446504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ko-KR" sz="2800" b="1" dirty="0">
                  <a:solidFill>
                    <a:srgbClr val="00CCFF"/>
                  </a:solidFill>
                  <a:latin typeface="HY견고딕" pitchFamily="18" charset="-127"/>
                  <a:ea typeface="HY견고딕" pitchFamily="18" charset="-127"/>
                </a:rPr>
                <a:t>  </a:t>
              </a:r>
              <a:r>
                <a: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4) </a:t>
              </a:r>
              <a:r>
                <a:rPr lang="ko-KR" altLang="en-US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강화와 벌</a:t>
              </a:r>
              <a:endParaRPr lang="en-US" altLang="ko-KR" sz="2800" b="1" dirty="0">
                <a:solidFill>
                  <a:srgbClr val="92D05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8" name="Rectangle 69"/>
            <p:cNvSpPr>
              <a:spLocks noChangeArrowheads="1"/>
            </p:cNvSpPr>
            <p:nvPr/>
          </p:nvSpPr>
          <p:spPr bwMode="auto">
            <a:xfrm>
              <a:off x="0" y="2636912"/>
              <a:ext cx="9144000" cy="41549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lnSpc>
                  <a:spcPct val="12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강화와 벌의 관계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교재 </a:t>
              </a:r>
              <a:r>
                <a:rPr lang="en-US" altLang="ko-KR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511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쪽 표</a:t>
              </a:r>
              <a:r>
                <a:rPr lang="en-US" altLang="ko-KR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19-2 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참조</a:t>
              </a:r>
            </a:p>
            <a:p>
              <a:pPr algn="dist">
                <a:lnSpc>
                  <a:spcPct val="12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강화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행동 재현 가능성을 높여 주는 것으로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정적 강화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즐거운 결과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)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와 부적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2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강화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혐오적 결과 제거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)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포함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예</a:t>
              </a:r>
              <a:r>
                <a:rPr lang="en-US" altLang="ko-KR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교재 </a:t>
              </a:r>
              <a:r>
                <a:rPr lang="en-US" altLang="ko-KR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511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쪽 참조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)</a:t>
              </a:r>
              <a:endPara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dist">
                <a:lnSpc>
                  <a:spcPct val="12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벌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행동 재현 가능성을 낮추는 것으로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혐오 자극 제시와 유쾌 자극 철회가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dist">
                <a:lnSpc>
                  <a:spcPct val="12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포함되지만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공격적 행동과 부정적 감정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회피행동을 자극하므로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소거가 더욱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2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바람직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예</a:t>
              </a:r>
              <a:r>
                <a:rPr lang="en-US" altLang="ko-KR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교재 </a:t>
              </a:r>
              <a:r>
                <a:rPr lang="en-US" altLang="ko-KR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511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쪽 참조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)</a:t>
              </a:r>
              <a:endPara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2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소거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어떤 자극이 있은 후에도 특정 행동이 일어나지 않는 것</a:t>
              </a:r>
            </a:p>
            <a:p>
              <a:pPr>
                <a:lnSpc>
                  <a:spcPct val="12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강화계획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행동증가를 목적으로 사용하는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강화물을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제시하는 빈도로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강화간격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dist">
                <a:lnSpc>
                  <a:spcPct val="12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(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연속적 강화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고정간격 강화 간헐적 강화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)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와 강화비율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고정비율 강화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가변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2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비율 강화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)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로 구분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교재 </a:t>
              </a:r>
              <a:r>
                <a:rPr lang="en-US" altLang="ko-KR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512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쪽 참조</a:t>
              </a:r>
              <a:r>
                <a:rPr lang="en-US" altLang="ko-KR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)</a:t>
              </a:r>
              <a:endParaRPr lang="ko-KR" altLang="en-US" sz="2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20000"/>
                </a:lnSpc>
                <a:buFont typeface="Wingdings" pitchFamily="2" charset="2"/>
                <a:buChar char="§"/>
              </a:pPr>
              <a:r>
                <a:rPr lang="en-US" altLang="ko-KR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2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차적 강화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1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차적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강화물과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계속 짝지어진 중립자극이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강화물이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된 것</a:t>
              </a:r>
            </a:p>
          </p:txBody>
        </p:sp>
        <p:sp>
          <p:nvSpPr>
            <p:cNvPr id="9" name="Line 68"/>
            <p:cNvSpPr>
              <a:spLocks noChangeShapeType="1"/>
            </p:cNvSpPr>
            <p:nvPr/>
          </p:nvSpPr>
          <p:spPr bwMode="auto">
            <a:xfrm>
              <a:off x="0" y="2564904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그룹 13"/>
          <p:cNvGrpSpPr/>
          <p:nvPr/>
        </p:nvGrpSpPr>
        <p:grpSpPr>
          <a:xfrm>
            <a:off x="-36512" y="188640"/>
            <a:ext cx="9180513" cy="6518017"/>
            <a:chOff x="-36512" y="188640"/>
            <a:chExt cx="9180513" cy="6518017"/>
          </a:xfrm>
        </p:grpSpPr>
        <p:grpSp>
          <p:nvGrpSpPr>
            <p:cNvPr id="2" name="그룹 10"/>
            <p:cNvGrpSpPr/>
            <p:nvPr/>
          </p:nvGrpSpPr>
          <p:grpSpPr>
            <a:xfrm>
              <a:off x="-36512" y="188640"/>
              <a:ext cx="9180513" cy="4560010"/>
              <a:chOff x="-36512" y="188640"/>
              <a:chExt cx="9180513" cy="4560010"/>
            </a:xfrm>
          </p:grpSpPr>
          <p:sp>
            <p:nvSpPr>
              <p:cNvPr id="6" name="Rectangle 69"/>
              <p:cNvSpPr>
                <a:spLocks noChangeArrowheads="1"/>
              </p:cNvSpPr>
              <p:nvPr/>
            </p:nvSpPr>
            <p:spPr bwMode="auto">
              <a:xfrm>
                <a:off x="0" y="548680"/>
                <a:ext cx="9144000" cy="198253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>
                  <a:lnSpc>
                    <a:spcPct val="160000"/>
                  </a:lnSpc>
                  <a:buFont typeface="Wingdings" pitchFamily="2" charset="2"/>
                  <a:buChar char="§"/>
                </a:pP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조작적 조건화에 의해 학습되는 행동의 대부분은 점진적으로 학습</a:t>
                </a:r>
              </a:p>
              <a:p>
                <a:pPr algn="dist">
                  <a:lnSpc>
                    <a:spcPct val="160000"/>
                  </a:lnSpc>
                  <a:buFont typeface="Wingdings" pitchFamily="2" charset="2"/>
                  <a:buChar char="§"/>
                </a:pP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행동조형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: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기대하는 반응이나 행동을 학습할 수 있도록 기대에 부응하는 행동</a:t>
                </a:r>
                <a:endPara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pPr>
                  <a:lnSpc>
                    <a:spcPct val="160000"/>
                  </a:lnSpc>
                </a:pP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에 대해 강화를 함으로써 행동을 점진적으로 만들어 가는 과정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(</a:t>
                </a:r>
                <a:r>
                  <a:rPr lang="ko-KR" altLang="en-US" sz="2000" b="1" dirty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예</a:t>
                </a:r>
                <a:r>
                  <a:rPr lang="en-US" altLang="ko-KR" sz="2000" b="1" dirty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: </a:t>
                </a:r>
                <a:r>
                  <a:rPr lang="ko-KR" altLang="en-US" sz="2000" b="1" dirty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교재 </a:t>
                </a:r>
                <a:r>
                  <a:rPr lang="en-US" altLang="ko-KR" sz="2000" b="1" dirty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513</a:t>
                </a:r>
                <a:r>
                  <a:rPr lang="ko-KR" altLang="en-US" sz="2000" b="1" dirty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쪽 </a:t>
                </a:r>
                <a:endParaRPr lang="en-US" altLang="ko-KR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pPr>
                  <a:lnSpc>
                    <a:spcPct val="160000"/>
                  </a:lnSpc>
                </a:pPr>
                <a:r>
                  <a:rPr lang="en-US" altLang="ko-KR" sz="2000" b="1" dirty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  </a:t>
                </a:r>
                <a:r>
                  <a:rPr lang="ko-KR" altLang="en-US" sz="2000" b="1" dirty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참조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)</a:t>
                </a:r>
                <a:endPara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3" name="Line 68"/>
              <p:cNvSpPr>
                <a:spLocks noChangeShapeType="1"/>
              </p:cNvSpPr>
              <p:nvPr/>
            </p:nvSpPr>
            <p:spPr bwMode="auto">
              <a:xfrm>
                <a:off x="-35497" y="692696"/>
                <a:ext cx="9144001" cy="0"/>
              </a:xfrm>
              <a:prstGeom prst="line">
                <a:avLst/>
              </a:prstGeom>
              <a:noFill/>
              <a:ln w="9525">
                <a:solidFill>
                  <a:srgbClr val="C0C0C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ko-KR" altLang="en-US"/>
              </a:p>
            </p:txBody>
          </p:sp>
          <p:sp>
            <p:nvSpPr>
              <p:cNvPr id="15" name="Rectangle 67"/>
              <p:cNvSpPr>
                <a:spLocks noChangeArrowheads="1"/>
              </p:cNvSpPr>
              <p:nvPr/>
            </p:nvSpPr>
            <p:spPr bwMode="auto">
              <a:xfrm>
                <a:off x="0" y="188640"/>
                <a:ext cx="2329484" cy="5232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altLang="ko-KR" sz="2800" b="1" dirty="0">
                    <a:solidFill>
                      <a:srgbClr val="00CCFF"/>
                    </a:solidFill>
                    <a:latin typeface="HY견고딕" pitchFamily="18" charset="-127"/>
                    <a:ea typeface="HY견고딕" pitchFamily="18" charset="-127"/>
                  </a:rPr>
                  <a:t>  </a:t>
                </a:r>
                <a:r>
                  <a:rPr lang="en-US" altLang="ko-KR" sz="2800" b="1" dirty="0">
                    <a:solidFill>
                      <a:srgbClr val="92D050"/>
                    </a:solidFill>
                    <a:latin typeface="HY견고딕" pitchFamily="18" charset="-127"/>
                    <a:ea typeface="HY견고딕" pitchFamily="18" charset="-127"/>
                  </a:rPr>
                  <a:t>5) </a:t>
                </a:r>
                <a:r>
                  <a:rPr lang="ko-KR" altLang="en-US" sz="2800" b="1" dirty="0">
                    <a:solidFill>
                      <a:srgbClr val="92D050"/>
                    </a:solidFill>
                    <a:latin typeface="HY견고딕" pitchFamily="18" charset="-127"/>
                    <a:ea typeface="HY견고딕" pitchFamily="18" charset="-127"/>
                  </a:rPr>
                  <a:t>행동조형</a:t>
                </a:r>
                <a:endPara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endParaRPr>
              </a:p>
            </p:txBody>
          </p:sp>
          <p:sp>
            <p:nvSpPr>
              <p:cNvPr id="7" name="Rectangle 67"/>
              <p:cNvSpPr>
                <a:spLocks noChangeArrowheads="1"/>
              </p:cNvSpPr>
              <p:nvPr/>
            </p:nvSpPr>
            <p:spPr bwMode="auto">
              <a:xfrm>
                <a:off x="0" y="2564904"/>
                <a:ext cx="1976823" cy="5232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altLang="ko-KR" sz="2800" b="1" dirty="0">
                    <a:solidFill>
                      <a:srgbClr val="00CCFF"/>
                    </a:solidFill>
                    <a:latin typeface="HY견고딕" pitchFamily="18" charset="-127"/>
                    <a:ea typeface="HY견고딕" pitchFamily="18" charset="-127"/>
                  </a:rPr>
                  <a:t>  </a:t>
                </a:r>
                <a:r>
                  <a:rPr lang="en-US" altLang="ko-KR" sz="2800" b="1" dirty="0">
                    <a:solidFill>
                      <a:srgbClr val="92D050"/>
                    </a:solidFill>
                    <a:latin typeface="HY견고딕" pitchFamily="18" charset="-127"/>
                    <a:ea typeface="HY견고딕" pitchFamily="18" charset="-127"/>
                  </a:rPr>
                  <a:t>6) </a:t>
                </a:r>
                <a:r>
                  <a:rPr lang="ko-KR" altLang="en-US" sz="2800" b="1" dirty="0">
                    <a:solidFill>
                      <a:srgbClr val="92D050"/>
                    </a:solidFill>
                    <a:latin typeface="HY견고딕" pitchFamily="18" charset="-127"/>
                    <a:ea typeface="HY견고딕" pitchFamily="18" charset="-127"/>
                  </a:rPr>
                  <a:t>일반화</a:t>
                </a:r>
                <a:endPara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endParaRPr>
              </a:p>
            </p:txBody>
          </p:sp>
          <p:sp>
            <p:nvSpPr>
              <p:cNvPr id="8" name="Rectangle 69"/>
              <p:cNvSpPr>
                <a:spLocks noChangeArrowheads="1"/>
              </p:cNvSpPr>
              <p:nvPr/>
            </p:nvSpPr>
            <p:spPr bwMode="auto">
              <a:xfrm>
                <a:off x="-36512" y="2996952"/>
                <a:ext cx="9144000" cy="175169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>
                  <a:lnSpc>
                    <a:spcPct val="140000"/>
                  </a:lnSpc>
                  <a:buFont typeface="Wingdings" pitchFamily="2" charset="2"/>
                  <a:buChar char="§"/>
                </a:pP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모든 행동을 학습해야 하는 것은 아니며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,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일반화의 원칙이 적용</a:t>
                </a:r>
              </a:p>
              <a:p>
                <a:pPr algn="dist">
                  <a:lnSpc>
                    <a:spcPct val="140000"/>
                  </a:lnSpc>
                  <a:buFont typeface="Wingdings" pitchFamily="2" charset="2"/>
                  <a:buChar char="§"/>
                </a:pP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일반화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: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특정 자극 상황에서 강화된 행동이 처음의 자극과 비슷한 다른 자극을 </a:t>
                </a:r>
                <a:endPara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pPr algn="dist">
                  <a:lnSpc>
                    <a:spcPct val="140000"/>
                  </a:lnSpc>
                </a:pP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받았을 때 다시 발생하게 되는 것으로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,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자극일반화와 반응일반화로 구분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(</a:t>
                </a:r>
                <a:r>
                  <a:rPr lang="ko-KR" altLang="en-US" sz="2000" b="1" dirty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예</a:t>
                </a:r>
                <a:r>
                  <a:rPr lang="en-US" altLang="ko-KR" sz="2000" b="1" dirty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: </a:t>
                </a:r>
              </a:p>
              <a:p>
                <a:pPr>
                  <a:lnSpc>
                    <a:spcPct val="140000"/>
                  </a:lnSpc>
                </a:pPr>
                <a:r>
                  <a:rPr lang="en-US" altLang="ko-KR" sz="2000" b="1" dirty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  </a:t>
                </a:r>
                <a:r>
                  <a:rPr lang="ko-KR" altLang="en-US" sz="2000" b="1" dirty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교재 </a:t>
                </a:r>
                <a:r>
                  <a:rPr lang="en-US" altLang="ko-KR" sz="2000" b="1" dirty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513</a:t>
                </a:r>
                <a:r>
                  <a:rPr lang="ko-KR" altLang="en-US" sz="2000" b="1" dirty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쪽 참조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)</a:t>
                </a:r>
                <a:endPara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9" name="Line 68"/>
              <p:cNvSpPr>
                <a:spLocks noChangeShapeType="1"/>
              </p:cNvSpPr>
              <p:nvPr/>
            </p:nvSpPr>
            <p:spPr bwMode="auto">
              <a:xfrm>
                <a:off x="0" y="3068960"/>
                <a:ext cx="9144001" cy="0"/>
              </a:xfrm>
              <a:prstGeom prst="line">
                <a:avLst/>
              </a:prstGeom>
              <a:noFill/>
              <a:ln w="9525">
                <a:solidFill>
                  <a:srgbClr val="C0C0C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ko-KR" altLang="en-US"/>
              </a:p>
            </p:txBody>
          </p:sp>
        </p:grpSp>
        <p:sp>
          <p:nvSpPr>
            <p:cNvPr id="10" name="Rectangle 67"/>
            <p:cNvSpPr>
              <a:spLocks noChangeArrowheads="1"/>
            </p:cNvSpPr>
            <p:nvPr/>
          </p:nvSpPr>
          <p:spPr bwMode="auto">
            <a:xfrm>
              <a:off x="-36512" y="4849996"/>
              <a:ext cx="5194051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ko-KR" sz="2800" b="1" dirty="0">
                  <a:solidFill>
                    <a:srgbClr val="00CCFF"/>
                  </a:solidFill>
                  <a:latin typeface="HY견고딕" pitchFamily="18" charset="-127"/>
                  <a:ea typeface="HY견고딕" pitchFamily="18" charset="-127"/>
                </a:rPr>
                <a:t>  </a:t>
              </a:r>
              <a:r>
                <a: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7) </a:t>
              </a:r>
              <a:r>
                <a:rPr lang="ko-KR" altLang="en-US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대리적 조건화와 대리학습</a:t>
              </a:r>
              <a:endParaRPr lang="en-US" altLang="ko-KR" sz="2800" b="1" dirty="0">
                <a:solidFill>
                  <a:srgbClr val="92D05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11" name="Line 68"/>
            <p:cNvSpPr>
              <a:spLocks noChangeShapeType="1"/>
            </p:cNvSpPr>
            <p:nvPr/>
          </p:nvSpPr>
          <p:spPr bwMode="auto">
            <a:xfrm>
              <a:off x="-36512" y="5373216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12" name="Rectangle 69"/>
            <p:cNvSpPr>
              <a:spLocks noChangeArrowheads="1"/>
            </p:cNvSpPr>
            <p:nvPr/>
          </p:nvSpPr>
          <p:spPr bwMode="auto">
            <a:xfrm>
              <a:off x="-36512" y="5301208"/>
              <a:ext cx="9144000" cy="14054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lnSpc>
                  <a:spcPct val="15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대리적 조건화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직접 자극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-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반응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-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강화와 벌을 경험하지 않더라도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모델이 하는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5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행동을 보고 대리 강화를 받아 행동학습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예</a:t>
              </a:r>
              <a:r>
                <a:rPr lang="en-US" altLang="ko-KR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교재 </a:t>
              </a:r>
              <a:r>
                <a:rPr lang="en-US" altLang="ko-KR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514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쪽 참조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)</a:t>
              </a:r>
              <a:endPara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5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대리적 조건화에 의한 학습을 관찰학습이라 함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예</a:t>
              </a:r>
              <a:r>
                <a:rPr lang="en-US" altLang="ko-KR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; 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교재 </a:t>
              </a:r>
              <a:r>
                <a:rPr lang="en-US" altLang="ko-KR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514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쪽 참조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)</a:t>
              </a:r>
              <a:endPara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0"/>
          <p:cNvGrpSpPr/>
          <p:nvPr/>
        </p:nvGrpSpPr>
        <p:grpSpPr>
          <a:xfrm>
            <a:off x="-35497" y="188640"/>
            <a:ext cx="9179497" cy="6541543"/>
            <a:chOff x="-35497" y="188640"/>
            <a:chExt cx="9179497" cy="6541543"/>
          </a:xfrm>
        </p:grpSpPr>
        <p:sp>
          <p:nvSpPr>
            <p:cNvPr id="6" name="Rectangle 69"/>
            <p:cNvSpPr>
              <a:spLocks noChangeArrowheads="1"/>
            </p:cNvSpPr>
            <p:nvPr/>
          </p:nvSpPr>
          <p:spPr bwMode="auto">
            <a:xfrm>
              <a:off x="0" y="692696"/>
              <a:ext cx="9144000" cy="60374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lnSpc>
                  <a:spcPct val="13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관찰학습은 모방학습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사회학습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대리학습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모델링 등으로 불림</a:t>
              </a:r>
            </a:p>
            <a:p>
              <a:pPr algn="dist">
                <a:lnSpc>
                  <a:spcPct val="13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관찰학습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단순한 환경적 자극에 대한 반응을 통하여 행동을 학습하는 것이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3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아니라 타인의 행동을 관찰함으로써 학습</a:t>
              </a:r>
            </a:p>
            <a:p>
              <a:pPr algn="dist">
                <a:lnSpc>
                  <a:spcPct val="13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단순히 타인의 행동을 기계적으로 모방만 하지는 않으며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서로 상이한 모델 및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3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사례에서 선택하여 그것을 종합해서 새로운 행동을 형성</a:t>
              </a:r>
            </a:p>
            <a:p>
              <a:pPr>
                <a:lnSpc>
                  <a:spcPct val="13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관찰학습의 과정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교재 </a:t>
              </a:r>
              <a:r>
                <a:rPr lang="en-US" altLang="ko-KR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515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쪽 그림 </a:t>
              </a:r>
              <a:r>
                <a:rPr lang="en-US" altLang="ko-KR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19-5 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참조</a:t>
              </a:r>
              <a:endParaRPr lang="en-US" altLang="ko-KR" sz="2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dist">
                <a:lnSpc>
                  <a:spcPct val="130000"/>
                </a:lnSpc>
                <a:buFont typeface="Wingdings" pitchFamily="2" charset="2"/>
                <a:buChar char="ü"/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주의집중단계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결정하는 요인은 모델자극이 지니는 특성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일반적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단순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독특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</a:p>
            <a:p>
              <a:pPr algn="dist">
                <a:lnSpc>
                  <a:spcPct val="13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특별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신기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강력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매력적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이전 보상이 많은 사상일수록 집중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)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과 관찰자의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dist">
                <a:lnSpc>
                  <a:spcPct val="13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특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성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감각능력 높고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준비가 되어 있고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욕구가 높고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과거 보상 많이 받은 경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3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우 집중도 높음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)</a:t>
              </a:r>
            </a:p>
            <a:p>
              <a:pPr algn="dist">
                <a:lnSpc>
                  <a:spcPct val="130000"/>
                </a:lnSpc>
                <a:buFont typeface="Wingdings" pitchFamily="2" charset="2"/>
                <a:buChar char="ü"/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파지단계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기호적 부호화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인지적 조직화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기호적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/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운동적 연습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교재 </a:t>
              </a:r>
              <a:r>
                <a:rPr lang="en-US" altLang="ko-KR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516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쪽</a:t>
              </a:r>
              <a:endParaRPr lang="en-US" altLang="ko-KR" sz="2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30000"/>
                </a:lnSpc>
              </a:pPr>
              <a:r>
                <a:rPr lang="en-US" altLang="ko-KR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참조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)</a:t>
              </a:r>
            </a:p>
            <a:p>
              <a:pPr>
                <a:lnSpc>
                  <a:spcPct val="130000"/>
                </a:lnSpc>
                <a:buFont typeface="Wingdings" pitchFamily="2" charset="2"/>
                <a:buChar char="§"/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운동재생단계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새로운 행동을 수행하는 신체능력이 전제조건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.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반응선택단계와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3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계속적 접근단계로 나뉨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교재 </a:t>
              </a:r>
              <a:r>
                <a:rPr lang="en-US" altLang="ko-KR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516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쪽 참조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)</a:t>
              </a:r>
            </a:p>
            <a:p>
              <a:pPr>
                <a:lnSpc>
                  <a:spcPct val="130000"/>
                </a:lnSpc>
                <a:buFont typeface="Wingdings" pitchFamily="2" charset="2"/>
                <a:buChar char="§"/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동기화단계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주로 강화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외적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대리적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자기 강화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)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에 의해 동기화가 이루어짐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3" name="Line 68"/>
            <p:cNvSpPr>
              <a:spLocks noChangeShapeType="1"/>
            </p:cNvSpPr>
            <p:nvPr/>
          </p:nvSpPr>
          <p:spPr bwMode="auto">
            <a:xfrm>
              <a:off x="-35497" y="692696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15" name="Rectangle 67"/>
            <p:cNvSpPr>
              <a:spLocks noChangeArrowheads="1"/>
            </p:cNvSpPr>
            <p:nvPr/>
          </p:nvSpPr>
          <p:spPr bwMode="auto">
            <a:xfrm>
              <a:off x="0" y="188640"/>
              <a:ext cx="2329484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  8) </a:t>
              </a:r>
              <a:r>
                <a:rPr lang="ko-KR" altLang="en-US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관찰학습</a:t>
              </a:r>
              <a:endParaRPr lang="en-US" altLang="ko-KR" sz="2800" b="1" dirty="0">
                <a:solidFill>
                  <a:srgbClr val="92D05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기본 디자인">
  <a:themeElements>
    <a:clrScheme name="기본 디자인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기본 디자인">
      <a:majorFont>
        <a:latin typeface="굴림"/>
        <a:ea typeface="굴림"/>
        <a:cs typeface=""/>
      </a:majorFont>
      <a:minorFont>
        <a:latin typeface="굴림"/>
        <a:ea typeface="굴림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기본 디자인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2030</TotalTime>
  <Words>2087</Words>
  <Application>Microsoft Office PowerPoint</Application>
  <PresentationFormat>화면 슬라이드 쇼(4:3)</PresentationFormat>
  <Paragraphs>216</Paragraphs>
  <Slides>16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16</vt:i4>
      </vt:variant>
    </vt:vector>
  </HeadingPairs>
  <TitlesOfParts>
    <vt:vector size="20" baseType="lpstr">
      <vt:lpstr>HY견고딕</vt:lpstr>
      <vt:lpstr>굴림</vt:lpstr>
      <vt:lpstr>Wingdings</vt:lpstr>
      <vt:lpstr>기본 디자인</vt:lpstr>
      <vt:lpstr>제 3 부   인간 성격과 사회복지실천</vt:lpstr>
      <vt:lpstr>제 19 장   행동주의이론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>길벗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강은정</dc:creator>
  <cp:lastModifiedBy>Windows 사용자</cp:lastModifiedBy>
  <cp:revision>290</cp:revision>
  <dcterms:created xsi:type="dcterms:W3CDTF">2004-08-11T05:45:06Z</dcterms:created>
  <dcterms:modified xsi:type="dcterms:W3CDTF">2021-01-20T05:42:53Z</dcterms:modified>
</cp:coreProperties>
</file>