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97" r:id="rId2"/>
    <p:sldId id="256" r:id="rId3"/>
    <p:sldId id="257" r:id="rId4"/>
    <p:sldId id="278" r:id="rId5"/>
    <p:sldId id="279" r:id="rId6"/>
    <p:sldId id="298" r:id="rId7"/>
    <p:sldId id="299" r:id="rId8"/>
    <p:sldId id="303" r:id="rId9"/>
    <p:sldId id="304" r:id="rId10"/>
    <p:sldId id="283" r:id="rId11"/>
    <p:sldId id="261" r:id="rId12"/>
    <p:sldId id="262" r:id="rId13"/>
    <p:sldId id="300" r:id="rId14"/>
    <p:sldId id="301" r:id="rId15"/>
    <p:sldId id="302" r:id="rId16"/>
    <p:sldId id="305" r:id="rId17"/>
    <p:sldId id="306" r:id="rId18"/>
    <p:sldId id="309" r:id="rId19"/>
    <p:sldId id="310" r:id="rId20"/>
    <p:sldId id="311" r:id="rId21"/>
    <p:sldId id="317" r:id="rId22"/>
    <p:sldId id="314" r:id="rId23"/>
    <p:sldId id="318" r:id="rId24"/>
    <p:sldId id="315" r:id="rId25"/>
    <p:sldId id="316" r:id="rId26"/>
    <p:sldId id="320" r:id="rId27"/>
    <p:sldId id="321" r:id="rId28"/>
    <p:sldId id="322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53dcd752694c281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94660"/>
  </p:normalViewPr>
  <p:slideViewPr>
    <p:cSldViewPr>
      <p:cViewPr varScale="1">
        <p:scale>
          <a:sx n="107" d="100"/>
          <a:sy n="107" d="100"/>
        </p:scale>
        <p:origin x="10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8-31T18:25:04.475" idx="1">
    <p:pos x="5472" y="933"/>
    <p:text>위기와 혁명</p:text>
    <p:extLst>
      <p:ext uri="{C676402C-5697-4E1C-873F-D02D1690AC5C}">
        <p15:threadingInfo xmlns:p15="http://schemas.microsoft.com/office/powerpoint/2012/main" timeZoneBias="-54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7B871A-E84D-49AC-B6B4-939DB275E72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7FBDEA3-BDFB-40FB-9706-BD7086255760}">
      <dgm:prSet/>
      <dgm:spPr/>
      <dgm:t>
        <a:bodyPr/>
        <a:lstStyle/>
        <a:p>
          <a:pPr rtl="0" latinLnBrk="1"/>
          <a:r>
            <a:rPr lang="ko-KR" dirty="0" smtClean="0"/>
            <a:t>논리</a:t>
          </a:r>
          <a:endParaRPr lang="en-US" altLang="ko-KR" dirty="0" smtClean="0"/>
        </a:p>
        <a:p>
          <a:pPr rtl="0" latinLnBrk="1"/>
          <a:r>
            <a:rPr lang="ko-KR" dirty="0" smtClean="0"/>
            <a:t>실증주의 </a:t>
          </a:r>
          <a:endParaRPr lang="ko-KR" dirty="0"/>
        </a:p>
      </dgm:t>
    </dgm:pt>
    <dgm:pt modelId="{B5D3392F-EDF4-460A-9362-893A2EDA7850}" type="parTrans" cxnId="{23C77954-0BC0-42BA-B493-11EA0F0C7BF0}">
      <dgm:prSet/>
      <dgm:spPr/>
      <dgm:t>
        <a:bodyPr/>
        <a:lstStyle/>
        <a:p>
          <a:pPr latinLnBrk="1"/>
          <a:endParaRPr lang="ko-KR" altLang="en-US"/>
        </a:p>
      </dgm:t>
    </dgm:pt>
    <dgm:pt modelId="{E4035864-BAAE-4672-B6CC-09B8C016215D}" type="sibTrans" cxnId="{23C77954-0BC0-42BA-B493-11EA0F0C7BF0}">
      <dgm:prSet/>
      <dgm:spPr/>
      <dgm:t>
        <a:bodyPr/>
        <a:lstStyle/>
        <a:p>
          <a:pPr latinLnBrk="1"/>
          <a:endParaRPr lang="ko-KR" altLang="en-US"/>
        </a:p>
      </dgm:t>
    </dgm:pt>
    <dgm:pt modelId="{7E3CE7F5-A1B3-4EC8-86C7-E4679A6E42E7}">
      <dgm:prSet/>
      <dgm:spPr/>
      <dgm:t>
        <a:bodyPr/>
        <a:lstStyle/>
        <a:p>
          <a:pPr rtl="0" latinLnBrk="1"/>
          <a:r>
            <a:rPr lang="ko-KR" dirty="0" smtClean="0"/>
            <a:t>논리</a:t>
          </a:r>
          <a:endParaRPr lang="en-US" altLang="ko-KR" dirty="0" smtClean="0"/>
        </a:p>
        <a:p>
          <a:pPr rtl="0" latinLnBrk="1"/>
          <a:r>
            <a:rPr lang="ko-KR" dirty="0" smtClean="0"/>
            <a:t>경험주의</a:t>
          </a:r>
          <a:endParaRPr lang="ko-KR" dirty="0"/>
        </a:p>
      </dgm:t>
    </dgm:pt>
    <dgm:pt modelId="{F0D35C47-973D-413C-AF89-60FED7B1BA93}" type="parTrans" cxnId="{91EFE989-B170-4071-9348-8F08A2DC70EA}">
      <dgm:prSet/>
      <dgm:spPr/>
      <dgm:t>
        <a:bodyPr/>
        <a:lstStyle/>
        <a:p>
          <a:pPr latinLnBrk="1"/>
          <a:endParaRPr lang="ko-KR" altLang="en-US"/>
        </a:p>
      </dgm:t>
    </dgm:pt>
    <dgm:pt modelId="{4A07C2ED-4794-4AD8-A11F-3CF6A00C96F0}" type="sibTrans" cxnId="{91EFE989-B170-4071-9348-8F08A2DC70EA}">
      <dgm:prSet/>
      <dgm:spPr/>
      <dgm:t>
        <a:bodyPr/>
        <a:lstStyle/>
        <a:p>
          <a:pPr latinLnBrk="1"/>
          <a:endParaRPr lang="ko-KR" altLang="en-US"/>
        </a:p>
      </dgm:t>
    </dgm:pt>
    <dgm:pt modelId="{6E072C61-09C6-4428-B63B-6AB84C2EFB63}">
      <dgm:prSet/>
      <dgm:spPr/>
      <dgm:t>
        <a:bodyPr/>
        <a:lstStyle/>
        <a:p>
          <a:pPr rtl="0" latinLnBrk="1"/>
          <a:r>
            <a:rPr lang="ko-KR" smtClean="0"/>
            <a:t>반증주의</a:t>
          </a:r>
          <a:endParaRPr lang="ko-KR"/>
        </a:p>
      </dgm:t>
    </dgm:pt>
    <dgm:pt modelId="{C190EDE2-D56B-470F-9B21-6A47903AA10F}" type="parTrans" cxnId="{A760CFC8-ECA2-4C30-80F1-364174CBE7B4}">
      <dgm:prSet/>
      <dgm:spPr/>
      <dgm:t>
        <a:bodyPr/>
        <a:lstStyle/>
        <a:p>
          <a:pPr latinLnBrk="1"/>
          <a:endParaRPr lang="ko-KR" altLang="en-US"/>
        </a:p>
      </dgm:t>
    </dgm:pt>
    <dgm:pt modelId="{C433C330-9A65-4B79-A1CB-CCC97C2A2423}" type="sibTrans" cxnId="{A760CFC8-ECA2-4C30-80F1-364174CBE7B4}">
      <dgm:prSet/>
      <dgm:spPr/>
      <dgm:t>
        <a:bodyPr/>
        <a:lstStyle/>
        <a:p>
          <a:pPr latinLnBrk="1"/>
          <a:endParaRPr lang="ko-KR" altLang="en-US"/>
        </a:p>
      </dgm:t>
    </dgm:pt>
    <dgm:pt modelId="{F3649D36-2AD2-4B96-A1FC-B6271CEB38ED}">
      <dgm:prSet/>
      <dgm:spPr/>
      <dgm:t>
        <a:bodyPr/>
        <a:lstStyle/>
        <a:p>
          <a:pPr rtl="0" latinLnBrk="1"/>
          <a:r>
            <a:rPr lang="ko-KR" smtClean="0"/>
            <a:t>과학적 혁명</a:t>
          </a:r>
          <a:endParaRPr lang="ko-KR"/>
        </a:p>
      </dgm:t>
    </dgm:pt>
    <dgm:pt modelId="{10283C73-B19E-4971-BFCC-A3651D70FCDA}" type="parTrans" cxnId="{DDF42F13-2FA9-4B28-BD5F-867BDC1BA046}">
      <dgm:prSet/>
      <dgm:spPr/>
      <dgm:t>
        <a:bodyPr/>
        <a:lstStyle/>
        <a:p>
          <a:pPr latinLnBrk="1"/>
          <a:endParaRPr lang="ko-KR" altLang="en-US"/>
        </a:p>
      </dgm:t>
    </dgm:pt>
    <dgm:pt modelId="{8B90CAEF-59FE-474A-B5A4-0467499DDD1E}" type="sibTrans" cxnId="{DDF42F13-2FA9-4B28-BD5F-867BDC1BA046}">
      <dgm:prSet/>
      <dgm:spPr/>
      <dgm:t>
        <a:bodyPr/>
        <a:lstStyle/>
        <a:p>
          <a:pPr latinLnBrk="1"/>
          <a:endParaRPr lang="ko-KR" altLang="en-US"/>
        </a:p>
      </dgm:t>
    </dgm:pt>
    <dgm:pt modelId="{711FA7A6-E6BA-4214-ACA1-C8A3097FBE6A}" type="pres">
      <dgm:prSet presAssocID="{407B871A-E84D-49AC-B6B4-939DB275E720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0B169C0-9DCD-42DF-ABFD-9FB8BC590DF2}" type="pres">
      <dgm:prSet presAssocID="{407B871A-E84D-49AC-B6B4-939DB275E720}" presName="arrow" presStyleLbl="bgShp" presStyleIdx="0" presStyleCnt="1"/>
      <dgm:spPr/>
    </dgm:pt>
    <dgm:pt modelId="{5F2A547C-23BB-4B10-B244-0E8B10D57BC4}" type="pres">
      <dgm:prSet presAssocID="{407B871A-E84D-49AC-B6B4-939DB275E720}" presName="linearProcess" presStyleCnt="0"/>
      <dgm:spPr/>
    </dgm:pt>
    <dgm:pt modelId="{079CB0C0-600D-46FD-98CB-DE72980EEC4A}" type="pres">
      <dgm:prSet presAssocID="{47FBDEA3-BDFB-40FB-9706-BD708625576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32B6C4-0728-4912-B31C-9ABC39491E62}" type="pres">
      <dgm:prSet presAssocID="{E4035864-BAAE-4672-B6CC-09B8C016215D}" presName="sibTrans" presStyleCnt="0"/>
      <dgm:spPr/>
    </dgm:pt>
    <dgm:pt modelId="{5992FD1F-C73B-41E6-9105-9F3E1971C078}" type="pres">
      <dgm:prSet presAssocID="{7E3CE7F5-A1B3-4EC8-86C7-E4679A6E42E7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7A6CA4-7D06-40B2-840B-44CB3ADC5F10}" type="pres">
      <dgm:prSet presAssocID="{4A07C2ED-4794-4AD8-A11F-3CF6A00C96F0}" presName="sibTrans" presStyleCnt="0"/>
      <dgm:spPr/>
    </dgm:pt>
    <dgm:pt modelId="{B573BC63-AA5E-47E9-BDA6-A4BF80130D16}" type="pres">
      <dgm:prSet presAssocID="{6E072C61-09C6-4428-B63B-6AB84C2EFB63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BA0FAF-AC3D-4C3E-A7DC-FC3283B059B1}" type="pres">
      <dgm:prSet presAssocID="{C433C330-9A65-4B79-A1CB-CCC97C2A2423}" presName="sibTrans" presStyleCnt="0"/>
      <dgm:spPr/>
    </dgm:pt>
    <dgm:pt modelId="{8E99F215-6BFD-46A9-A549-360A602F9176}" type="pres">
      <dgm:prSet presAssocID="{F3649D36-2AD2-4B96-A1FC-B6271CEB38ED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B12C13F-0E1C-44D2-91D6-47016A47D375}" type="presOf" srcId="{407B871A-E84D-49AC-B6B4-939DB275E720}" destId="{711FA7A6-E6BA-4214-ACA1-C8A3097FBE6A}" srcOrd="0" destOrd="0" presId="urn:microsoft.com/office/officeart/2005/8/layout/hProcess9"/>
    <dgm:cxn modelId="{23C77954-0BC0-42BA-B493-11EA0F0C7BF0}" srcId="{407B871A-E84D-49AC-B6B4-939DB275E720}" destId="{47FBDEA3-BDFB-40FB-9706-BD7086255760}" srcOrd="0" destOrd="0" parTransId="{B5D3392F-EDF4-460A-9362-893A2EDA7850}" sibTransId="{E4035864-BAAE-4672-B6CC-09B8C016215D}"/>
    <dgm:cxn modelId="{48B996A1-602D-4045-B02B-A0A0D243545F}" type="presOf" srcId="{47FBDEA3-BDFB-40FB-9706-BD7086255760}" destId="{079CB0C0-600D-46FD-98CB-DE72980EEC4A}" srcOrd="0" destOrd="0" presId="urn:microsoft.com/office/officeart/2005/8/layout/hProcess9"/>
    <dgm:cxn modelId="{91EFE989-B170-4071-9348-8F08A2DC70EA}" srcId="{407B871A-E84D-49AC-B6B4-939DB275E720}" destId="{7E3CE7F5-A1B3-4EC8-86C7-E4679A6E42E7}" srcOrd="1" destOrd="0" parTransId="{F0D35C47-973D-413C-AF89-60FED7B1BA93}" sibTransId="{4A07C2ED-4794-4AD8-A11F-3CF6A00C96F0}"/>
    <dgm:cxn modelId="{3DD60A4A-9652-4E50-B4F0-FAC6450ECD38}" type="presOf" srcId="{7E3CE7F5-A1B3-4EC8-86C7-E4679A6E42E7}" destId="{5992FD1F-C73B-41E6-9105-9F3E1971C078}" srcOrd="0" destOrd="0" presId="urn:microsoft.com/office/officeart/2005/8/layout/hProcess9"/>
    <dgm:cxn modelId="{DDF42F13-2FA9-4B28-BD5F-867BDC1BA046}" srcId="{407B871A-E84D-49AC-B6B4-939DB275E720}" destId="{F3649D36-2AD2-4B96-A1FC-B6271CEB38ED}" srcOrd="3" destOrd="0" parTransId="{10283C73-B19E-4971-BFCC-A3651D70FCDA}" sibTransId="{8B90CAEF-59FE-474A-B5A4-0467499DDD1E}"/>
    <dgm:cxn modelId="{A760CFC8-ECA2-4C30-80F1-364174CBE7B4}" srcId="{407B871A-E84D-49AC-B6B4-939DB275E720}" destId="{6E072C61-09C6-4428-B63B-6AB84C2EFB63}" srcOrd="2" destOrd="0" parTransId="{C190EDE2-D56B-470F-9B21-6A47903AA10F}" sibTransId="{C433C330-9A65-4B79-A1CB-CCC97C2A2423}"/>
    <dgm:cxn modelId="{5D6AE7DB-DD43-4215-9B94-4BC435619EFF}" type="presOf" srcId="{6E072C61-09C6-4428-B63B-6AB84C2EFB63}" destId="{B573BC63-AA5E-47E9-BDA6-A4BF80130D16}" srcOrd="0" destOrd="0" presId="urn:microsoft.com/office/officeart/2005/8/layout/hProcess9"/>
    <dgm:cxn modelId="{F0BC20F1-B8DB-443D-8E4F-FE8ABB4A2AAD}" type="presOf" srcId="{F3649D36-2AD2-4B96-A1FC-B6271CEB38ED}" destId="{8E99F215-6BFD-46A9-A549-360A602F9176}" srcOrd="0" destOrd="0" presId="urn:microsoft.com/office/officeart/2005/8/layout/hProcess9"/>
    <dgm:cxn modelId="{9075E038-FF93-4C85-A591-CC20C3BC1AC3}" type="presParOf" srcId="{711FA7A6-E6BA-4214-ACA1-C8A3097FBE6A}" destId="{80B169C0-9DCD-42DF-ABFD-9FB8BC590DF2}" srcOrd="0" destOrd="0" presId="urn:microsoft.com/office/officeart/2005/8/layout/hProcess9"/>
    <dgm:cxn modelId="{8062D52F-EC45-4BFB-BD11-FD1FFD68B5F9}" type="presParOf" srcId="{711FA7A6-E6BA-4214-ACA1-C8A3097FBE6A}" destId="{5F2A547C-23BB-4B10-B244-0E8B10D57BC4}" srcOrd="1" destOrd="0" presId="urn:microsoft.com/office/officeart/2005/8/layout/hProcess9"/>
    <dgm:cxn modelId="{F8B62043-AA59-43D9-B9F2-00154E18E991}" type="presParOf" srcId="{5F2A547C-23BB-4B10-B244-0E8B10D57BC4}" destId="{079CB0C0-600D-46FD-98CB-DE72980EEC4A}" srcOrd="0" destOrd="0" presId="urn:microsoft.com/office/officeart/2005/8/layout/hProcess9"/>
    <dgm:cxn modelId="{D91DB93A-CEA2-43D4-A280-E69D213E2104}" type="presParOf" srcId="{5F2A547C-23BB-4B10-B244-0E8B10D57BC4}" destId="{BB32B6C4-0728-4912-B31C-9ABC39491E62}" srcOrd="1" destOrd="0" presId="urn:microsoft.com/office/officeart/2005/8/layout/hProcess9"/>
    <dgm:cxn modelId="{5A4EBF08-F89F-4813-8582-58D72FB84F26}" type="presParOf" srcId="{5F2A547C-23BB-4B10-B244-0E8B10D57BC4}" destId="{5992FD1F-C73B-41E6-9105-9F3E1971C078}" srcOrd="2" destOrd="0" presId="urn:microsoft.com/office/officeart/2005/8/layout/hProcess9"/>
    <dgm:cxn modelId="{6A25C06D-5EA2-4F48-89C1-74A202EE26ED}" type="presParOf" srcId="{5F2A547C-23BB-4B10-B244-0E8B10D57BC4}" destId="{C97A6CA4-7D06-40B2-840B-44CB3ADC5F10}" srcOrd="3" destOrd="0" presId="urn:microsoft.com/office/officeart/2005/8/layout/hProcess9"/>
    <dgm:cxn modelId="{CE108014-9176-48C9-B008-6CAD7F59FF59}" type="presParOf" srcId="{5F2A547C-23BB-4B10-B244-0E8B10D57BC4}" destId="{B573BC63-AA5E-47E9-BDA6-A4BF80130D16}" srcOrd="4" destOrd="0" presId="urn:microsoft.com/office/officeart/2005/8/layout/hProcess9"/>
    <dgm:cxn modelId="{FF700928-A86B-4242-81C0-BA271CE8194D}" type="presParOf" srcId="{5F2A547C-23BB-4B10-B244-0E8B10D57BC4}" destId="{64BA0FAF-AC3D-4C3E-A7DC-FC3283B059B1}" srcOrd="5" destOrd="0" presId="urn:microsoft.com/office/officeart/2005/8/layout/hProcess9"/>
    <dgm:cxn modelId="{519A5E51-3FE5-4796-9F60-D2C60AE06823}" type="presParOf" srcId="{5F2A547C-23BB-4B10-B244-0E8B10D57BC4}" destId="{8E99F215-6BFD-46A9-A549-360A602F917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823F2D-7566-4DDF-9BDF-614F18454D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0EDE4AF-4C23-49BC-BA60-5F858B0A288D}">
      <dgm:prSet/>
      <dgm:spPr/>
      <dgm:t>
        <a:bodyPr/>
        <a:lstStyle/>
        <a:p>
          <a:pPr rtl="0" latinLnBrk="1"/>
          <a:r>
            <a:rPr lang="ko-KR" dirty="0" err="1" smtClean="0"/>
            <a:t>전과학</a:t>
          </a:r>
          <a:endParaRPr lang="ko-KR" dirty="0"/>
        </a:p>
      </dgm:t>
    </dgm:pt>
    <dgm:pt modelId="{FDAE9C07-AC99-45C1-9752-87A401E43402}" type="parTrans" cxnId="{9F838136-84BA-403C-B8A6-7F467B35F7A0}">
      <dgm:prSet/>
      <dgm:spPr/>
      <dgm:t>
        <a:bodyPr/>
        <a:lstStyle/>
        <a:p>
          <a:pPr latinLnBrk="1"/>
          <a:endParaRPr lang="ko-KR" altLang="en-US"/>
        </a:p>
      </dgm:t>
    </dgm:pt>
    <dgm:pt modelId="{43207F81-DC38-444B-8A26-7CBACF336348}" type="sibTrans" cxnId="{9F838136-84BA-403C-B8A6-7F467B35F7A0}">
      <dgm:prSet/>
      <dgm:spPr/>
      <dgm:t>
        <a:bodyPr/>
        <a:lstStyle/>
        <a:p>
          <a:pPr latinLnBrk="1"/>
          <a:endParaRPr lang="ko-KR" altLang="en-US"/>
        </a:p>
      </dgm:t>
    </dgm:pt>
    <dgm:pt modelId="{6D61008C-68AB-4745-940F-38D7A9FCB8E5}">
      <dgm:prSet/>
      <dgm:spPr/>
      <dgm:t>
        <a:bodyPr/>
        <a:lstStyle/>
        <a:p>
          <a:pPr rtl="0" latinLnBrk="1"/>
          <a:r>
            <a:rPr lang="ko-KR" smtClean="0"/>
            <a:t>정상과학</a:t>
          </a:r>
          <a:endParaRPr lang="ko-KR"/>
        </a:p>
      </dgm:t>
    </dgm:pt>
    <dgm:pt modelId="{42E838A4-9637-4C92-AD5C-D338BCC37333}" type="parTrans" cxnId="{D05C4223-5B90-46DE-B545-1F61FCC44CF2}">
      <dgm:prSet/>
      <dgm:spPr/>
      <dgm:t>
        <a:bodyPr/>
        <a:lstStyle/>
        <a:p>
          <a:pPr latinLnBrk="1"/>
          <a:endParaRPr lang="ko-KR" altLang="en-US"/>
        </a:p>
      </dgm:t>
    </dgm:pt>
    <dgm:pt modelId="{01E32C31-378B-47D5-A7D8-AE07B94DC9BB}" type="sibTrans" cxnId="{D05C4223-5B90-46DE-B545-1F61FCC44CF2}">
      <dgm:prSet/>
      <dgm:spPr/>
      <dgm:t>
        <a:bodyPr/>
        <a:lstStyle/>
        <a:p>
          <a:pPr latinLnBrk="1"/>
          <a:endParaRPr lang="ko-KR" altLang="en-US"/>
        </a:p>
      </dgm:t>
    </dgm:pt>
    <dgm:pt modelId="{A9D34253-D426-43C2-B946-FF569D936ACB}">
      <dgm:prSet/>
      <dgm:spPr/>
      <dgm:t>
        <a:bodyPr/>
        <a:lstStyle/>
        <a:p>
          <a:pPr rtl="0" latinLnBrk="1"/>
          <a:r>
            <a:rPr lang="ko-KR" dirty="0" smtClean="0"/>
            <a:t>새로운</a:t>
          </a:r>
          <a:endParaRPr lang="en-US" altLang="ko-KR" dirty="0" smtClean="0"/>
        </a:p>
        <a:p>
          <a:pPr rtl="0" latinLnBrk="1"/>
          <a:r>
            <a:rPr lang="ko-KR" dirty="0" smtClean="0"/>
            <a:t> </a:t>
          </a:r>
          <a:r>
            <a:rPr lang="ko-KR" dirty="0" err="1" smtClean="0"/>
            <a:t>정상과학</a:t>
          </a:r>
          <a:endParaRPr lang="ko-KR" dirty="0"/>
        </a:p>
      </dgm:t>
    </dgm:pt>
    <dgm:pt modelId="{94AF9596-DD38-47AD-AC9C-26CA772211B4}" type="parTrans" cxnId="{FBCE53DC-6FCF-4D2C-A65E-D40EA3033081}">
      <dgm:prSet/>
      <dgm:spPr/>
      <dgm:t>
        <a:bodyPr/>
        <a:lstStyle/>
        <a:p>
          <a:pPr latinLnBrk="1"/>
          <a:endParaRPr lang="ko-KR" altLang="en-US"/>
        </a:p>
      </dgm:t>
    </dgm:pt>
    <dgm:pt modelId="{4364EF00-ED27-4B03-A631-F2D5976F11BB}" type="sibTrans" cxnId="{FBCE53DC-6FCF-4D2C-A65E-D40EA3033081}">
      <dgm:prSet/>
      <dgm:spPr/>
      <dgm:t>
        <a:bodyPr/>
        <a:lstStyle/>
        <a:p>
          <a:pPr latinLnBrk="1"/>
          <a:endParaRPr lang="ko-KR" altLang="en-US"/>
        </a:p>
      </dgm:t>
    </dgm:pt>
    <dgm:pt modelId="{601289E5-5F4D-4150-A61D-39B20A409810}">
      <dgm:prSet/>
      <dgm:spPr/>
      <dgm:t>
        <a:bodyPr/>
        <a:lstStyle/>
        <a:p>
          <a:pPr algn="ctr" rtl="0" latinLnBrk="1"/>
          <a:r>
            <a:rPr lang="ko-KR" dirty="0" smtClean="0"/>
            <a:t>또 따른</a:t>
          </a:r>
          <a:r>
            <a:rPr lang="en-US" altLang="ko-KR" dirty="0" smtClean="0"/>
            <a:t> </a:t>
          </a:r>
          <a:r>
            <a:rPr lang="ko-KR" altLang="en-US" dirty="0" err="1" smtClean="0"/>
            <a:t>새로윤</a:t>
          </a:r>
          <a:r>
            <a:rPr lang="ko-KR" dirty="0" smtClean="0"/>
            <a:t> </a:t>
          </a:r>
          <a:endParaRPr lang="en-US" altLang="ko-KR" dirty="0" smtClean="0"/>
        </a:p>
        <a:p>
          <a:pPr algn="ctr" rtl="0" latinLnBrk="1"/>
          <a:r>
            <a:rPr lang="ko-KR" dirty="0" err="1" smtClean="0"/>
            <a:t>정상과학</a:t>
          </a:r>
          <a:endParaRPr lang="ko-KR" dirty="0"/>
        </a:p>
      </dgm:t>
    </dgm:pt>
    <dgm:pt modelId="{744F5500-D524-4EE3-87E1-4FC72A83403C}" type="parTrans" cxnId="{60359412-0CD6-4977-ABE7-1A39785E0F66}">
      <dgm:prSet/>
      <dgm:spPr/>
      <dgm:t>
        <a:bodyPr/>
        <a:lstStyle/>
        <a:p>
          <a:pPr latinLnBrk="1"/>
          <a:endParaRPr lang="ko-KR" altLang="en-US"/>
        </a:p>
      </dgm:t>
    </dgm:pt>
    <dgm:pt modelId="{99DA862E-4DB2-4E78-8F1A-E9143166556F}" type="sibTrans" cxnId="{60359412-0CD6-4977-ABE7-1A39785E0F66}">
      <dgm:prSet/>
      <dgm:spPr/>
      <dgm:t>
        <a:bodyPr/>
        <a:lstStyle/>
        <a:p>
          <a:pPr latinLnBrk="1"/>
          <a:endParaRPr lang="ko-KR" altLang="en-US"/>
        </a:p>
      </dgm:t>
    </dgm:pt>
    <dgm:pt modelId="{E4295237-FE76-4B05-A7BA-5AFF51B67A67}">
      <dgm:prSet/>
      <dgm:spPr>
        <a:solidFill>
          <a:schemeClr val="bg1"/>
        </a:solidFill>
      </dgm:spPr>
      <dgm:t>
        <a:bodyPr/>
        <a:lstStyle/>
        <a:p>
          <a:pPr latinLnBrk="1"/>
          <a:endParaRPr lang="ko-KR" altLang="en-US"/>
        </a:p>
      </dgm:t>
    </dgm:pt>
    <dgm:pt modelId="{A02850CE-644A-4FE9-93BD-770D76FCBE15}" type="parTrans" cxnId="{19F078C7-BF4D-4311-ABD7-1B6ED5B6E14B}">
      <dgm:prSet/>
      <dgm:spPr/>
      <dgm:t>
        <a:bodyPr/>
        <a:lstStyle/>
        <a:p>
          <a:pPr latinLnBrk="1"/>
          <a:endParaRPr lang="ko-KR" altLang="en-US"/>
        </a:p>
      </dgm:t>
    </dgm:pt>
    <dgm:pt modelId="{1EA16154-BE53-447B-82CB-2C1D975A09E5}" type="sibTrans" cxnId="{19F078C7-BF4D-4311-ABD7-1B6ED5B6E14B}">
      <dgm:prSet/>
      <dgm:spPr/>
      <dgm:t>
        <a:bodyPr/>
        <a:lstStyle/>
        <a:p>
          <a:pPr latinLnBrk="1"/>
          <a:endParaRPr lang="ko-KR" altLang="en-US"/>
        </a:p>
      </dgm:t>
    </dgm:pt>
    <dgm:pt modelId="{9A4EB932-67C7-456B-9225-229EF0FB02C4}" type="pres">
      <dgm:prSet presAssocID="{91823F2D-7566-4DDF-9BDF-614F18454DC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85A8849-EB34-4321-AD87-93AF6084B483}" type="pres">
      <dgm:prSet presAssocID="{C0EDE4AF-4C23-49BC-BA60-5F858B0A288D}" presName="node" presStyleLbl="node1" presStyleIdx="0" presStyleCnt="5" custScaleX="68172" custLinFactY="-17571" custLinFactNeighborX="-572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8A6EC42-F23D-4E65-9544-A2147998EA59}" type="pres">
      <dgm:prSet presAssocID="{43207F81-DC38-444B-8A26-7CBACF336348}" presName="sibTrans" presStyleLbl="sibTrans2D1" presStyleIdx="0" presStyleCnt="4" custScaleX="142870" custLinFactNeighborX="-12305" custLinFactNeighborY="20905"/>
      <dgm:spPr/>
      <dgm:t>
        <a:bodyPr/>
        <a:lstStyle/>
        <a:p>
          <a:pPr latinLnBrk="1"/>
          <a:endParaRPr lang="ko-KR" altLang="en-US"/>
        </a:p>
      </dgm:t>
    </dgm:pt>
    <dgm:pt modelId="{EF513921-138E-4440-BE82-A376A381F297}" type="pres">
      <dgm:prSet presAssocID="{43207F81-DC38-444B-8A26-7CBACF336348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80213F41-B299-4240-945B-30DF4E5A4F6A}" type="pres">
      <dgm:prSet presAssocID="{6D61008C-68AB-4745-940F-38D7A9FCB8E5}" presName="node" presStyleLbl="node1" presStyleIdx="1" presStyleCnt="5" custScaleX="81137" custLinFactY="-14260" custLinFactNeighborX="-31206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AB2DF33-F0F6-49E7-BA14-E859AB9C7BFC}" type="pres">
      <dgm:prSet presAssocID="{01E32C31-378B-47D5-A7D8-AE07B94DC9BB}" presName="sibTrans" presStyleLbl="sibTrans2D1" presStyleIdx="1" presStyleCnt="4" custScaleX="112182" custLinFactNeighborX="-28641" custLinFactNeighborY="21004"/>
      <dgm:spPr/>
      <dgm:t>
        <a:bodyPr/>
        <a:lstStyle/>
        <a:p>
          <a:pPr latinLnBrk="1"/>
          <a:endParaRPr lang="ko-KR" altLang="en-US"/>
        </a:p>
      </dgm:t>
    </dgm:pt>
    <dgm:pt modelId="{6EDA9492-FB64-468F-8BD1-A9F6634CD30B}" type="pres">
      <dgm:prSet presAssocID="{01E32C31-378B-47D5-A7D8-AE07B94DC9BB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86501916-C4A5-4943-88C1-6E87BDFDD60A}" type="pres">
      <dgm:prSet presAssocID="{A9D34253-D426-43C2-B946-FF569D936ACB}" presName="node" presStyleLbl="node1" presStyleIdx="2" presStyleCnt="5" custScaleX="87049" custLinFactY="-15590" custLinFactNeighborX="-78164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1F47BFD-A46B-4EB5-B014-E7B3B1754DD9}" type="pres">
      <dgm:prSet presAssocID="{4364EF00-ED27-4B03-A631-F2D5976F11BB}" presName="sib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0D398596-0996-4EFA-95B9-F69390AA6CF2}" type="pres">
      <dgm:prSet presAssocID="{4364EF00-ED27-4B03-A631-F2D5976F11BB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1EC01EE5-B077-41FF-938F-C9E9393310E1}" type="pres">
      <dgm:prSet presAssocID="{601289E5-5F4D-4150-A61D-39B20A409810}" presName="node" presStyleLbl="node1" presStyleIdx="3" presStyleCnt="5" custScaleX="69564" custLinFactY="-17248" custLinFactNeighborX="-78788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7DF27A4-4BBD-403B-BC21-E8D83CC4DE6E}" type="pres">
      <dgm:prSet presAssocID="{99DA862E-4DB2-4E78-8F1A-E9143166556F}" presName="sib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97C4C7D6-4B03-459C-8F70-440ED78B258E}" type="pres">
      <dgm:prSet presAssocID="{99DA862E-4DB2-4E78-8F1A-E9143166556F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D415EF85-670E-4029-8565-28765784CEF6}" type="pres">
      <dgm:prSet presAssocID="{E4295237-FE76-4B05-A7BA-5AFF51B67A67}" presName="node" presStyleLbl="node1" presStyleIdx="4" presStyleCnt="5" custScaleX="87049" custLinFactY="-15590" custLinFactNeighborX="-78164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1B78307-8E42-4A2D-84DF-A2D87BA14D26}" type="presOf" srcId="{6D61008C-68AB-4745-940F-38D7A9FCB8E5}" destId="{80213F41-B299-4240-945B-30DF4E5A4F6A}" srcOrd="0" destOrd="0" presId="urn:microsoft.com/office/officeart/2005/8/layout/process1"/>
    <dgm:cxn modelId="{4554863C-A3F1-4BDA-8D9F-1743C77E9BCA}" type="presOf" srcId="{99DA862E-4DB2-4E78-8F1A-E9143166556F}" destId="{D7DF27A4-4BBD-403B-BC21-E8D83CC4DE6E}" srcOrd="0" destOrd="0" presId="urn:microsoft.com/office/officeart/2005/8/layout/process1"/>
    <dgm:cxn modelId="{04EF2DF9-F36A-462A-BF6B-4D65A0F5BA25}" type="presOf" srcId="{99DA862E-4DB2-4E78-8F1A-E9143166556F}" destId="{97C4C7D6-4B03-459C-8F70-440ED78B258E}" srcOrd="1" destOrd="0" presId="urn:microsoft.com/office/officeart/2005/8/layout/process1"/>
    <dgm:cxn modelId="{698FCC27-74D2-4E28-8D71-92F0DD47C48C}" type="presOf" srcId="{E4295237-FE76-4B05-A7BA-5AFF51B67A67}" destId="{D415EF85-670E-4029-8565-28765784CEF6}" srcOrd="0" destOrd="0" presId="urn:microsoft.com/office/officeart/2005/8/layout/process1"/>
    <dgm:cxn modelId="{2A9C4981-B98F-40DA-8522-6D50B21F7788}" type="presOf" srcId="{91823F2D-7566-4DDF-9BDF-614F18454DCD}" destId="{9A4EB932-67C7-456B-9225-229EF0FB02C4}" srcOrd="0" destOrd="0" presId="urn:microsoft.com/office/officeart/2005/8/layout/process1"/>
    <dgm:cxn modelId="{C318F4CC-DF9C-4B51-A94B-1FD69AC915D0}" type="presOf" srcId="{43207F81-DC38-444B-8A26-7CBACF336348}" destId="{EF513921-138E-4440-BE82-A376A381F297}" srcOrd="1" destOrd="0" presId="urn:microsoft.com/office/officeart/2005/8/layout/process1"/>
    <dgm:cxn modelId="{D03AEAEE-2E67-4566-BDC6-3F31589E9E75}" type="presOf" srcId="{4364EF00-ED27-4B03-A631-F2D5976F11BB}" destId="{0D398596-0996-4EFA-95B9-F69390AA6CF2}" srcOrd="1" destOrd="0" presId="urn:microsoft.com/office/officeart/2005/8/layout/process1"/>
    <dgm:cxn modelId="{D3B234C1-1E2E-4D9E-9F30-BE09E1A56BED}" type="presOf" srcId="{C0EDE4AF-4C23-49BC-BA60-5F858B0A288D}" destId="{585A8849-EB34-4321-AD87-93AF6084B483}" srcOrd="0" destOrd="0" presId="urn:microsoft.com/office/officeart/2005/8/layout/process1"/>
    <dgm:cxn modelId="{5E85594A-C8E7-4409-B612-8B9FAB899FE9}" type="presOf" srcId="{A9D34253-D426-43C2-B946-FF569D936ACB}" destId="{86501916-C4A5-4943-88C1-6E87BDFDD60A}" srcOrd="0" destOrd="0" presId="urn:microsoft.com/office/officeart/2005/8/layout/process1"/>
    <dgm:cxn modelId="{E6E425A5-9C00-4CBE-AC0F-BDA34DAA31CF}" type="presOf" srcId="{01E32C31-378B-47D5-A7D8-AE07B94DC9BB}" destId="{6EDA9492-FB64-468F-8BD1-A9F6634CD30B}" srcOrd="1" destOrd="0" presId="urn:microsoft.com/office/officeart/2005/8/layout/process1"/>
    <dgm:cxn modelId="{949C39B5-A45C-46F1-9F75-ABC8801228D1}" type="presOf" srcId="{01E32C31-378B-47D5-A7D8-AE07B94DC9BB}" destId="{5AB2DF33-F0F6-49E7-BA14-E859AB9C7BFC}" srcOrd="0" destOrd="0" presId="urn:microsoft.com/office/officeart/2005/8/layout/process1"/>
    <dgm:cxn modelId="{E4DDD335-EE4B-432C-B38D-6BFC81575D37}" type="presOf" srcId="{43207F81-DC38-444B-8A26-7CBACF336348}" destId="{88A6EC42-F23D-4E65-9544-A2147998EA59}" srcOrd="0" destOrd="0" presId="urn:microsoft.com/office/officeart/2005/8/layout/process1"/>
    <dgm:cxn modelId="{60359412-0CD6-4977-ABE7-1A39785E0F66}" srcId="{91823F2D-7566-4DDF-9BDF-614F18454DCD}" destId="{601289E5-5F4D-4150-A61D-39B20A409810}" srcOrd="3" destOrd="0" parTransId="{744F5500-D524-4EE3-87E1-4FC72A83403C}" sibTransId="{99DA862E-4DB2-4E78-8F1A-E9143166556F}"/>
    <dgm:cxn modelId="{D05C4223-5B90-46DE-B545-1F61FCC44CF2}" srcId="{91823F2D-7566-4DDF-9BDF-614F18454DCD}" destId="{6D61008C-68AB-4745-940F-38D7A9FCB8E5}" srcOrd="1" destOrd="0" parTransId="{42E838A4-9637-4C92-AD5C-D338BCC37333}" sibTransId="{01E32C31-378B-47D5-A7D8-AE07B94DC9BB}"/>
    <dgm:cxn modelId="{F6452F5E-6AF5-4A24-B54E-CFE1EF853DBE}" type="presOf" srcId="{4364EF00-ED27-4B03-A631-F2D5976F11BB}" destId="{41F47BFD-A46B-4EB5-B014-E7B3B1754DD9}" srcOrd="0" destOrd="0" presId="urn:microsoft.com/office/officeart/2005/8/layout/process1"/>
    <dgm:cxn modelId="{19F078C7-BF4D-4311-ABD7-1B6ED5B6E14B}" srcId="{91823F2D-7566-4DDF-9BDF-614F18454DCD}" destId="{E4295237-FE76-4B05-A7BA-5AFF51B67A67}" srcOrd="4" destOrd="0" parTransId="{A02850CE-644A-4FE9-93BD-770D76FCBE15}" sibTransId="{1EA16154-BE53-447B-82CB-2C1D975A09E5}"/>
    <dgm:cxn modelId="{FBCE53DC-6FCF-4D2C-A65E-D40EA3033081}" srcId="{91823F2D-7566-4DDF-9BDF-614F18454DCD}" destId="{A9D34253-D426-43C2-B946-FF569D936ACB}" srcOrd="2" destOrd="0" parTransId="{94AF9596-DD38-47AD-AC9C-26CA772211B4}" sibTransId="{4364EF00-ED27-4B03-A631-F2D5976F11BB}"/>
    <dgm:cxn modelId="{9F838136-84BA-403C-B8A6-7F467B35F7A0}" srcId="{91823F2D-7566-4DDF-9BDF-614F18454DCD}" destId="{C0EDE4AF-4C23-49BC-BA60-5F858B0A288D}" srcOrd="0" destOrd="0" parTransId="{FDAE9C07-AC99-45C1-9752-87A401E43402}" sibTransId="{43207F81-DC38-444B-8A26-7CBACF336348}"/>
    <dgm:cxn modelId="{0E50D805-3105-4299-A723-DF0C7A31D1B1}" type="presOf" srcId="{601289E5-5F4D-4150-A61D-39B20A409810}" destId="{1EC01EE5-B077-41FF-938F-C9E9393310E1}" srcOrd="0" destOrd="0" presId="urn:microsoft.com/office/officeart/2005/8/layout/process1"/>
    <dgm:cxn modelId="{CC0F28BC-2582-488B-8E11-8FB6036849C3}" type="presParOf" srcId="{9A4EB932-67C7-456B-9225-229EF0FB02C4}" destId="{585A8849-EB34-4321-AD87-93AF6084B483}" srcOrd="0" destOrd="0" presId="urn:microsoft.com/office/officeart/2005/8/layout/process1"/>
    <dgm:cxn modelId="{89183CD4-FD92-4932-A0BE-4F107F2C56EC}" type="presParOf" srcId="{9A4EB932-67C7-456B-9225-229EF0FB02C4}" destId="{88A6EC42-F23D-4E65-9544-A2147998EA59}" srcOrd="1" destOrd="0" presId="urn:microsoft.com/office/officeart/2005/8/layout/process1"/>
    <dgm:cxn modelId="{06ECB54F-5E54-4DA2-A3C3-855469F6EEA3}" type="presParOf" srcId="{88A6EC42-F23D-4E65-9544-A2147998EA59}" destId="{EF513921-138E-4440-BE82-A376A381F297}" srcOrd="0" destOrd="0" presId="urn:microsoft.com/office/officeart/2005/8/layout/process1"/>
    <dgm:cxn modelId="{3BA725FF-7529-438B-8319-9E5D0460521F}" type="presParOf" srcId="{9A4EB932-67C7-456B-9225-229EF0FB02C4}" destId="{80213F41-B299-4240-945B-30DF4E5A4F6A}" srcOrd="2" destOrd="0" presId="urn:microsoft.com/office/officeart/2005/8/layout/process1"/>
    <dgm:cxn modelId="{2A5E6FEB-EACD-4E20-87F3-1445E32B6410}" type="presParOf" srcId="{9A4EB932-67C7-456B-9225-229EF0FB02C4}" destId="{5AB2DF33-F0F6-49E7-BA14-E859AB9C7BFC}" srcOrd="3" destOrd="0" presId="urn:microsoft.com/office/officeart/2005/8/layout/process1"/>
    <dgm:cxn modelId="{97A292A3-9297-4511-8D1C-BF18CDFAA069}" type="presParOf" srcId="{5AB2DF33-F0F6-49E7-BA14-E859AB9C7BFC}" destId="{6EDA9492-FB64-468F-8BD1-A9F6634CD30B}" srcOrd="0" destOrd="0" presId="urn:microsoft.com/office/officeart/2005/8/layout/process1"/>
    <dgm:cxn modelId="{9DECD7C0-0BF3-4E1A-84EA-64740CAA26A5}" type="presParOf" srcId="{9A4EB932-67C7-456B-9225-229EF0FB02C4}" destId="{86501916-C4A5-4943-88C1-6E87BDFDD60A}" srcOrd="4" destOrd="0" presId="urn:microsoft.com/office/officeart/2005/8/layout/process1"/>
    <dgm:cxn modelId="{85119BAA-83D9-46D2-BF36-E3780965D5C8}" type="presParOf" srcId="{9A4EB932-67C7-456B-9225-229EF0FB02C4}" destId="{41F47BFD-A46B-4EB5-B014-E7B3B1754DD9}" srcOrd="5" destOrd="0" presId="urn:microsoft.com/office/officeart/2005/8/layout/process1"/>
    <dgm:cxn modelId="{0E2E9FD7-4E12-403A-AF83-90A7B851AA0B}" type="presParOf" srcId="{41F47BFD-A46B-4EB5-B014-E7B3B1754DD9}" destId="{0D398596-0996-4EFA-95B9-F69390AA6CF2}" srcOrd="0" destOrd="0" presId="urn:microsoft.com/office/officeart/2005/8/layout/process1"/>
    <dgm:cxn modelId="{CF73D35A-19AA-430D-9FFB-0AF10533B4B9}" type="presParOf" srcId="{9A4EB932-67C7-456B-9225-229EF0FB02C4}" destId="{1EC01EE5-B077-41FF-938F-C9E9393310E1}" srcOrd="6" destOrd="0" presId="urn:microsoft.com/office/officeart/2005/8/layout/process1"/>
    <dgm:cxn modelId="{B0908939-F56F-4969-9962-1A13BC223361}" type="presParOf" srcId="{9A4EB932-67C7-456B-9225-229EF0FB02C4}" destId="{D7DF27A4-4BBD-403B-BC21-E8D83CC4DE6E}" srcOrd="7" destOrd="0" presId="urn:microsoft.com/office/officeart/2005/8/layout/process1"/>
    <dgm:cxn modelId="{8CF87E2E-F41E-4CCA-ADCA-A27B78F7F997}" type="presParOf" srcId="{D7DF27A4-4BBD-403B-BC21-E8D83CC4DE6E}" destId="{97C4C7D6-4B03-459C-8F70-440ED78B258E}" srcOrd="0" destOrd="0" presId="urn:microsoft.com/office/officeart/2005/8/layout/process1"/>
    <dgm:cxn modelId="{96FF986E-FFF4-4188-B8F8-1759C5BC563A}" type="presParOf" srcId="{9A4EB932-67C7-456B-9225-229EF0FB02C4}" destId="{D415EF85-670E-4029-8565-28765784CEF6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169C0-9DCD-42DF-ABFD-9FB8BC590DF2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9CB0C0-600D-46FD-98CB-DE72980EEC4A}">
      <dsp:nvSpPr>
        <dsp:cNvPr id="0" name=""/>
        <dsp:cNvSpPr/>
      </dsp:nvSpPr>
      <dsp:spPr>
        <a:xfrm>
          <a:off x="552" y="1357788"/>
          <a:ext cx="1912764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dirty="0" smtClean="0"/>
            <a:t>논리</a:t>
          </a:r>
          <a:endParaRPr lang="en-US" altLang="ko-KR" sz="2900" kern="1200" dirty="0" smtClean="0"/>
        </a:p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dirty="0" smtClean="0"/>
            <a:t>실증주의 </a:t>
          </a:r>
          <a:endParaRPr lang="ko-KR" sz="2900" kern="1200" dirty="0"/>
        </a:p>
      </dsp:txBody>
      <dsp:txXfrm>
        <a:off x="88928" y="1446164"/>
        <a:ext cx="1736012" cy="1633633"/>
      </dsp:txXfrm>
    </dsp:sp>
    <dsp:sp modelId="{5992FD1F-C73B-41E6-9105-9F3E1971C078}">
      <dsp:nvSpPr>
        <dsp:cNvPr id="0" name=""/>
        <dsp:cNvSpPr/>
      </dsp:nvSpPr>
      <dsp:spPr>
        <a:xfrm>
          <a:off x="2105796" y="1357788"/>
          <a:ext cx="1912764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dirty="0" smtClean="0"/>
            <a:t>논리</a:t>
          </a:r>
          <a:endParaRPr lang="en-US" altLang="ko-KR" sz="2900" kern="1200" dirty="0" smtClean="0"/>
        </a:p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dirty="0" smtClean="0"/>
            <a:t>경험주의</a:t>
          </a:r>
          <a:endParaRPr lang="ko-KR" sz="2900" kern="1200" dirty="0"/>
        </a:p>
      </dsp:txBody>
      <dsp:txXfrm>
        <a:off x="2194172" y="1446164"/>
        <a:ext cx="1736012" cy="1633633"/>
      </dsp:txXfrm>
    </dsp:sp>
    <dsp:sp modelId="{B573BC63-AA5E-47E9-BDA6-A4BF80130D16}">
      <dsp:nvSpPr>
        <dsp:cNvPr id="0" name=""/>
        <dsp:cNvSpPr/>
      </dsp:nvSpPr>
      <dsp:spPr>
        <a:xfrm>
          <a:off x="4211039" y="1357788"/>
          <a:ext cx="1912764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smtClean="0"/>
            <a:t>반증주의</a:t>
          </a:r>
          <a:endParaRPr lang="ko-KR" sz="2900" kern="1200"/>
        </a:p>
      </dsp:txBody>
      <dsp:txXfrm>
        <a:off x="4299415" y="1446164"/>
        <a:ext cx="1736012" cy="1633633"/>
      </dsp:txXfrm>
    </dsp:sp>
    <dsp:sp modelId="{8E99F215-6BFD-46A9-A549-360A602F9176}">
      <dsp:nvSpPr>
        <dsp:cNvPr id="0" name=""/>
        <dsp:cNvSpPr/>
      </dsp:nvSpPr>
      <dsp:spPr>
        <a:xfrm>
          <a:off x="6316283" y="1357788"/>
          <a:ext cx="1912764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900" kern="1200" smtClean="0"/>
            <a:t>과학적 혁명</a:t>
          </a:r>
          <a:endParaRPr lang="ko-KR" sz="2900" kern="1200"/>
        </a:p>
      </dsp:txBody>
      <dsp:txXfrm>
        <a:off x="6404659" y="1446164"/>
        <a:ext cx="1736012" cy="1633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A8849-EB34-4321-AD87-93AF6084B483}">
      <dsp:nvSpPr>
        <dsp:cNvPr id="0" name=""/>
        <dsp:cNvSpPr/>
      </dsp:nvSpPr>
      <dsp:spPr>
        <a:xfrm>
          <a:off x="1651" y="0"/>
          <a:ext cx="1013576" cy="1358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err="1" smtClean="0"/>
            <a:t>전과학</a:t>
          </a:r>
          <a:endParaRPr lang="ko-KR" sz="1600" kern="1200" dirty="0"/>
        </a:p>
      </dsp:txBody>
      <dsp:txXfrm>
        <a:off x="31338" y="29687"/>
        <a:ext cx="954202" cy="1299212"/>
      </dsp:txXfrm>
    </dsp:sp>
    <dsp:sp modelId="{88A6EC42-F23D-4E65-9544-A2147998EA59}">
      <dsp:nvSpPr>
        <dsp:cNvPr id="0" name=""/>
        <dsp:cNvSpPr/>
      </dsp:nvSpPr>
      <dsp:spPr>
        <a:xfrm rot="69939">
          <a:off x="1045913" y="586847"/>
          <a:ext cx="326928" cy="368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/>
        </a:p>
      </dsp:txBody>
      <dsp:txXfrm>
        <a:off x="1045923" y="659594"/>
        <a:ext cx="228850" cy="221234"/>
      </dsp:txXfrm>
    </dsp:sp>
    <dsp:sp modelId="{80213F41-B299-4240-945B-30DF4E5A4F6A}">
      <dsp:nvSpPr>
        <dsp:cNvPr id="0" name=""/>
        <dsp:cNvSpPr/>
      </dsp:nvSpPr>
      <dsp:spPr>
        <a:xfrm>
          <a:off x="1446892" y="31367"/>
          <a:ext cx="1206339" cy="1358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smtClean="0"/>
            <a:t>정상과학</a:t>
          </a:r>
          <a:endParaRPr lang="ko-KR" sz="1600" kern="1200"/>
        </a:p>
      </dsp:txBody>
      <dsp:txXfrm>
        <a:off x="1482224" y="66699"/>
        <a:ext cx="1135675" cy="1287922"/>
      </dsp:txXfrm>
    </dsp:sp>
    <dsp:sp modelId="{5AB2DF33-F0F6-49E7-BA14-E859AB9C7BFC}">
      <dsp:nvSpPr>
        <dsp:cNvPr id="0" name=""/>
        <dsp:cNvSpPr/>
      </dsp:nvSpPr>
      <dsp:spPr>
        <a:xfrm rot="21559812">
          <a:off x="2672688" y="594916"/>
          <a:ext cx="175584" cy="368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/>
        </a:p>
      </dsp:txBody>
      <dsp:txXfrm>
        <a:off x="2672690" y="668969"/>
        <a:ext cx="122909" cy="221234"/>
      </dsp:txXfrm>
    </dsp:sp>
    <dsp:sp modelId="{86501916-C4A5-4943-88C1-6E87BDFDD60A}">
      <dsp:nvSpPr>
        <dsp:cNvPr id="0" name=""/>
        <dsp:cNvSpPr/>
      </dsp:nvSpPr>
      <dsp:spPr>
        <a:xfrm>
          <a:off x="2948528" y="13298"/>
          <a:ext cx="1294238" cy="1358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smtClean="0"/>
            <a:t>새로운</a:t>
          </a:r>
          <a:endParaRPr lang="en-US" altLang="ko-KR" sz="1600" kern="1200" dirty="0" smtClean="0"/>
        </a:p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smtClean="0"/>
            <a:t> </a:t>
          </a:r>
          <a:r>
            <a:rPr lang="ko-KR" sz="1600" kern="1200" dirty="0" err="1" smtClean="0"/>
            <a:t>정상과학</a:t>
          </a:r>
          <a:endParaRPr lang="ko-KR" sz="1600" kern="1200" dirty="0"/>
        </a:p>
      </dsp:txBody>
      <dsp:txXfrm>
        <a:off x="2986435" y="51205"/>
        <a:ext cx="1218424" cy="1282772"/>
      </dsp:txXfrm>
    </dsp:sp>
    <dsp:sp modelId="{41F47BFD-A46B-4EB5-B014-E7B3B1754DD9}">
      <dsp:nvSpPr>
        <dsp:cNvPr id="0" name=""/>
        <dsp:cNvSpPr/>
      </dsp:nvSpPr>
      <dsp:spPr>
        <a:xfrm rot="21573954">
          <a:off x="4390513" y="501020"/>
          <a:ext cx="313242" cy="368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/>
        </a:p>
      </dsp:txBody>
      <dsp:txXfrm>
        <a:off x="4390514" y="575121"/>
        <a:ext cx="219269" cy="221234"/>
      </dsp:txXfrm>
    </dsp:sp>
    <dsp:sp modelId="{1EC01EE5-B077-41FF-938F-C9E9393310E1}">
      <dsp:nvSpPr>
        <dsp:cNvPr id="0" name=""/>
        <dsp:cNvSpPr/>
      </dsp:nvSpPr>
      <dsp:spPr>
        <a:xfrm>
          <a:off x="4833772" y="0"/>
          <a:ext cx="1034272" cy="13585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smtClean="0"/>
            <a:t>또 따른</a:t>
          </a:r>
          <a:r>
            <a:rPr lang="en-US" altLang="ko-KR" sz="1600" kern="1200" dirty="0" smtClean="0"/>
            <a:t> </a:t>
          </a:r>
          <a:r>
            <a:rPr lang="ko-KR" altLang="en-US" sz="1600" kern="1200" dirty="0" err="1" smtClean="0"/>
            <a:t>새로윤</a:t>
          </a:r>
          <a:r>
            <a:rPr lang="ko-KR" sz="1600" kern="1200" dirty="0" smtClean="0"/>
            <a:t> </a:t>
          </a:r>
          <a:endParaRPr lang="en-US" altLang="ko-KR" sz="1600" kern="1200" dirty="0" smtClean="0"/>
        </a:p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600" kern="1200" dirty="0" err="1" smtClean="0"/>
            <a:t>정상과학</a:t>
          </a:r>
          <a:endParaRPr lang="ko-KR" sz="1600" kern="1200" dirty="0"/>
        </a:p>
      </dsp:txBody>
      <dsp:txXfrm>
        <a:off x="4864065" y="30293"/>
        <a:ext cx="973686" cy="1298000"/>
      </dsp:txXfrm>
    </dsp:sp>
    <dsp:sp modelId="{D7DF27A4-4BBD-403B-BC21-E8D83CC4DE6E}">
      <dsp:nvSpPr>
        <dsp:cNvPr id="0" name=""/>
        <dsp:cNvSpPr/>
      </dsp:nvSpPr>
      <dsp:spPr>
        <a:xfrm rot="25936">
          <a:off x="6017648" y="501157"/>
          <a:ext cx="317175" cy="368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/>
        </a:p>
      </dsp:txBody>
      <dsp:txXfrm>
        <a:off x="6017649" y="574543"/>
        <a:ext cx="222023" cy="221234"/>
      </dsp:txXfrm>
    </dsp:sp>
    <dsp:sp modelId="{D415EF85-670E-4029-8565-28765784CEF6}">
      <dsp:nvSpPr>
        <dsp:cNvPr id="0" name=""/>
        <dsp:cNvSpPr/>
      </dsp:nvSpPr>
      <dsp:spPr>
        <a:xfrm>
          <a:off x="6466473" y="13298"/>
          <a:ext cx="1294238" cy="1358586"/>
        </a:xfrm>
        <a:prstGeom prst="roundRect">
          <a:avLst>
            <a:gd name="adj" fmla="val 10000"/>
          </a:avLst>
        </a:prstGeom>
        <a:solidFill>
          <a:schemeClr val="bg1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600" kern="1200"/>
        </a:p>
      </dsp:txBody>
      <dsp:txXfrm>
        <a:off x="6504380" y="51205"/>
        <a:ext cx="1218424" cy="12827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E4EF6-0702-4F84-9A4B-A02BED2BF05E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52D70-95D2-4498-8B36-78DB580AED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7426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829D24-8CDC-45F2-9B52-6CC13CF2CB6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9D24-8CDC-45F2-9B52-6CC13CF2CB6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F829D24-8CDC-45F2-9B52-6CC13CF2CB6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829D24-8CDC-45F2-9B52-6CC13CF2CB6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F829D24-8CDC-45F2-9B52-6CC13CF2CB6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27F4466-768A-49B2-97C0-A2B2CF6D86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comments" Target="../comments/comment1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95736" y="2132856"/>
            <a:ext cx="4834880" cy="2088232"/>
          </a:xfrm>
          <a:solidFill>
            <a:srgbClr val="FFC000"/>
          </a:solidFill>
        </p:spPr>
        <p:txBody>
          <a:bodyPr>
            <a:normAutofit lnSpcReduction="10000"/>
          </a:bodyPr>
          <a:lstStyle/>
          <a:p>
            <a:pPr marL="566928" indent="-457200" fontAlgn="base">
              <a:buAutoNum type="arabicPeriod"/>
            </a:pPr>
            <a:endParaRPr lang="en-US" altLang="ko-KR" sz="2000" dirty="0" smtClean="0"/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사회복지에서 과학적 방법의 필요성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과학과 사회복지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과학철학의 전개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증거기반 실천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66928" indent="-457200" fontAlgn="base">
              <a:buAutoNum type="arabicPeriod"/>
            </a:pP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사회조사의 유형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한계성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윤리성</a:t>
            </a: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 fontAlgn="base">
              <a:buNone/>
            </a:pPr>
            <a:endParaRPr lang="ko-KR" altLang="en-US" sz="2000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altLang="ko-KR" sz="2800" dirty="0" smtClean="0"/>
              <a:t>1</a:t>
            </a:r>
            <a:r>
              <a:rPr lang="ko-KR" altLang="en-US" sz="2800" dirty="0" smtClean="0"/>
              <a:t>강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과학과 사회조사방법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1930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일상적 지식획득 과정의 오류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>
                <a:latin typeface="+mn-ea"/>
              </a:rPr>
              <a:t>①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부정확한 관찰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일상적인 관찰은 대부분 부정확하게 이루어지는 경우가 많음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부정확한 관찰은 부정확한 지식을 만들어 냄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부정확한 관찰을 피하기 위해서는 의식적으로 관찰이 수행되어야 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측정도구를 활용해야 함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예</a:t>
            </a:r>
            <a:r>
              <a:rPr lang="en-US" altLang="ko-KR" sz="2000" dirty="0">
                <a:latin typeface="+mn-ea"/>
              </a:rPr>
              <a:t>) </a:t>
            </a:r>
            <a:r>
              <a:rPr lang="ko-KR" altLang="en-US" sz="2000" dirty="0">
                <a:latin typeface="+mn-ea"/>
              </a:rPr>
              <a:t>양말색깔</a:t>
            </a:r>
          </a:p>
          <a:p>
            <a:pPr marL="109728" indent="0" fontAlgn="base">
              <a:buNone/>
            </a:pPr>
            <a:endParaRPr lang="en-US" altLang="ko-KR" sz="2000" dirty="0">
              <a:latin typeface="+mn-ea"/>
            </a:endParaRPr>
          </a:p>
          <a:p>
            <a:pPr marL="109728" indent="0" fontAlgn="base">
              <a:buNone/>
            </a:pPr>
            <a:r>
              <a:rPr lang="ko-KR" altLang="en-US" sz="2000" dirty="0">
                <a:latin typeface="+mn-ea"/>
              </a:rPr>
              <a:t>②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과도한 일반화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일반화는 소수의 사실을 다수에게 확대 적용하는 것으로 이것이 </a:t>
            </a:r>
            <a:r>
              <a:rPr lang="ko-KR" altLang="en-US" sz="2000" dirty="0" smtClean="0">
                <a:latin typeface="+mn-ea"/>
              </a:rPr>
              <a:t>지나칠 때 </a:t>
            </a:r>
            <a:r>
              <a:rPr lang="ko-KR" altLang="en-US" sz="2000" dirty="0">
                <a:latin typeface="+mn-ea"/>
              </a:rPr>
              <a:t>과도한 일반화가 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예</a:t>
            </a:r>
            <a:r>
              <a:rPr lang="en-US" altLang="ko-KR" sz="2000" dirty="0">
                <a:latin typeface="+mn-ea"/>
              </a:rPr>
              <a:t>) </a:t>
            </a:r>
            <a:r>
              <a:rPr lang="ko-KR" altLang="en-US" sz="2000" dirty="0">
                <a:latin typeface="+mn-ea"/>
              </a:rPr>
              <a:t>경상도 사람은 퉁명스럽다</a:t>
            </a:r>
          </a:p>
          <a:p>
            <a:pPr marL="109728" indent="0" fontAlgn="base">
              <a:buNone/>
            </a:pPr>
            <a:endParaRPr lang="en-US" altLang="ko-KR" sz="2000" dirty="0">
              <a:latin typeface="+mn-ea"/>
            </a:endParaRPr>
          </a:p>
          <a:p>
            <a:pPr marL="109728" indent="0" fontAlgn="base">
              <a:buNone/>
            </a:pPr>
            <a:r>
              <a:rPr lang="ko-KR" altLang="en-US" sz="2000" dirty="0">
                <a:latin typeface="+mn-ea"/>
              </a:rPr>
              <a:t>③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선별적 관찰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과도한 일반화는 종종 선별적인 관찰을 초래함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일반화에 들어맞는 관찰들은 사실이라고 선택하고 어긋난 관찰은 </a:t>
            </a:r>
            <a:r>
              <a:rPr lang="ko-KR" altLang="en-US" sz="2000" dirty="0" smtClean="0">
                <a:latin typeface="+mn-ea"/>
              </a:rPr>
              <a:t>버림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잘못된 고정관념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편견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선입견 등을 가지고 관찰하는 경우에 발생하기 쉬운 오류</a:t>
            </a:r>
            <a:endParaRPr lang="ko-KR" altLang="en-US" sz="2000" dirty="0">
              <a:latin typeface="+mn-ea"/>
            </a:endParaRPr>
          </a:p>
          <a:p>
            <a:pPr marL="109728" indent="0" fontAlgn="base">
              <a:buNone/>
            </a:pPr>
            <a:endParaRPr lang="en-US" altLang="ko-KR" sz="2000" dirty="0">
              <a:latin typeface="+mn-ea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5233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ko-KR" altLang="en-US" sz="2000" dirty="0" smtClean="0"/>
              <a:t>④ </a:t>
            </a:r>
            <a:r>
              <a:rPr lang="ko-KR" altLang="en-US" sz="2000" dirty="0">
                <a:solidFill>
                  <a:srgbClr val="00B0F0"/>
                </a:solidFill>
              </a:rPr>
              <a:t>꾸며진 지식</a:t>
            </a:r>
            <a:r>
              <a:rPr lang="en-US" altLang="ko-KR" sz="2000" dirty="0"/>
              <a:t>: </a:t>
            </a:r>
            <a:r>
              <a:rPr lang="ko-KR" altLang="en-US" sz="2000" dirty="0"/>
              <a:t>자신의 일반화된 지식과 정면으로 </a:t>
            </a:r>
            <a:r>
              <a:rPr lang="ko-KR" altLang="en-US" sz="2000" dirty="0" smtClean="0"/>
              <a:t>위배되면서 회피할 </a:t>
            </a:r>
            <a:r>
              <a:rPr lang="ko-KR" altLang="en-US" sz="2000" dirty="0"/>
              <a:t>수 없는 사실이 나타나는 경우</a:t>
            </a:r>
            <a:r>
              <a:rPr lang="en-US" altLang="ko-KR" sz="2000" dirty="0"/>
              <a:t>, </a:t>
            </a:r>
            <a:r>
              <a:rPr lang="ko-KR" altLang="en-US" sz="2000" dirty="0"/>
              <a:t>일반화를 유지하기 위해 스스로 지식을 만들어 냄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⑤ </a:t>
            </a:r>
            <a:r>
              <a:rPr lang="ko-KR" altLang="en-US" sz="2000" dirty="0">
                <a:solidFill>
                  <a:srgbClr val="00B0F0"/>
                </a:solidFill>
              </a:rPr>
              <a:t>사후가설설정</a:t>
            </a:r>
            <a:r>
              <a:rPr lang="en-US" altLang="ko-KR" sz="2000" dirty="0"/>
              <a:t>: </a:t>
            </a:r>
            <a:r>
              <a:rPr lang="ko-KR" altLang="en-US" sz="2000" dirty="0"/>
              <a:t>과학적인 방법은 사전에 가설을 설정하는데 </a:t>
            </a:r>
            <a:r>
              <a:rPr lang="ko-KR" altLang="en-US" sz="2000" dirty="0" smtClean="0"/>
              <a:t>우리의 </a:t>
            </a:r>
            <a:r>
              <a:rPr lang="ko-KR" altLang="en-US" sz="2000" dirty="0"/>
              <a:t>일상적인 생각은 대부분 이와 반대로 사후에 가설이 설정됨</a:t>
            </a:r>
            <a:r>
              <a:rPr lang="en-US" altLang="ko-KR" sz="2000" dirty="0"/>
              <a:t>. </a:t>
            </a:r>
            <a:r>
              <a:rPr lang="ko-KR" altLang="en-US" sz="2000" dirty="0"/>
              <a:t>생각 없이 관찰이 먼저 이루어지고 그 후에 그것에 대해 설명함</a:t>
            </a:r>
            <a:r>
              <a:rPr lang="en-US" altLang="ko-KR" sz="2000" dirty="0"/>
              <a:t>. 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⑥ </a:t>
            </a:r>
            <a:r>
              <a:rPr lang="ko-KR" altLang="en-US" sz="2000" dirty="0">
                <a:solidFill>
                  <a:srgbClr val="00B0F0"/>
                </a:solidFill>
              </a:rPr>
              <a:t>비논리적 사유</a:t>
            </a:r>
            <a:r>
              <a:rPr lang="en-US" altLang="ko-KR" sz="2000" dirty="0"/>
              <a:t>: </a:t>
            </a:r>
            <a:r>
              <a:rPr lang="ko-KR" altLang="en-US" sz="2000" dirty="0"/>
              <a:t>일반적인 사유로는 그럴 듯 하지만 비논리적인 오류를 내포하는 사유가 많음</a:t>
            </a:r>
            <a:r>
              <a:rPr lang="en-US" altLang="ko-KR" sz="2000" dirty="0"/>
              <a:t>. </a:t>
            </a:r>
            <a:r>
              <a:rPr lang="ko-KR" altLang="en-US" sz="2000" dirty="0"/>
              <a:t>예</a:t>
            </a:r>
            <a:r>
              <a:rPr lang="en-US" altLang="ko-KR" sz="2000" dirty="0"/>
              <a:t>) </a:t>
            </a:r>
            <a:r>
              <a:rPr lang="ko-KR" altLang="en-US" sz="2000" dirty="0"/>
              <a:t>도박꾼의 오류</a:t>
            </a:r>
            <a:r>
              <a:rPr lang="en-US" altLang="ko-KR" sz="2000" dirty="0"/>
              <a:t>(</a:t>
            </a:r>
            <a:r>
              <a:rPr lang="ko-KR" altLang="en-US" sz="2000" dirty="0" err="1"/>
              <a:t>화투판에서</a:t>
            </a:r>
            <a:r>
              <a:rPr lang="ko-KR" altLang="en-US" sz="2000" dirty="0"/>
              <a:t> 몇 회를 잃은 사람은 </a:t>
            </a:r>
            <a:r>
              <a:rPr lang="ko-KR" altLang="en-US" sz="2000" dirty="0" smtClean="0"/>
              <a:t>다음 판에서 </a:t>
            </a:r>
            <a:r>
              <a:rPr lang="ko-KR" altLang="en-US" sz="2000" dirty="0"/>
              <a:t>이길 확률이 높아졌다고 믿는 것</a:t>
            </a:r>
            <a:r>
              <a:rPr lang="en-US" altLang="ko-KR" sz="2000" dirty="0"/>
              <a:t>) 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ko-KR" altLang="en-US" dirty="0"/>
          </a:p>
          <a:p>
            <a:pPr marL="109728" indent="0" fontAlgn="base"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effectLst/>
              </a:rPr>
              <a:t>2. </a:t>
            </a:r>
            <a:r>
              <a:rPr lang="ko-KR" altLang="en-US" sz="2400" dirty="0" smtClean="0">
                <a:effectLst/>
              </a:rPr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6350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ko-KR" altLang="en-US" sz="2000" dirty="0" smtClean="0"/>
              <a:t>⑦ </a:t>
            </a:r>
            <a:r>
              <a:rPr lang="ko-KR" altLang="en-US" sz="2000" dirty="0" smtClean="0">
                <a:solidFill>
                  <a:srgbClr val="00B0F0"/>
                </a:solidFill>
              </a:rPr>
              <a:t>이해 과정에서 자아개입</a:t>
            </a:r>
            <a:r>
              <a:rPr lang="en-US" altLang="ko-KR" sz="2000" dirty="0"/>
              <a:t>: </a:t>
            </a:r>
            <a:r>
              <a:rPr lang="ko-KR" altLang="en-US" sz="2000" dirty="0"/>
              <a:t>자아개입은 객관적인 지식탐구를 방해함</a:t>
            </a:r>
            <a:r>
              <a:rPr lang="en-US" altLang="ko-KR" sz="2000" dirty="0"/>
              <a:t>. </a:t>
            </a:r>
            <a:r>
              <a:rPr lang="ko-KR" altLang="en-US" sz="2000" dirty="0" smtClean="0"/>
              <a:t>관찰자가 가지고 있는 자아의 특성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선호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종교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경험 등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이 현상을 이해하는데 영향을 미침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 </a:t>
            </a:r>
            <a:endParaRPr lang="en-US" altLang="ko-KR" sz="2000" dirty="0"/>
          </a:p>
          <a:p>
            <a:pPr marL="109728" indent="0" fontAlgn="base">
              <a:buNone/>
            </a:pPr>
            <a:r>
              <a:rPr lang="ko-KR" altLang="en-US" sz="2000" dirty="0" smtClean="0"/>
              <a:t>⑧ </a:t>
            </a:r>
            <a:r>
              <a:rPr lang="ko-KR" altLang="en-US" sz="2000" dirty="0" smtClean="0">
                <a:solidFill>
                  <a:srgbClr val="00B0F0"/>
                </a:solidFill>
              </a:rPr>
              <a:t>성급한 종결</a:t>
            </a:r>
            <a:r>
              <a:rPr lang="en-US" altLang="ko-KR" sz="2000" dirty="0"/>
              <a:t>: </a:t>
            </a:r>
            <a:r>
              <a:rPr lang="ko-KR" altLang="en-US" sz="2000" dirty="0"/>
              <a:t>어떤 사실이 완벽하게 이해되기 전에 탐구를 종결하는 것을 말함</a:t>
            </a:r>
            <a:r>
              <a:rPr lang="en-US" altLang="ko-KR" sz="2000" dirty="0"/>
              <a:t>. </a:t>
            </a:r>
            <a:r>
              <a:rPr lang="ko-KR" altLang="en-US" sz="2000" dirty="0" smtClean="0"/>
              <a:t>과도한 일반화와 선별적 관찰은 성급한 종결을 가져올 수 있는 오류임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/>
          </a:p>
          <a:p>
            <a:pPr marL="109728" indent="0" fontAlgn="base">
              <a:buNone/>
            </a:pP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effectLst/>
              </a:rPr>
              <a:t>2. </a:t>
            </a:r>
            <a:r>
              <a:rPr lang="ko-KR" altLang="en-US" sz="2400" dirty="0" smtClean="0">
                <a:effectLst/>
              </a:rPr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3148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지식 획득 방법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>
                <a:solidFill>
                  <a:srgbClr val="92D050"/>
                </a:solidFill>
              </a:rPr>
              <a:t>과학적 지식 획득 방법</a:t>
            </a:r>
            <a:r>
              <a:rPr lang="ko-KR" altLang="en-US" sz="2000" dirty="0" smtClean="0"/>
              <a:t>을 구성하는 </a:t>
            </a:r>
            <a:r>
              <a:rPr lang="ko-KR" altLang="en-US" sz="2000" dirty="0" err="1" smtClean="0"/>
              <a:t>두가지</a:t>
            </a:r>
            <a:r>
              <a:rPr lang="ko-KR" altLang="en-US" sz="2000" dirty="0" smtClean="0"/>
              <a:t> 핵심적인 축은 </a:t>
            </a:r>
            <a:r>
              <a:rPr lang="ko-KR" altLang="en-US" sz="2000" dirty="0" smtClean="0">
                <a:solidFill>
                  <a:srgbClr val="92D050"/>
                </a:solidFill>
              </a:rPr>
              <a:t>논리와 관찰이</a:t>
            </a:r>
            <a:r>
              <a:rPr lang="ko-KR" altLang="en-US" sz="2000" dirty="0" smtClean="0"/>
              <a:t>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논리와 관찰을 통해서 얻은 지식만이 과학적 의미를 </a:t>
            </a:r>
            <a:r>
              <a:rPr lang="ko-KR" altLang="en-US" sz="2000" dirty="0" err="1" smtClean="0"/>
              <a:t>부여받게</a:t>
            </a:r>
            <a:r>
              <a:rPr lang="ko-KR" altLang="en-US" sz="2000" dirty="0" smtClean="0"/>
              <a:t> 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논리와 관찰을 통해 검증된 지식이 서로 </a:t>
            </a:r>
            <a:r>
              <a:rPr lang="ko-KR" altLang="en-US" sz="2000" dirty="0" err="1" smtClean="0"/>
              <a:t>일치성을</a:t>
            </a:r>
            <a:r>
              <a:rPr lang="ko-KR" altLang="en-US" sz="2000" dirty="0" smtClean="0"/>
              <a:t> 보일 때 과학적 지식으로 축적 됨   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fontAlgn="base"/>
            <a:r>
              <a:rPr lang="ko-KR" altLang="en-US" sz="2000" dirty="0" smtClean="0">
                <a:solidFill>
                  <a:srgbClr val="00B0F0"/>
                </a:solidFill>
              </a:rPr>
              <a:t>지식을 획득하는 과정이 </a:t>
            </a:r>
            <a:r>
              <a:rPr lang="ko-KR" altLang="en-US" sz="2000" dirty="0" smtClean="0"/>
              <a:t>논리적 추론이며</a:t>
            </a:r>
            <a:r>
              <a:rPr lang="en-US" altLang="ko-KR" sz="2000" dirty="0" smtClean="0"/>
              <a:t>, </a:t>
            </a:r>
            <a:r>
              <a:rPr lang="ko-KR" altLang="en-US" sz="2000" dirty="0" smtClean="0">
                <a:solidFill>
                  <a:srgbClr val="00B0F0"/>
                </a:solidFill>
              </a:rPr>
              <a:t>연역적 방법과 귀납적 방법</a:t>
            </a:r>
            <a:r>
              <a:rPr lang="ko-KR" altLang="en-US" sz="2000" dirty="0" smtClean="0"/>
              <a:t>으로 구성되어 있음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연역적 방법과 귀납적 방법은 별개로 분리하여 이해되기보다는 상호보완적으로 작용하는 과학적 접근방법이라 할 수 있음 </a:t>
            </a:r>
            <a:endParaRPr lang="en-US" altLang="ko-KR" sz="2000" dirty="0"/>
          </a:p>
          <a:p>
            <a:pPr marL="566928" indent="-457200" fontAlgn="base">
              <a:buAutoNum type="arabicParenBoth"/>
            </a:pPr>
            <a:endParaRPr lang="en-US" altLang="ko-KR" sz="24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1733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1) </a:t>
            </a:r>
            <a:r>
              <a:rPr lang="ko-KR" altLang="en-US" sz="2000" dirty="0" smtClean="0"/>
              <a:t>연역적 </a:t>
            </a:r>
            <a:r>
              <a:rPr lang="ko-KR" altLang="en-US" sz="2000" dirty="0"/>
              <a:t>방법</a:t>
            </a:r>
            <a:r>
              <a:rPr lang="en-US" altLang="ko-KR" sz="2000" dirty="0"/>
              <a:t>:</a:t>
            </a:r>
            <a:r>
              <a:rPr lang="ko-KR" altLang="en-US" sz="2000" dirty="0"/>
              <a:t>　양적 연구</a:t>
            </a:r>
          </a:p>
          <a:p>
            <a:pPr fontAlgn="base"/>
            <a:r>
              <a:rPr lang="en-US" altLang="ko-KR" sz="2000" dirty="0"/>
              <a:t> </a:t>
            </a:r>
            <a:r>
              <a:rPr lang="ko-KR" altLang="en-US" sz="2000" dirty="0"/>
              <a:t>연역적 논리는 일반적인 사실에서 특수한 사실들을 이끌어내는 방법</a:t>
            </a:r>
          </a:p>
          <a:p>
            <a:pPr fontAlgn="base"/>
            <a:r>
              <a:rPr lang="ko-KR" altLang="en-US" sz="2000" dirty="0" smtClean="0"/>
              <a:t>연역적 추론방법은 가설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조작화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관찰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검증을 거치게 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일반적으로 가설은 이론에 기반하여 설정 함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예를 들며</a:t>
            </a:r>
            <a:r>
              <a:rPr lang="en-US" altLang="ko-KR" sz="2000" dirty="0" smtClean="0"/>
              <a:t>)</a:t>
            </a:r>
          </a:p>
          <a:p>
            <a:pPr fontAlgn="base"/>
            <a:r>
              <a:rPr lang="ko-KR" altLang="en-US" sz="2000" dirty="0" smtClean="0"/>
              <a:t>이론</a:t>
            </a:r>
            <a:r>
              <a:rPr lang="en-US" altLang="ko-KR" sz="2000" dirty="0"/>
              <a:t>: </a:t>
            </a:r>
            <a:r>
              <a:rPr lang="ko-KR" altLang="en-US" sz="2000" dirty="0"/>
              <a:t>모든 사람은 죽는다</a:t>
            </a:r>
            <a:r>
              <a:rPr lang="en-US" altLang="ko-KR" sz="2000" dirty="0"/>
              <a:t>. </a:t>
            </a:r>
            <a:endParaRPr lang="ko-KR" altLang="en-US" sz="2000" dirty="0"/>
          </a:p>
          <a:p>
            <a:pPr fontAlgn="base"/>
            <a:r>
              <a:rPr lang="ko-KR" altLang="en-US" sz="2000" dirty="0"/>
              <a:t>조작화</a:t>
            </a:r>
            <a:r>
              <a:rPr lang="en-US" altLang="ko-KR" sz="2000" dirty="0"/>
              <a:t>: </a:t>
            </a:r>
            <a:r>
              <a:rPr lang="ko-KR" altLang="en-US" sz="2000" dirty="0"/>
              <a:t>소크라테스는 사람이다</a:t>
            </a:r>
            <a:r>
              <a:rPr lang="en-US" altLang="ko-KR" sz="2000" dirty="0"/>
              <a:t>. </a:t>
            </a:r>
            <a:endParaRPr lang="ko-KR" altLang="en-US" sz="2000" dirty="0"/>
          </a:p>
          <a:p>
            <a:pPr fontAlgn="base"/>
            <a:r>
              <a:rPr lang="ko-KR" altLang="en-US" sz="2000" dirty="0"/>
              <a:t>경험</a:t>
            </a:r>
            <a:r>
              <a:rPr lang="en-US" altLang="ko-KR" sz="2000" dirty="0"/>
              <a:t>: </a:t>
            </a:r>
            <a:r>
              <a:rPr lang="ko-KR" altLang="en-US" sz="2000" dirty="0"/>
              <a:t>고로 소크라테스는 죽는다</a:t>
            </a:r>
          </a:p>
          <a:p>
            <a:pPr marL="109728" indent="0" fontAlgn="base">
              <a:buNone/>
            </a:pPr>
            <a:endParaRPr lang="en-US" altLang="ko-KR" sz="24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137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귀납적 </a:t>
            </a:r>
            <a:r>
              <a:rPr lang="ko-KR" altLang="en-US" sz="2000" dirty="0"/>
              <a:t>방법</a:t>
            </a:r>
            <a:r>
              <a:rPr lang="en-US" altLang="ko-KR" sz="2000" dirty="0"/>
              <a:t>:</a:t>
            </a:r>
            <a:r>
              <a:rPr lang="ko-KR" altLang="en-US" sz="2000" dirty="0"/>
              <a:t>　질적 연구</a:t>
            </a:r>
          </a:p>
          <a:p>
            <a:pPr fontAlgn="base"/>
            <a:r>
              <a:rPr lang="ko-KR" altLang="en-US" sz="2000" dirty="0"/>
              <a:t>연역적 논리와 반대방향으로 전개되며 특수한 경우들을 통해 일반적인 원리에 도달하는 </a:t>
            </a:r>
            <a:r>
              <a:rPr lang="ko-KR" altLang="en-US" sz="2000" dirty="0" smtClean="0"/>
              <a:t>방법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ko-KR" altLang="en-US" sz="2000" dirty="0" smtClean="0"/>
              <a:t>예를 들면</a:t>
            </a:r>
            <a:r>
              <a:rPr lang="en-US" altLang="ko-KR" sz="2000" dirty="0" smtClean="0"/>
              <a:t>)</a:t>
            </a:r>
            <a:endParaRPr lang="ko-KR" altLang="en-US" sz="2000" dirty="0"/>
          </a:p>
          <a:p>
            <a:pPr fontAlgn="base"/>
            <a:r>
              <a:rPr lang="ko-KR" altLang="en-US" sz="2000" dirty="0"/>
              <a:t>관찰</a:t>
            </a:r>
            <a:r>
              <a:rPr lang="en-US" altLang="ko-KR" sz="2000" dirty="0"/>
              <a:t>: A</a:t>
            </a:r>
            <a:r>
              <a:rPr lang="ko-KR" altLang="en-US" sz="2000" dirty="0"/>
              <a:t>도 죽는다</a:t>
            </a:r>
          </a:p>
          <a:p>
            <a:pPr fontAlgn="base"/>
            <a:r>
              <a:rPr lang="ko-KR" altLang="en-US" sz="2000" dirty="0"/>
              <a:t>관찰</a:t>
            </a:r>
            <a:r>
              <a:rPr lang="en-US" altLang="ko-KR" sz="2000" dirty="0"/>
              <a:t>: B</a:t>
            </a:r>
            <a:r>
              <a:rPr lang="ko-KR" altLang="en-US" sz="2000" dirty="0"/>
              <a:t>도 죽는다</a:t>
            </a:r>
          </a:p>
          <a:p>
            <a:pPr fontAlgn="base"/>
            <a:r>
              <a:rPr lang="ko-KR" altLang="en-US" sz="2000" dirty="0"/>
              <a:t>관찰</a:t>
            </a:r>
            <a:r>
              <a:rPr lang="en-US" altLang="ko-KR" sz="2000" dirty="0"/>
              <a:t>: </a:t>
            </a:r>
            <a:r>
              <a:rPr lang="ko-KR" altLang="en-US" sz="2000" dirty="0"/>
              <a:t>소크라테스도 죽는다</a:t>
            </a:r>
          </a:p>
          <a:p>
            <a:pPr fontAlgn="base"/>
            <a:r>
              <a:rPr lang="ko-KR" altLang="en-US" sz="2000" dirty="0"/>
              <a:t>이론</a:t>
            </a:r>
            <a:r>
              <a:rPr lang="en-US" altLang="ko-KR" sz="2000" dirty="0"/>
              <a:t>: </a:t>
            </a:r>
            <a:r>
              <a:rPr lang="ko-KR" altLang="en-US" sz="2000" dirty="0"/>
              <a:t>그러므로 모든 사람은 </a:t>
            </a:r>
            <a:r>
              <a:rPr lang="ko-KR" altLang="en-US" sz="2000" dirty="0" smtClean="0"/>
              <a:t>죽는다</a:t>
            </a:r>
            <a:endParaRPr lang="en-US" altLang="ko-KR" sz="2000" dirty="0" smtClean="0"/>
          </a:p>
          <a:p>
            <a:pPr fontAlgn="base"/>
            <a:endParaRPr lang="en-US" altLang="ko-KR" sz="2000" dirty="0"/>
          </a:p>
          <a:p>
            <a:pPr fontAlgn="base"/>
            <a:r>
              <a:rPr lang="ko-KR" altLang="en-US" sz="2000" dirty="0" smtClean="0"/>
              <a:t>귀납적 방법은 관찰을 통해 일반화를 시도하기 때문에 사례를 주로 연구하는 질적 연구방법이 선호됨 </a:t>
            </a:r>
            <a:endParaRPr lang="en-US" altLang="ko-KR" sz="2000" dirty="0" smtClean="0"/>
          </a:p>
          <a:p>
            <a:pPr fontAlgn="base"/>
            <a:endParaRPr lang="ko-KR" altLang="en-US" sz="2000" dirty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9227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연역적 논리와 귀납적 논리의 관계</a:t>
            </a:r>
            <a:endParaRPr lang="ko-KR" altLang="en-US" sz="2000" dirty="0"/>
          </a:p>
          <a:p>
            <a:pPr fontAlgn="base"/>
            <a:r>
              <a:rPr lang="ko-KR" altLang="en-US" sz="2000" dirty="0"/>
              <a:t>연역적 논리와 </a:t>
            </a:r>
            <a:r>
              <a:rPr lang="ko-KR" altLang="en-US" sz="2000" dirty="0" smtClean="0"/>
              <a:t>귀납적 논리는 별개의 과학적 </a:t>
            </a:r>
            <a:r>
              <a:rPr lang="ko-KR" altLang="en-US" sz="2000" dirty="0" err="1" smtClean="0"/>
              <a:t>접근방법이라기</a:t>
            </a:r>
            <a:r>
              <a:rPr lang="ko-KR" altLang="en-US" sz="2000" dirty="0" smtClean="0"/>
              <a:t> 보다는 상호보완적 접근방법이라고 할 수 있음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/>
              <a:t>연구과정에서 연역적 논리와 귀납적 논리 중 어는 한 가지에만 의존하는 것이 아니고 연역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귀납의 과정이 끊임없이 되풀이되면서 이론과 조사연구가 순환적으로 연결됨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이론에서 가설을 정립하고 이러한 가설은 관찰을 가능하게 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관찰을 통하여 경험적 일반화가 이루어지고 일반화를 거쳐 이론이 수정되는데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이러한 과정은 분명한 시발점과 종착점이 없는 끝없는 </a:t>
            </a:r>
            <a:r>
              <a:rPr lang="ko-KR" altLang="en-US" sz="2000" dirty="0" err="1" smtClean="0"/>
              <a:t>순환과정임</a:t>
            </a:r>
            <a:r>
              <a:rPr lang="ko-KR" altLang="en-US" sz="2000" dirty="0" smtClean="0"/>
              <a:t> </a:t>
            </a:r>
            <a:endParaRPr lang="ko-KR" altLang="en-US" sz="2000" dirty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404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sz="2000" dirty="0" smtClean="0"/>
              <a:t>과학철학은 과학의 토대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방법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및 함의와 관련된 철학에 속함</a:t>
            </a:r>
            <a:endParaRPr lang="en-US" altLang="ko-KR" sz="2000" dirty="0" smtClean="0"/>
          </a:p>
          <a:p>
            <a:pPr fontAlgn="base"/>
            <a:r>
              <a:rPr lang="ko-KR" altLang="en-US" sz="2000" dirty="0" err="1" smtClean="0"/>
              <a:t>로지는</a:t>
            </a:r>
            <a:r>
              <a:rPr lang="ko-KR" altLang="en-US" sz="2000" dirty="0" smtClean="0"/>
              <a:t> 과학철학을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과학적 설명의 절차와 논리에 관한 분석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이라고 정의하였고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신중섭은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과학자들이 과학 활동을 하면서 갖추어야 할 규범 또는 원리를 연구하는 철학적 활동</a:t>
            </a:r>
            <a:r>
              <a:rPr lang="en-US" altLang="ko-KR" sz="2000" dirty="0" smtClean="0"/>
              <a:t>” </a:t>
            </a:r>
            <a:r>
              <a:rPr lang="ko-KR" altLang="en-US" sz="2000" dirty="0" smtClean="0"/>
              <a:t>이라고 함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/>
              <a:t>과학철학은 과학적 연구방법으로 가장 오래되고 널리 활용되는 연역적 논리와 귀납적 논리에 기반하여 발달하여 왔음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4016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580839"/>
              </p:ext>
            </p:extLst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7047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1) </a:t>
            </a:r>
            <a:r>
              <a:rPr lang="ko-KR" altLang="en-US" sz="2000" dirty="0" smtClean="0"/>
              <a:t>논리실증주의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나중에 논리적 경험주의라고도 불리기도 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논리실증주의는 검증을 원칙으로 삼고 있으며 검증이 되어야만 의미가 있다는 철학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altLang="ko-KR" sz="2000" dirty="0" smtClean="0"/>
              <a:t>1920</a:t>
            </a:r>
            <a:r>
              <a:rPr lang="ko-KR" altLang="en-US" sz="2000" dirty="0" smtClean="0"/>
              <a:t>년대 후반 비엔나 학파와 베를린 학파가 제기한 개념으로서 주요한 학자는 물리학자 필립 프랭크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수학자 한수 한과 리처드 폰 </a:t>
            </a:r>
            <a:r>
              <a:rPr lang="ko-KR" altLang="en-US" sz="2000" dirty="0" err="1" smtClean="0"/>
              <a:t>마이스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경제학자 겸 사회학자 오토 </a:t>
            </a:r>
            <a:r>
              <a:rPr lang="ko-KR" altLang="en-US" sz="2000" dirty="0" err="1" smtClean="0"/>
              <a:t>노이라가</a:t>
            </a:r>
            <a:r>
              <a:rPr lang="ko-KR" altLang="en-US" sz="2000" dirty="0" smtClean="0"/>
              <a:t> 있음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다양한 상황하에서 충분히 많은 관찰을 통해 경험적으로 검증되었을 때만 정당화 될 수 있음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따라서 논리실증주의는 귀납적 논리에 기반한다는 것을 알 수 있음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한계점으로는 직접 관찰하지 않은 이론적 실체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원자론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이론 물리학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를 인정하지 못하거나 관찰자의 주관이나 편견의 개입 가능성이 있음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4789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>
                <a:solidFill>
                  <a:srgbClr val="FFC000"/>
                </a:solidFill>
              </a:rPr>
              <a:t>1) </a:t>
            </a:r>
            <a:r>
              <a:rPr lang="ko-KR" altLang="en-US" sz="2000" dirty="0">
                <a:solidFill>
                  <a:srgbClr val="FFC000"/>
                </a:solidFill>
              </a:rPr>
              <a:t>전문직의 책임성</a:t>
            </a:r>
          </a:p>
          <a:p>
            <a:pPr fontAlgn="base"/>
            <a:r>
              <a:rPr lang="ko-KR" altLang="en-US" sz="2000" dirty="0" smtClean="0"/>
              <a:t>사회복지 </a:t>
            </a:r>
            <a:r>
              <a:rPr lang="ko-KR" altLang="en-US" sz="2000" dirty="0"/>
              <a:t>전문직은 사회적 자원을 할당 받아 활동</a:t>
            </a:r>
          </a:p>
          <a:p>
            <a:pPr fontAlgn="base"/>
            <a:r>
              <a:rPr lang="ko-KR" altLang="en-US" sz="2000" dirty="0" smtClean="0"/>
              <a:t>전문직 </a:t>
            </a:r>
            <a:r>
              <a:rPr lang="ko-KR" altLang="en-US" sz="2000" dirty="0"/>
              <a:t>활동에 대한 사회적 책임성을 구현하기 위해서는 객관적이고 과학적인 방법을 통해 서비스를 실행하고 검증해야 함 </a:t>
            </a:r>
          </a:p>
          <a:p>
            <a:pPr fontAlgn="base"/>
            <a:r>
              <a:rPr lang="ko-KR" altLang="en-US" sz="2000" dirty="0" smtClean="0"/>
              <a:t>서비스 </a:t>
            </a:r>
            <a:r>
              <a:rPr lang="ko-KR" altLang="en-US" sz="2000" dirty="0"/>
              <a:t>과정과 결과에 대해 경험적으로 규명하는 도구로서 과학적 방법이 필요</a:t>
            </a:r>
          </a:p>
          <a:p>
            <a:pPr fontAlgn="base"/>
            <a:r>
              <a:rPr lang="ko-KR" altLang="en-US" sz="2000" dirty="0" smtClean="0"/>
              <a:t>과학적 </a:t>
            </a:r>
            <a:r>
              <a:rPr lang="ko-KR" altLang="en-US" sz="2000" dirty="0"/>
              <a:t>방법으로 사회복지 </a:t>
            </a:r>
            <a:r>
              <a:rPr lang="ko-KR" altLang="en-US" sz="2000" dirty="0" smtClean="0"/>
              <a:t>조사방법이 사용됨</a:t>
            </a:r>
            <a:endParaRPr lang="ko-KR" altLang="en-US" sz="2000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/>
              <a:t>1.</a:t>
            </a:r>
            <a:r>
              <a:rPr lang="ko-KR" altLang="en-US" sz="2800" dirty="0" smtClean="0"/>
              <a:t>사회복지에서 과학적 방법의 필요성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0850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논리경험주의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초기의 논리적 실증주의가 취한 검증 가능성 기준이 증명 가능성 또는 확증 가능성 등 좀 더 관대한 기준으로 바뀜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입증의 개념을 완벽하고 명확한 진리를 설정하는 것으로 정의한다면 일반적인 명제들이 결코 입증될 수 없으므로 입증의 개념을 </a:t>
            </a:r>
            <a:r>
              <a:rPr lang="ko-KR" altLang="en-US" sz="2000" dirty="0" err="1" smtClean="0"/>
              <a:t>점증적으로</a:t>
            </a:r>
            <a:r>
              <a:rPr lang="ko-KR" altLang="en-US" sz="2000" dirty="0" smtClean="0"/>
              <a:t> 확정이 증가되는 것으로 대신하고 일반적인 명제나 법칙이 연속적인 경험적 입증의 축척에 의하여 진리로 확정될 수 있다고 주장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논리적 경험주의도 귀납법의 문제점에서 벗어나지 못함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6048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논리경험주의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한계점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논리적 경험주의는 인식의 근거를 확실한 관찰에 두려는 의도때문에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가지의 심각한 문제점을 가짐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가장 근본적인 문제로서 유한한 관찰로 파악되는 것만이 존재한다고 믿기 때문에 인식되지 않은 것이나 관찰되지 않은 것의 존재에 대해 간과할 수 있음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관찰에서 관찰자의 주관성이 필연적으로 개입될 것이므로 관찰에는 항상 측정오차가 존재함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이에 따라 측정의 신뢰성과 타당성이 사회과학연구에서 핵심적인 방법론적 문제가 되고 있음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관찰 및 </a:t>
            </a:r>
            <a:r>
              <a:rPr lang="ko-KR" altLang="en-US" sz="2000" dirty="0" err="1" smtClean="0"/>
              <a:t>측정기술이</a:t>
            </a:r>
            <a:r>
              <a:rPr lang="ko-KR" altLang="en-US" sz="2000" dirty="0" smtClean="0"/>
              <a:t> 향상됨에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따라 측정오차를 완전히 제거할 수는 없지만 최소화할 수 있게 됨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관찰은 이론에 의존함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관찰결과를 해석할 때 지지하고자 하는 기존의 이론 틀에 의존하기 때문에 그 이론의 범주 안에서 적합하게 해석하므로 인간의 </a:t>
            </a:r>
            <a:r>
              <a:rPr lang="ko-KR" altLang="en-US" sz="2000" dirty="0" err="1" smtClean="0"/>
              <a:t>인식세계를</a:t>
            </a:r>
            <a:r>
              <a:rPr lang="ko-KR" altLang="en-US" sz="2000" dirty="0" smtClean="0"/>
              <a:t> 구속하고 한정하는 문제점이 있음 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9570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반증주의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논리경험주의에 내재되어 있는 문제들을 극복하기 위해 칼 </a:t>
            </a:r>
            <a:r>
              <a:rPr lang="ko-KR" altLang="en-US" sz="2000" dirty="0" err="1" smtClean="0"/>
              <a:t>포퍼에</a:t>
            </a:r>
            <a:r>
              <a:rPr lang="ko-KR" altLang="en-US" sz="2000" dirty="0" smtClean="0"/>
              <a:t> 의해 제시됨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논리실증주의에 맞서 반증 가능성을 제시하는 방법론을 전개하였고 이를 </a:t>
            </a:r>
            <a:r>
              <a:rPr lang="ko-KR" altLang="en-US" sz="2000" dirty="0" err="1" smtClean="0"/>
              <a:t>반증주의라</a:t>
            </a:r>
            <a:r>
              <a:rPr lang="ko-KR" altLang="en-US" sz="2000" dirty="0" smtClean="0"/>
              <a:t> 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칼포퍼는</a:t>
            </a:r>
            <a:r>
              <a:rPr lang="ko-KR" altLang="en-US" sz="2000" dirty="0" smtClean="0"/>
              <a:t> 과학의 발전이 기존의 이론과 상충되는 현상을 관찰하는 데서 출발하며 계속적인 </a:t>
            </a:r>
            <a:r>
              <a:rPr lang="ko-KR" altLang="en-US" sz="2000" dirty="0" err="1" smtClean="0"/>
              <a:t>반증과정을</a:t>
            </a:r>
            <a:r>
              <a:rPr lang="ko-KR" altLang="en-US" sz="2000" dirty="0" smtClean="0"/>
              <a:t> 통해 이루어진다고 생각함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반증된 이론이 현상을 설명할 수 있는 이론으로 대체됨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반증주의는 이론의 유도를 받는 관찰 증거에 의해 이론이 참임을 밝힐 수는 없지만 관찰이나 실험의 결과에 의해 어떤 이론이 거짓임을 밝힐 수는 있다고 주장함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예로 </a:t>
            </a:r>
            <a:r>
              <a:rPr lang="en-US" altLang="ko-KR" sz="2000" dirty="0" smtClean="0"/>
              <a:t>99</a:t>
            </a:r>
            <a:r>
              <a:rPr lang="ko-KR" altLang="en-US" sz="2000" dirty="0" smtClean="0"/>
              <a:t>마리의 백조가 희더라도 그것은 모든 백조가 </a:t>
            </a:r>
            <a:r>
              <a:rPr lang="ko-KR" altLang="en-US" sz="2000" dirty="0" err="1" smtClean="0"/>
              <a:t>희다라는</a:t>
            </a:r>
            <a:r>
              <a:rPr lang="ko-KR" altLang="en-US" sz="2000" dirty="0" smtClean="0"/>
              <a:t> 증명이 되지 못하므로 오히려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마리 검은 백조를 찾아내어 모든 백조가 희지 않다며 기존의 진리를 반증함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과학은 이론과 가설의 검증가능성 보다 반증 가능성의 측면에서 정의 되어야 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0575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반증주의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 경험주의는 </a:t>
            </a:r>
            <a:r>
              <a:rPr lang="ko-KR" altLang="en-US" sz="2000" dirty="0" err="1" smtClean="0"/>
              <a:t>점증적으로</a:t>
            </a:r>
            <a:r>
              <a:rPr lang="ko-KR" altLang="en-US" sz="2000" dirty="0" smtClean="0"/>
              <a:t> 확증을 증가시키는 귀납법에 의존하고 있는 데 반해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반증주의는 가설이 하나의 예외로 반증되는 연역법에 의존함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반증주의에서는 이론이란 확정적으로 검증될 수는 없고 기존 이론의 예측이 실패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반증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한다면 새로운 이론이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필요함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반증되지 않은 경우 살아남은 이론은 반증될 때까지 채택되는 과정을 반복해 나가는 것이 과학이라는 관점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0799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혁명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토마스 </a:t>
            </a:r>
            <a:r>
              <a:rPr lang="ko-KR" altLang="en-US" sz="2000" dirty="0" err="1" smtClean="0"/>
              <a:t>쿤은</a:t>
            </a:r>
            <a:r>
              <a:rPr lang="ko-KR" altLang="en-US" sz="2000" dirty="0" smtClean="0"/>
              <a:t> 혁명을 통한 과학적 진보의 과정을 패러다임의 이동으로 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쿤은</a:t>
            </a:r>
            <a:r>
              <a:rPr lang="ko-KR" altLang="en-US" sz="2000" dirty="0" smtClean="0"/>
              <a:t> 과학 전반이 </a:t>
            </a:r>
            <a:r>
              <a:rPr lang="ko-KR" altLang="en-US" sz="2000" dirty="0" err="1" smtClean="0"/>
              <a:t>발달단계가</a:t>
            </a:r>
            <a:r>
              <a:rPr lang="ko-KR" altLang="en-US" sz="2000" dirty="0" smtClean="0"/>
              <a:t> 같다고 봄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어떤 연구 분야든 관련 공동체의 구성원 대부분이 동의하는 일단의 지도적인 개념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그리고 방법들로 구성된 패러다임을 구성함으로써 성숙하게 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그 다음엔 연구자들이 패러다임을 구체적인 상황의 함의를 나타낼 수 있도록 정교화하면서</a:t>
            </a:r>
            <a:r>
              <a:rPr lang="en-US" altLang="ko-KR" sz="2000" dirty="0" smtClean="0"/>
              <a:t>＂</a:t>
            </a:r>
            <a:r>
              <a:rPr lang="ko-KR" altLang="en-US" sz="2000" dirty="0" err="1" smtClean="0"/>
              <a:t>정상과학</a:t>
            </a:r>
            <a:r>
              <a:rPr lang="en-US" altLang="ko-KR" sz="2000" dirty="0" smtClean="0"/>
              <a:t>＂</a:t>
            </a:r>
            <a:r>
              <a:rPr lang="ko-KR" altLang="en-US" sz="2000" dirty="0" smtClean="0"/>
              <a:t>의 시대가 된다고 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논리경험주의자들은 과학적 지식이 계속적인 관찰과 실험을 통해 누적적으로 진보되어 간다고 설명함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그런데 </a:t>
            </a:r>
            <a:r>
              <a:rPr lang="ko-KR" altLang="en-US" sz="2000" dirty="0" err="1" smtClean="0"/>
              <a:t>쿤은</a:t>
            </a:r>
            <a:r>
              <a:rPr lang="ko-KR" altLang="en-US" sz="2000" dirty="0" smtClean="0"/>
              <a:t> 그러한 설명은 관찰과 실험에서 패러다임이 길잡이 역할을 하고 있다는 점을 무시하고 있다는 점에서 잘못으로 봄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패러다임은 그 패러다임 내에서 일하고 있는 과학에 대해서만 설득력 있는 영향을 미치기 때문에 하나의 패러다임에서 다른 하나의 패러다임으로의 대체는 혁명적일 수 밖에 없다고 주장함 </a:t>
            </a:r>
            <a:r>
              <a:rPr lang="en-US" altLang="ko-KR" sz="2000" dirty="0" smtClean="0"/>
              <a:t>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쿤은</a:t>
            </a:r>
            <a:r>
              <a:rPr lang="ko-KR" altLang="en-US" sz="2000" dirty="0" smtClean="0"/>
              <a:t> 과학적 변화의 과정을 </a:t>
            </a:r>
            <a:r>
              <a:rPr lang="ko-KR" altLang="en-US" sz="2000" dirty="0" err="1" smtClean="0"/>
              <a:t>여러단계로</a:t>
            </a:r>
            <a:r>
              <a:rPr lang="ko-KR" altLang="en-US" sz="2000" dirty="0" smtClean="0"/>
              <a:t> 이루어지는 패러다임 변화의 결과로 설명함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1168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836364"/>
              </p:ext>
            </p:extLst>
          </p:nvPr>
        </p:nvGraphicFramePr>
        <p:xfrm>
          <a:off x="457200" y="148478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  <p:sp>
        <p:nvSpPr>
          <p:cNvPr id="5" name="위쪽 화살표 4"/>
          <p:cNvSpPr/>
          <p:nvPr/>
        </p:nvSpPr>
        <p:spPr>
          <a:xfrm>
            <a:off x="3203848" y="2780928"/>
            <a:ext cx="45719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위쪽 화살표 6"/>
          <p:cNvSpPr/>
          <p:nvPr/>
        </p:nvSpPr>
        <p:spPr>
          <a:xfrm>
            <a:off x="5004048" y="2708920"/>
            <a:ext cx="45719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4192677" y="3515756"/>
            <a:ext cx="1872208" cy="3056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529487" y="3515756"/>
            <a:ext cx="1440160" cy="3056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588551" y="3549990"/>
            <a:ext cx="1276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위기와 혁명</a:t>
            </a:r>
            <a:endParaRPr lang="ko-KR" alt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4072927" y="3549990"/>
            <a:ext cx="19575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새로운 위기와 혁명</a:t>
            </a:r>
            <a:endParaRPr lang="ko-KR" altLang="en-US" sz="1600" dirty="0"/>
          </a:p>
        </p:txBody>
      </p:sp>
      <p:sp>
        <p:nvSpPr>
          <p:cNvPr id="16" name="위쪽 화살표 15"/>
          <p:cNvSpPr/>
          <p:nvPr/>
        </p:nvSpPr>
        <p:spPr>
          <a:xfrm>
            <a:off x="6588224" y="2636912"/>
            <a:ext cx="45719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6300191" y="3515756"/>
            <a:ext cx="2594673" cy="3056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6245233" y="3549990"/>
            <a:ext cx="27045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또 다른 새로운 위기와 혁명</a:t>
            </a:r>
            <a:endParaRPr lang="ko-KR" altLang="en-US" sz="1600" dirty="0"/>
          </a:p>
        </p:txBody>
      </p:sp>
      <p:sp>
        <p:nvSpPr>
          <p:cNvPr id="19" name="직사각형 18"/>
          <p:cNvSpPr/>
          <p:nvPr/>
        </p:nvSpPr>
        <p:spPr>
          <a:xfrm>
            <a:off x="2040259" y="4653136"/>
            <a:ext cx="4835997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3211711" y="4757082"/>
            <a:ext cx="2574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/>
              <a:t>패러다임의 </a:t>
            </a:r>
            <a:r>
              <a:rPr lang="ko-KR" altLang="en-US" sz="2000" dirty="0" err="1" smtClean="0"/>
              <a:t>이동과정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7319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혁명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en-US" altLang="ko-KR" sz="2000" dirty="0" smtClean="0"/>
              <a:t>1)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한 번만 존재하는 전 패러다임 단계임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이 단계는 여러가지 양립할 수 없고 불완전한 이론들로 구성되어 있는 단계임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당연한 것으로 여겨질 수 있는 공통적으로 인정할 수 있는 본질적인 사실은 존재하지 않음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전 패러다임 공동체의 구성원들이 결국 이러한 개념적 틀 중 하나에 끌리고 궁극적으로 적절한 방법의 선택에 폭넓은 합의를 하게 된다면 전문용어와 공헌 가능한 실험의 종류에 대한 통찰력이 증가하게 됨 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9207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혁명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퍼즐이 지배적인 패러다임의 맥락 안에서 해결되면 </a:t>
            </a:r>
            <a:r>
              <a:rPr lang="en-US" altLang="ko-KR" sz="2000" dirty="0" smtClean="0"/>
              <a:t>“</a:t>
            </a:r>
            <a:r>
              <a:rPr lang="ko-KR" altLang="en-US" sz="2000" dirty="0" err="1" smtClean="0"/>
              <a:t>정상과학</a:t>
            </a:r>
            <a:r>
              <a:rPr lang="en-US" altLang="ko-KR" sz="2000" dirty="0" smtClean="0"/>
              <a:t>”</a:t>
            </a:r>
            <a:r>
              <a:rPr lang="ko-KR" altLang="en-US" sz="2000" dirty="0" smtClean="0"/>
              <a:t>이 시작됨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해당 학문 </a:t>
            </a:r>
            <a:r>
              <a:rPr lang="ko-KR" altLang="en-US" sz="2000" dirty="0" err="1" smtClean="0"/>
              <a:t>영역내에서</a:t>
            </a:r>
            <a:r>
              <a:rPr lang="ko-KR" altLang="en-US" sz="2000" dirty="0" smtClean="0"/>
              <a:t> 공감대가 형성되는 한 </a:t>
            </a:r>
            <a:r>
              <a:rPr lang="ko-KR" altLang="en-US" sz="2000" dirty="0" err="1" smtClean="0"/>
              <a:t>정상과학은</a:t>
            </a:r>
            <a:r>
              <a:rPr lang="ko-KR" altLang="en-US" sz="2000" dirty="0" smtClean="0"/>
              <a:t> 계속됨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/>
          </a:p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패러다임이 만성적으로 이상 현상을 설명할 수 없는 것으로 판명되면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해당 공동체는 위기 기간에 접어들게 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위기는 </a:t>
            </a:r>
            <a:r>
              <a:rPr lang="ko-KR" altLang="en-US" sz="2000" dirty="0" err="1" smtClean="0"/>
              <a:t>정상과학의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맥락안에서</a:t>
            </a:r>
            <a:r>
              <a:rPr lang="ko-KR" altLang="en-US" sz="2000" dirty="0" smtClean="0"/>
              <a:t> 해결되는 경우가 많음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그러나 </a:t>
            </a:r>
            <a:r>
              <a:rPr lang="ko-KR" altLang="en-US" sz="2000" dirty="0" err="1" smtClean="0"/>
              <a:t>정상과학이</a:t>
            </a:r>
            <a:r>
              <a:rPr lang="ko-KR" altLang="en-US" sz="2000" dirty="0" smtClean="0"/>
              <a:t> 패러다임 내에서 해결하기 위하여 상당한 노력을 해도 실패하면 과학은 다음 단계로 진입함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2279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과학적 혁명</a:t>
            </a:r>
            <a:endParaRPr lang="en-US" altLang="ko-KR" sz="2000" dirty="0" smtClean="0"/>
          </a:p>
          <a:p>
            <a:pPr marL="109728" indent="0" fontAlgn="base">
              <a:buNone/>
            </a:pPr>
            <a:r>
              <a:rPr lang="en-US" altLang="ko-KR" sz="2000" dirty="0" smtClean="0"/>
              <a:t>4)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패러다임의 이동 또는 과학적 혁명은 해당 분야의 기본적인 가정들이 재검토되고 새로운 패러다임이 설정되는 단계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marL="109728" indent="0" fontAlgn="base">
              <a:buNone/>
            </a:pPr>
            <a:r>
              <a:rPr lang="en-US" altLang="ko-KR" sz="2000" dirty="0" smtClean="0"/>
              <a:t>5)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단계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후혁명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새로운 패러다임의 지배가 확립되어 과학자들이 새로운 패러다임 안에서 퍼즐을 풀면서 정상과학으로 돌아가는 단계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/>
          </a:p>
          <a:p>
            <a:pPr marL="109728" indent="0"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v"/>
            </a:pPr>
            <a:r>
              <a:rPr lang="ko-KR" altLang="en-US" sz="2000" dirty="0" smtClean="0"/>
              <a:t>과학은 이런 사이클을 반복적으로 겪게 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과학철학의 전개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8810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66928" indent="-457200" fontAlgn="base">
              <a:buAutoNum type="arabicParenR"/>
            </a:pPr>
            <a:r>
              <a:rPr lang="ko-KR" altLang="en-US" sz="2000" dirty="0" smtClean="0"/>
              <a:t>증거기반 실천</a:t>
            </a:r>
            <a:r>
              <a:rPr lang="en-US" altLang="ko-KR" sz="2000" dirty="0" smtClean="0"/>
              <a:t>(Evidence based </a:t>
            </a:r>
            <a:r>
              <a:rPr lang="en-US" altLang="ko-KR" sz="2000" dirty="0" err="1" smtClean="0"/>
              <a:t>practice:EBP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의 개념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전통이나 권위에 기반을 두기보다는 과학적인 근거를 토대로 클라이언트의 문제나 욕구를 해결 해야 한다는 증거기반 실천이 매우 중요하게 대두되고 있음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증거기반 실천의 핵심은 </a:t>
            </a:r>
            <a:r>
              <a:rPr lang="ko-KR" altLang="en-US" sz="2000" dirty="0" err="1" smtClean="0"/>
              <a:t>사회복지사가</a:t>
            </a:r>
            <a:r>
              <a:rPr lang="ko-KR" altLang="en-US" sz="2000" dirty="0" smtClean="0"/>
              <a:t> 표적체계에 개입하는 과정에서 선택하는 실천기법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기술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모델 이론 등이 과학적 지식획득 방법에 의해서 결정되었는가를 철저하게 모니터링 하는 것임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증거기반 실천은 세가지 구성요소가 </a:t>
            </a:r>
            <a:r>
              <a:rPr lang="ko-KR" altLang="en-US" sz="2000" dirty="0" err="1" smtClean="0"/>
              <a:t>상호연계된</a:t>
            </a:r>
            <a:r>
              <a:rPr lang="ko-KR" altLang="en-US" sz="2000" dirty="0" smtClean="0"/>
              <a:t> 상태에서 의사 결정이 이루어지는 것이 특징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클라이언트의 특성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고유한 특성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특수한 상황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선호하는 바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최선의 근거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문제 영역 및 문제해결과 관련하여 개입의 </a:t>
            </a:r>
            <a:r>
              <a:rPr lang="ko-KR" altLang="en-US" sz="2000" dirty="0" err="1" smtClean="0"/>
              <a:t>효과성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적절성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유익성 등을 판단할 수 있는 과학적 근거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실천기관의 상황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실천 상황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클라이언트에 대한 적합성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실행 가능성</a:t>
            </a:r>
            <a:r>
              <a:rPr lang="en-US" altLang="ko-KR" sz="2000" dirty="0" smtClean="0"/>
              <a:t>)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이상의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가지 구성요소를 고려하여 클라이언트에게 가장 효과적인 개입을 할 수 있는 사회복지사의 임상적  판단 능력으로 설명할 수 있음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effectLst/>
              </a:rPr>
              <a:t>4. </a:t>
            </a:r>
            <a:r>
              <a:rPr lang="ko-KR" altLang="en-US" sz="2400" dirty="0" smtClean="0">
                <a:effectLst/>
              </a:rPr>
              <a:t>증거</a:t>
            </a:r>
            <a:r>
              <a:rPr lang="en-US" altLang="ko-KR" sz="2400" dirty="0" smtClean="0">
                <a:effectLst/>
              </a:rPr>
              <a:t>(</a:t>
            </a:r>
            <a:r>
              <a:rPr lang="ko-KR" altLang="en-US" sz="2400" dirty="0" smtClean="0">
                <a:effectLst/>
              </a:rPr>
              <a:t>근거</a:t>
            </a:r>
            <a:r>
              <a:rPr lang="en-US" altLang="ko-KR" sz="2400" dirty="0" smtClean="0">
                <a:effectLst/>
              </a:rPr>
              <a:t>)</a:t>
            </a:r>
            <a:r>
              <a:rPr lang="ko-KR" altLang="en-US" sz="2400" dirty="0" smtClean="0">
                <a:effectLst/>
              </a:rPr>
              <a:t>기반 실천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1347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200" dirty="0">
                <a:solidFill>
                  <a:srgbClr val="FFC000"/>
                </a:solidFill>
              </a:rPr>
              <a:t>2) </a:t>
            </a:r>
            <a:r>
              <a:rPr lang="ko-KR" altLang="en-US" sz="2200" dirty="0">
                <a:solidFill>
                  <a:srgbClr val="FFC000"/>
                </a:solidFill>
              </a:rPr>
              <a:t>현장지식 개발의 필요성</a:t>
            </a:r>
          </a:p>
          <a:p>
            <a:pPr fontAlgn="base"/>
            <a:r>
              <a:rPr lang="en-US" altLang="ko-KR" sz="2200" dirty="0" smtClean="0"/>
              <a:t> </a:t>
            </a:r>
            <a:r>
              <a:rPr lang="ko-KR" altLang="en-US" sz="2200" dirty="0"/>
              <a:t>사회복지지식체계를 이루는 기존 사회과학 지식의 한계</a:t>
            </a:r>
          </a:p>
          <a:p>
            <a:pPr fontAlgn="base"/>
            <a:r>
              <a:rPr lang="en-US" altLang="ko-KR" sz="2200" dirty="0" smtClean="0"/>
              <a:t> </a:t>
            </a:r>
            <a:r>
              <a:rPr lang="ko-KR" altLang="en-US" sz="2200" dirty="0"/>
              <a:t>인간의 자율성과 변화의 무한성 등 때문에 개별 인간 행동에 대한 완벽한 인과론적 지식을 만들어 낸다는 것은 불가능함</a:t>
            </a:r>
            <a:r>
              <a:rPr lang="en-US" altLang="ko-KR" sz="2200" dirty="0"/>
              <a:t>. </a:t>
            </a:r>
            <a:endParaRPr lang="ko-KR" altLang="en-US" sz="2200" dirty="0"/>
          </a:p>
          <a:p>
            <a:pPr fontAlgn="base"/>
            <a:r>
              <a:rPr lang="en-US" altLang="ko-KR" sz="2200" dirty="0" smtClean="0"/>
              <a:t> </a:t>
            </a:r>
            <a:r>
              <a:rPr lang="ko-KR" altLang="en-US" sz="2200" dirty="0"/>
              <a:t>과거에는 적절했던 것으로 보이는 지식일지라도 현재와 미래에는 적절한 수정이 필요한 경우도 많음</a:t>
            </a:r>
          </a:p>
          <a:p>
            <a:pPr fontAlgn="base"/>
            <a:r>
              <a:rPr lang="en-US" altLang="ko-KR" sz="2200" dirty="0" smtClean="0"/>
              <a:t> </a:t>
            </a:r>
            <a:r>
              <a:rPr lang="ko-KR" altLang="en-US" sz="2200" dirty="0"/>
              <a:t>사회복지 조사방법은 사회복지의 불완전한 지식을 실천현장에서 보충할 수 있게 해주는 과학적 방법임</a:t>
            </a:r>
          </a:p>
          <a:p>
            <a:pPr fontAlgn="base"/>
            <a:r>
              <a:rPr lang="ko-KR" altLang="en-US" sz="2200" dirty="0" smtClean="0"/>
              <a:t>현장의 </a:t>
            </a:r>
            <a:r>
              <a:rPr lang="ko-KR" altLang="en-US" sz="2200" dirty="0"/>
              <a:t>실천이론들이 과학적 조사방법을 통해 경험적 검증과정을 거쳐 축적되어 가면 </a:t>
            </a:r>
            <a:r>
              <a:rPr lang="ko-KR" altLang="en-US" sz="2200" dirty="0">
                <a:solidFill>
                  <a:srgbClr val="92D050"/>
                </a:solidFill>
              </a:rPr>
              <a:t>궁극적으로 사회복지의 일반적 지식 확대를 가져옴 </a:t>
            </a: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/>
              <a:t>1.</a:t>
            </a:r>
            <a:r>
              <a:rPr lang="ko-KR" altLang="en-US" sz="2800" dirty="0" smtClean="0"/>
              <a:t>사회복지에서 </a:t>
            </a:r>
            <a:r>
              <a:rPr lang="ko-KR" altLang="en-US" sz="2800" dirty="0"/>
              <a:t>과학적 방법의 필요성</a:t>
            </a:r>
          </a:p>
        </p:txBody>
      </p:sp>
    </p:spTree>
    <p:extLst>
      <p:ext uri="{BB962C8B-B14F-4D97-AF65-F5344CB8AC3E}">
        <p14:creationId xmlns:p14="http://schemas.microsoft.com/office/powerpoint/2010/main" val="69327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증거기반 실천을 위한 주요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가지 질문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특정문제를 해결하는 데 있어서 어떤 개입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프로그램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정책이 가장 효과적이었는가</a:t>
            </a:r>
            <a:r>
              <a:rPr lang="en-US" altLang="ko-KR" sz="2000" dirty="0" smtClean="0"/>
              <a:t>?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어떤 요인이 바람직한 상황이나 바람직하지 못한 결과를 가장 잘 예측할 수 있는가</a:t>
            </a:r>
            <a:r>
              <a:rPr lang="en-US" altLang="ko-KR" sz="2000" dirty="0" smtClean="0"/>
              <a:t>?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클라이언트의 특성은 어떠한가</a:t>
            </a:r>
            <a:r>
              <a:rPr lang="en-US" altLang="ko-KR" sz="2000" dirty="0" smtClean="0"/>
              <a:t>?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어떤 측정 도구가 사용되는 것인 가장 적절한가</a:t>
            </a:r>
            <a:r>
              <a:rPr lang="en-US" altLang="ko-KR" sz="2000" dirty="0" smtClean="0"/>
              <a:t>?</a:t>
            </a:r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effectLst/>
              </a:rPr>
              <a:t>4. </a:t>
            </a:r>
            <a:r>
              <a:rPr lang="ko-KR" altLang="en-US" sz="2400" dirty="0" smtClean="0">
                <a:effectLst/>
              </a:rPr>
              <a:t>증거</a:t>
            </a:r>
            <a:r>
              <a:rPr lang="en-US" altLang="ko-KR" sz="2400" dirty="0" smtClean="0">
                <a:effectLst/>
              </a:rPr>
              <a:t>(</a:t>
            </a:r>
            <a:r>
              <a:rPr lang="ko-KR" altLang="en-US" sz="2400" dirty="0" smtClean="0">
                <a:effectLst/>
              </a:rPr>
              <a:t>근거</a:t>
            </a:r>
            <a:r>
              <a:rPr lang="en-US" altLang="ko-KR" sz="2400" dirty="0" smtClean="0">
                <a:effectLst/>
              </a:rPr>
              <a:t>)</a:t>
            </a:r>
            <a:r>
              <a:rPr lang="ko-KR" altLang="en-US" sz="2400" dirty="0" smtClean="0">
                <a:effectLst/>
              </a:rPr>
              <a:t>기반 실천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5099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66928" indent="-457200" fontAlgn="base">
              <a:buAutoNum type="arabicParenR"/>
            </a:pPr>
            <a:r>
              <a:rPr lang="ko-KR" altLang="en-US" sz="2000" dirty="0" smtClean="0"/>
              <a:t>사회조사의 유형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사회조사의 유형은 활용목적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조사목적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조사시점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자료수집방법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변수 통제 가능성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관찰대상의 범위 등에 따라 구분할 수 있음 </a:t>
            </a:r>
            <a:endParaRPr lang="en-US" altLang="ko-KR" sz="2000" dirty="0" smtClean="0"/>
          </a:p>
          <a:p>
            <a:pPr marL="566928" indent="-457200" fontAlgn="base">
              <a:buAutoNum type="arabicParenBoth"/>
            </a:pPr>
            <a:r>
              <a:rPr lang="ko-KR" altLang="en-US" sz="2000" dirty="0" smtClean="0"/>
              <a:t>활용목적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기초연구와 응용연구로 구분됨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기초연구</a:t>
            </a:r>
            <a:r>
              <a:rPr lang="ko-KR" altLang="en-US" sz="2000" dirty="0" smtClean="0"/>
              <a:t>는 사회조사를 통해서 </a:t>
            </a:r>
            <a:r>
              <a:rPr lang="ko-KR" altLang="en-US" sz="2000" dirty="0" smtClean="0">
                <a:solidFill>
                  <a:srgbClr val="92D050"/>
                </a:solidFill>
              </a:rPr>
              <a:t>사회현상을 발생케 하는 원인이 </a:t>
            </a:r>
            <a:r>
              <a:rPr lang="ko-KR" altLang="en-US" sz="2000" dirty="0" smtClean="0"/>
              <a:t>무엇이며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사회적 관계가 형성되는 이유와 사회의 변화 양상 등을 설명하는 지식을 기반으로 </a:t>
            </a:r>
            <a:r>
              <a:rPr lang="ko-KR" altLang="en-US" sz="2000" dirty="0" smtClean="0">
                <a:solidFill>
                  <a:srgbClr val="92D050"/>
                </a:solidFill>
              </a:rPr>
              <a:t>이론을 새롭게 만들거나 기존 이론을 반 증 및 확인하는 데 초점을 둠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기초연구는 문제해결에 직접적인 도움을 주지는 않지만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새로운 아이디어나 기초적 지식을 제공해 주기 때문에 지식확장이나 응용연구의 토대로 작용할 수 있음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응용연구</a:t>
            </a:r>
            <a:r>
              <a:rPr lang="ko-KR" altLang="en-US" sz="2000" dirty="0" smtClean="0"/>
              <a:t>는 사회문제의 이해나 특별한 사회문제를 해결하기 위한 답을 얻기 위해 실행되며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주된 형태로는 평가조사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사회행동 조사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사회영향사정 조사가 있음 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effectLst/>
              </a:rPr>
              <a:t>5.</a:t>
            </a:r>
            <a:r>
              <a:rPr lang="ko-KR" altLang="en-US" sz="2400" dirty="0" smtClean="0">
                <a:effectLst/>
              </a:rPr>
              <a:t>사회조사의 유형</a:t>
            </a:r>
            <a:r>
              <a:rPr lang="en-US" altLang="ko-KR" sz="2400" dirty="0" smtClean="0">
                <a:effectLst/>
              </a:rPr>
              <a:t>, </a:t>
            </a:r>
            <a:r>
              <a:rPr lang="ko-KR" altLang="en-US" sz="2400" dirty="0" smtClean="0">
                <a:effectLst/>
              </a:rPr>
              <a:t>한계성</a:t>
            </a:r>
            <a:r>
              <a:rPr lang="en-US" altLang="ko-KR" sz="2400" dirty="0" smtClean="0">
                <a:effectLst/>
              </a:rPr>
              <a:t>, </a:t>
            </a:r>
            <a:r>
              <a:rPr lang="ko-KR" altLang="en-US" sz="2400" dirty="0" smtClean="0">
                <a:effectLst/>
              </a:rPr>
              <a:t>윤리성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5166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err="1" smtClean="0"/>
              <a:t>조사목적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조사 수준</a:t>
            </a:r>
            <a:r>
              <a:rPr lang="en-US" altLang="ko-KR" sz="2000" dirty="0" smtClean="0"/>
              <a:t>)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탐색적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기술적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설명적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평가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측정도구의 개발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다수의 연구목적을 포함하는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설명과 예측을 위한 연구 등으로 구분됨 </a:t>
            </a:r>
            <a:endParaRPr lang="en-US" altLang="ko-KR" sz="2000" dirty="0" smtClean="0"/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탐색</a:t>
            </a:r>
            <a:r>
              <a:rPr lang="en-US" altLang="ko-KR" sz="2000" dirty="0" smtClean="0"/>
              <a:t>: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특정 현상에 대해 처음으로 알기 위해서 시도되는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연구문제에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대한 선행지식이 희박할 때 수행됨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자료를 수집하고 분석해 들어가면서 가설을 세우는 귀납적 방법이 적합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). </a:t>
            </a:r>
            <a:r>
              <a:rPr lang="ko-KR" altLang="en-US" sz="2000" u="sng" dirty="0">
                <a:latin typeface="휴먼고딕" pitchFamily="2" charset="-127"/>
                <a:ea typeface="휴먼고딕" pitchFamily="2" charset="-127"/>
              </a:rPr>
              <a:t>문제형성이나 가설설정을 위한 경우</a:t>
            </a:r>
            <a:endParaRPr lang="en-US" altLang="ko-KR" sz="2000" u="sng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기술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: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여론조사나 인구센서스 조사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탐색적 조사연구보다 한 단계 더 발전된 수준의 지식 개발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“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무엇이 어떻다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”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라는 것을 정확하게 기술하고 묘사하는 것에 중점을 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u="sng" dirty="0">
                <a:latin typeface="휴먼고딕" pitchFamily="2" charset="-127"/>
                <a:ea typeface="휴먼고딕" pitchFamily="2" charset="-127"/>
              </a:rPr>
              <a:t>현상이나 주제에 대한 정확한 </a:t>
            </a:r>
            <a:r>
              <a:rPr lang="ko-KR" altLang="en-US" sz="2000" u="sng" dirty="0" smtClean="0">
                <a:latin typeface="휴먼고딕" pitchFamily="2" charset="-127"/>
                <a:ea typeface="휴먼고딕" pitchFamily="2" charset="-127"/>
              </a:rPr>
              <a:t>정보제공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4.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269747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err="1" smtClean="0"/>
              <a:t>조사목적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조사수준</a:t>
            </a:r>
            <a:r>
              <a:rPr lang="en-US" altLang="ko-KR" sz="2000" dirty="0" smtClean="0"/>
              <a:t>)</a:t>
            </a: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설명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여러 변수들간의 관계에 대한 설명을 시도하는 것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이론발전 단계에서 가장 고급목적이 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탐색과 기술을 통해 알려진 선행지식들이 있어야만 가능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변수들간의 관계에 대한 설명은 과학적 이론의 최종 목적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u="sng" dirty="0">
                <a:latin typeface="휴먼고딕" pitchFamily="2" charset="-127"/>
                <a:ea typeface="휴먼고딕" pitchFamily="2" charset="-127"/>
              </a:rPr>
              <a:t>연구가설 검증 및 인과관계 검증 </a:t>
            </a:r>
            <a:endParaRPr lang="en-US" altLang="ko-KR" sz="2000" u="sng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모든 조사연구는 선행단계의 목적이 충족된 후에야 다음 단계의 목적으로 진행됨 </a:t>
            </a:r>
            <a:endParaRPr lang="en-US" altLang="ko-KR" sz="20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  <a:p>
            <a:pPr marL="109728" indent="0" fontAlgn="base">
              <a:buNone/>
            </a:pPr>
            <a:endParaRPr lang="en-US" altLang="ko-KR" sz="2000" dirty="0" smtClean="0">
              <a:solidFill>
                <a:srgbClr val="7030A0"/>
              </a:solidFill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096483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(3) </a:t>
            </a:r>
            <a:r>
              <a:rPr lang="ko-KR" altLang="en-US" sz="2000" dirty="0" smtClean="0"/>
              <a:t>조사 시점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시간적 범위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횡단연구</a:t>
            </a:r>
            <a:r>
              <a:rPr lang="ko-KR" altLang="en-US" sz="2000" dirty="0" smtClean="0"/>
              <a:t>는 어떤 현상을 특정 시점에서 단면을 자세하게 분석하는 것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탐색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기술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설명 등의 목적을 달성하기 위해서 특정 시점에서 연구대상자를 조사하는 것임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종단연구</a:t>
            </a:r>
            <a:r>
              <a:rPr lang="ko-KR" altLang="en-US" sz="2000" dirty="0" smtClean="0"/>
              <a:t>는 조사대상을 일정한 간격을 두고 최소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번 이상의 조사를 실시하는 것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예를 들어 프로그램 </a:t>
            </a:r>
            <a:r>
              <a:rPr lang="ko-KR" altLang="en-US" sz="2000" dirty="0" err="1" smtClean="0"/>
              <a:t>효과성</a:t>
            </a:r>
            <a:r>
              <a:rPr lang="ko-KR" altLang="en-US" sz="2000" dirty="0" smtClean="0"/>
              <a:t>  측정이나 동일한 집단을 일정기간을 두고 면접이나 관찰을 실시하여 인구사회학적 특성이나 신체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문화적 상태 등의 변화를 파악할 수 있는 조사를 패널조사 함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053190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(4) </a:t>
            </a:r>
            <a:r>
              <a:rPr lang="ko-KR" altLang="en-US" sz="2000" dirty="0" smtClean="0"/>
              <a:t>자료수집방법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성격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0000"/>
                </a:solidFill>
              </a:rPr>
              <a:t>양적조사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자료를 위해 수집되는 자료가 주로 계량화되고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실험 조사와 같은 조사설계를 통해 객관적 자료가 연역적으로 분석되는 평가방법을 활용함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0000"/>
                </a:solidFill>
              </a:rPr>
              <a:t>질적조사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수량화하지 않은 자연스러운 상황에 대한 관찰이나 면접을 통해 귀납적으로 자료를 획득하고 분석하는 평가방법을 활용함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0092691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(5) </a:t>
            </a:r>
            <a:r>
              <a:rPr lang="ko-KR" altLang="en-US" sz="2000" dirty="0" smtClean="0"/>
              <a:t>변수의 통제 가능성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통제 정도에 의한 분류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실험조사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조사자가 독립변수의 조작이 가능하고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비교집단을 사용하고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난선화 방법으로 다른 변수를 통제할 수 있는 조사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유사실험 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독립변수의 조작과 비교집단의 설정이 가능하지만 </a:t>
            </a:r>
            <a:r>
              <a:rPr lang="ko-KR" altLang="en-US" sz="2000" dirty="0" err="1" smtClean="0"/>
              <a:t>비무작위</a:t>
            </a:r>
            <a:r>
              <a:rPr lang="ko-KR" altLang="en-US" sz="2000" dirty="0" smtClean="0"/>
              <a:t> 추출방법을 통해 대상자를 선정하여 조사하는 경우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0000"/>
                </a:solidFill>
              </a:rPr>
              <a:t>비실험</a:t>
            </a:r>
            <a:r>
              <a:rPr lang="ko-KR" altLang="en-US" sz="2000" dirty="0" smtClean="0">
                <a:solidFill>
                  <a:srgbClr val="FF0000"/>
                </a:solidFill>
              </a:rPr>
              <a:t> 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실험조사가 되기 위한 세가지 조건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독립변수의 조작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비교집단의 설정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무작위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을 충족하지 못한 사회조사</a:t>
            </a:r>
            <a:r>
              <a:rPr lang="en-US" altLang="ko-KR" sz="2000" dirty="0" smtClean="0"/>
              <a:t>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645557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(6) </a:t>
            </a:r>
            <a:r>
              <a:rPr lang="ko-KR" altLang="en-US" sz="2000" dirty="0" err="1" smtClean="0"/>
              <a:t>관찰대상의</a:t>
            </a:r>
            <a:r>
              <a:rPr lang="ko-KR" altLang="en-US" sz="2000" dirty="0" smtClean="0"/>
              <a:t> 범위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대상범위에</a:t>
            </a:r>
            <a:r>
              <a:rPr lang="ko-KR" altLang="en-US" sz="2000" dirty="0" smtClean="0"/>
              <a:t> 의한 분류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전수조사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특정 범주로 구분할 때 이에 해당되는 모든 사람을 대상으로 실행되는 조사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표본 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전수조사를 실시하는 것이 비용과 시간 측면에서 불가능하므로 대표성을 갖는 대상을 추출하여 사회조사를 실시하는 것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단일사례 조사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조사대상자가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명만을 의미하지 않고 개인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가족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집단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조직 등이 동일한 프로그램에 참여한다면 이들의 변화를 </a:t>
            </a:r>
            <a:r>
              <a:rPr lang="ko-KR" altLang="en-US" sz="2000" dirty="0" err="1" smtClean="0"/>
              <a:t>시계열적으로</a:t>
            </a:r>
            <a:r>
              <a:rPr lang="ko-KR" altLang="en-US" sz="2000" dirty="0" smtClean="0"/>
              <a:t> 측정하는 사회조사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19147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사회조사의 한계성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경험적 인식의 제한성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자연과학과 달리 사회과학은 일반적으로 조사에 참여하는 인간의 경험적 인식에 의존하여 사건이나 현상에 대한 지식을 생성함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하지만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동일한 사건이라도 개인에 따라 상이하게 인식하기 때문에 사회조사의 결과를 맹목적으로 신뢰하기 어려움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통제 및 조작의 어려움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사회과학은 자연과학과 같은 통제와 조작을 연구대상에게 가할 수 없음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사회조사를 통해 과학적 방법으로 실험을 실시하였다고 하더라도 결과의 타당성이 저해될 가능성이 많음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재정적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시간적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지리적 측면의 제한성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사회조사는 일정한 비용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일정한 기간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일정한 지역 내에서 수행됨으로 사회조사를 통해 얻게 된 지식이 비용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시간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지리 등의 측면에서 제한성을 </a:t>
            </a:r>
            <a:r>
              <a:rPr lang="ko-KR" altLang="en-US" sz="2000" dirty="0" err="1" smtClean="0"/>
              <a:t>갖음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사회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정치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문화의 영향</a:t>
            </a:r>
            <a:r>
              <a:rPr lang="en-US" altLang="ko-KR" sz="2000" dirty="0" smtClean="0">
                <a:solidFill>
                  <a:srgbClr val="FF0000"/>
                </a:solidFill>
              </a:rPr>
              <a:t>: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사회조사를 실시하는 시점에서 연구대상자를 둘러싸고 있는 사회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문화 등의 상황으로부터 영향을 받을 수 있음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19147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사회조사의 윤리성</a:t>
            </a:r>
            <a:endParaRPr lang="en-US" altLang="ko-KR" sz="2000" dirty="0" smtClean="0"/>
          </a:p>
          <a:p>
            <a:pPr marL="566928" indent="-457200" fontAlgn="base">
              <a:buAutoNum type="arabicParenBoth"/>
            </a:pPr>
            <a:r>
              <a:rPr lang="ko-KR" altLang="en-US" sz="2000" dirty="0" smtClean="0"/>
              <a:t>사회조사에서의 윤리적 문제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조사주제선정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조사문제가 윤리적 기준에 어긋나지 않도록 해야 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예를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들어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마약의 효과에 관한 실험연구</a:t>
            </a:r>
            <a:r>
              <a:rPr lang="en-US" altLang="ko-KR" sz="2000" dirty="0" smtClean="0"/>
              <a:t>,</a:t>
            </a:r>
            <a:r>
              <a:rPr lang="ko-KR" altLang="en-US" sz="2000" dirty="0"/>
              <a:t> </a:t>
            </a:r>
            <a:r>
              <a:rPr lang="ko-KR" altLang="en-US" sz="2000" dirty="0" smtClean="0"/>
              <a:t>정신장애인의 성에 관한 연구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가족차원에서 안락사가 가족 경제에 미치는 영향 등</a:t>
            </a:r>
            <a:r>
              <a:rPr lang="en-US" altLang="ko-KR" sz="2000" dirty="0" smtClean="0"/>
              <a:t>)</a:t>
            </a:r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관찰 및 자료수집 과정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조사를 위해 인간의 존엄성을 인정하지 않고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실험을 위한 수단으로 활용하는 것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예를 들면 장소에 따른 것으로  정신병동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교도소 등과 같인 폐쇄적이고 자율적인 의사결정이 어려운 장소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설계에 따른 문제로 실험집단과 통제집단 분류하는 것 등</a:t>
            </a:r>
            <a:r>
              <a:rPr lang="en-US" altLang="ko-KR" sz="2000" dirty="0" smtClean="0"/>
              <a:t>), </a:t>
            </a: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</a:rPr>
              <a:t>조사결과의 분석과 보고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조사결과에 대한 익명성을 보장하지 않거나 </a:t>
            </a:r>
            <a:r>
              <a:rPr lang="ko-KR" altLang="en-US" sz="2000" dirty="0" err="1" smtClean="0"/>
              <a:t>자료원에</a:t>
            </a:r>
            <a:r>
              <a:rPr lang="ko-KR" altLang="en-US" sz="2000" dirty="0" smtClean="0"/>
              <a:t> 대한 비밀보장이 되지 않는 경우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또한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연구결과에 대한 사용 권한을 인정하지 않고 활용된 경우에는 표절의 문제가 생김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1914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200" dirty="0" smtClean="0">
                <a:solidFill>
                  <a:srgbClr val="FFC000"/>
                </a:solidFill>
              </a:rPr>
              <a:t>3) </a:t>
            </a:r>
            <a:r>
              <a:rPr lang="ko-KR" altLang="en-US" sz="2200" dirty="0" smtClean="0">
                <a:solidFill>
                  <a:srgbClr val="FFC000"/>
                </a:solidFill>
              </a:rPr>
              <a:t>사회복지 </a:t>
            </a:r>
            <a:r>
              <a:rPr lang="ko-KR" altLang="en-US" sz="2200" dirty="0" err="1" smtClean="0">
                <a:solidFill>
                  <a:srgbClr val="FFC000"/>
                </a:solidFill>
              </a:rPr>
              <a:t>효과성</a:t>
            </a:r>
            <a:r>
              <a:rPr lang="ko-KR" altLang="en-US" sz="2200" dirty="0" smtClean="0">
                <a:solidFill>
                  <a:srgbClr val="FFC000"/>
                </a:solidFill>
              </a:rPr>
              <a:t> 검증</a:t>
            </a:r>
            <a:endParaRPr lang="ko-KR" altLang="en-US" sz="2200" dirty="0">
              <a:solidFill>
                <a:srgbClr val="FFC000"/>
              </a:solidFill>
            </a:endParaRPr>
          </a:p>
          <a:p>
            <a:pPr fontAlgn="base"/>
            <a:r>
              <a:rPr lang="en-US" altLang="ko-KR" sz="2000" dirty="0" smtClean="0"/>
              <a:t> </a:t>
            </a:r>
            <a:r>
              <a:rPr lang="ko-KR" altLang="en-US" sz="2000" dirty="0" smtClean="0"/>
              <a:t>사회복지의 양적 팽창으로 예산이 증가됨에 따라 사회복지의 목표를 달성하고 있는지에 대한 효과성에 대한 논의가 활발하게 이루어지고 있음</a:t>
            </a:r>
            <a:endParaRPr lang="en-US" altLang="ko-KR" sz="2000" dirty="0" smtClean="0"/>
          </a:p>
          <a:p>
            <a:pPr fontAlgn="base"/>
            <a:r>
              <a:rPr lang="ko-KR" altLang="en-US" sz="2000" dirty="0" smtClean="0"/>
              <a:t>사회복지기관을 대상으로 정기적 시설평가나 프로그램 평가가 일반화됨</a:t>
            </a:r>
            <a:r>
              <a:rPr lang="en-US" altLang="ko-KR" sz="2000" dirty="0" smtClean="0"/>
              <a:t> </a:t>
            </a:r>
            <a:endParaRPr lang="ko-KR" altLang="en-US" sz="2000" dirty="0"/>
          </a:p>
          <a:p>
            <a:pPr fontAlgn="base"/>
            <a:r>
              <a:rPr lang="ko-KR" altLang="en-US" sz="2000" dirty="0" err="1" smtClean="0"/>
              <a:t>사회복지사는</a:t>
            </a:r>
            <a:r>
              <a:rPr lang="ko-KR" altLang="en-US" sz="2000" dirty="0" smtClean="0"/>
              <a:t> 클라이언트의 문제 및 욕구를 해결하기 위해 사용한 실천기법이 효과적이었는지를 검증해야 함</a:t>
            </a:r>
            <a:endParaRPr lang="ko-KR" altLang="en-US" sz="2000" dirty="0"/>
          </a:p>
          <a:p>
            <a:pPr fontAlgn="base"/>
            <a:r>
              <a:rPr lang="ko-KR" altLang="en-US" sz="2000" dirty="0" smtClean="0"/>
              <a:t>사회복지가 효과적인가에 대한 질문에 대한 응답은 과학적 탐구를 적용한 사회조사방법을 엄격히 준수해야 그 </a:t>
            </a:r>
            <a:r>
              <a:rPr lang="ko-KR" altLang="en-US" sz="2000" dirty="0" err="1" smtClean="0"/>
              <a:t>효과성을</a:t>
            </a:r>
            <a:r>
              <a:rPr lang="ko-KR" altLang="en-US" sz="2000" dirty="0" smtClean="0"/>
              <a:t> 인정받을 수 있음</a:t>
            </a:r>
            <a:endParaRPr lang="ko-KR" altLang="en-US" sz="2000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/>
              <a:t>1.</a:t>
            </a:r>
            <a:r>
              <a:rPr lang="ko-KR" altLang="en-US" sz="2800" dirty="0" smtClean="0"/>
              <a:t>사회복지에서 </a:t>
            </a:r>
            <a:r>
              <a:rPr lang="ko-KR" altLang="en-US" sz="2800" dirty="0"/>
              <a:t>과학적 방법의 필요성</a:t>
            </a:r>
          </a:p>
        </p:txBody>
      </p:sp>
    </p:spTree>
    <p:extLst>
      <p:ext uri="{BB962C8B-B14F-4D97-AF65-F5344CB8AC3E}">
        <p14:creationId xmlns:p14="http://schemas.microsoft.com/office/powerpoint/2010/main" val="79758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3) </a:t>
            </a:r>
            <a:r>
              <a:rPr lang="ko-KR" altLang="en-US" sz="2000" dirty="0" smtClean="0"/>
              <a:t>사회조사의 윤리성</a:t>
            </a:r>
            <a:endParaRPr lang="en-US" altLang="ko-KR" sz="2000" dirty="0" smtClean="0"/>
          </a:p>
          <a:p>
            <a:pPr marL="109728" indent="0" fontAlgn="base">
              <a:buNone/>
            </a:pPr>
            <a:endParaRPr lang="en-US" altLang="ko-KR" sz="2000" dirty="0"/>
          </a:p>
          <a:p>
            <a:pPr marL="109728" indent="0" fontAlgn="base">
              <a:buNone/>
            </a:pPr>
            <a:r>
              <a:rPr lang="en-US" altLang="ko-KR" sz="2000" dirty="0" smtClean="0"/>
              <a:t>(2 )</a:t>
            </a:r>
            <a:r>
              <a:rPr lang="ko-KR" altLang="en-US" sz="2000" dirty="0" smtClean="0"/>
              <a:t>사회조사 윤리의 주요 측면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고지된 동의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자기결정권의 가치를 기본으로 하는 윤리적 및 도덕적 원칙으로 연구대상자가 연구에 대한 정보를 충분히 인지하고 자발적으로 동의한 후에야 비로서 연구자가 조사를 진행할 수 있는 것을 말함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고지된 동의는 </a:t>
            </a:r>
            <a:r>
              <a:rPr lang="ko-KR" altLang="en-US" sz="2000" dirty="0" smtClean="0">
                <a:solidFill>
                  <a:srgbClr val="FF0000"/>
                </a:solidFill>
              </a:rPr>
              <a:t>판단능력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자발성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충분한 정보제공</a:t>
            </a:r>
            <a:r>
              <a:rPr lang="en-US" altLang="ko-KR" sz="2000" dirty="0" smtClean="0">
                <a:solidFill>
                  <a:srgbClr val="FF0000"/>
                </a:solidFill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</a:rPr>
              <a:t>종합적 이해 등의 </a:t>
            </a:r>
            <a:r>
              <a:rPr lang="en-US" altLang="ko-KR" sz="2000" dirty="0" smtClean="0">
                <a:solidFill>
                  <a:srgbClr val="FF0000"/>
                </a:solidFill>
              </a:rPr>
              <a:t>4</a:t>
            </a:r>
            <a:r>
              <a:rPr lang="ko-KR" altLang="en-US" sz="2000" dirty="0" smtClean="0">
                <a:solidFill>
                  <a:srgbClr val="FF0000"/>
                </a:solidFill>
              </a:rPr>
              <a:t>가지 구성요소를 기본 전제로 함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 marL="566928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/>
              <a:t>사생활 권리 보장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자신을 위해 시간과 상황을 선택하고 자기의 태도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신념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의견을 어느 정도 타인과 같이 공유할 것인가를 결정하는 자유를 말함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사생활 권리를 보장하는 방법으로 </a:t>
            </a:r>
            <a:r>
              <a:rPr lang="ko-KR" altLang="en-US" sz="2000" dirty="0" smtClean="0">
                <a:solidFill>
                  <a:srgbClr val="FF0000"/>
                </a:solidFill>
              </a:rPr>
              <a:t>익명성과 비밀유지를 </a:t>
            </a:r>
            <a:r>
              <a:rPr lang="ko-KR" altLang="en-US" sz="2000" dirty="0" smtClean="0"/>
              <a:t>법적으로 명시하고 있음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effectLst/>
              </a:rPr>
              <a:t>5.</a:t>
            </a:r>
            <a:r>
              <a:rPr lang="ko-KR" altLang="en-US" sz="2800" dirty="0" smtClean="0">
                <a:effectLst/>
              </a:rPr>
              <a:t>사회조사의 유형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한계성</a:t>
            </a:r>
            <a:r>
              <a:rPr lang="en-US" altLang="ko-KR" sz="2800" dirty="0" smtClean="0">
                <a:effectLst/>
              </a:rPr>
              <a:t>, </a:t>
            </a:r>
            <a:r>
              <a:rPr lang="ko-KR" altLang="en-US" sz="2800" dirty="0" smtClean="0">
                <a:effectLst/>
              </a:rPr>
              <a:t>윤리성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71914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lnSpcReduction="10000"/>
          </a:bodyPr>
          <a:lstStyle/>
          <a:p>
            <a:pPr fontAlgn="base"/>
            <a:r>
              <a:rPr lang="ko-KR" altLang="en-US" sz="2200" dirty="0" smtClean="0"/>
              <a:t>사회조사는 과학적 절차에 따라서 지식을 습득하는 것</a:t>
            </a:r>
            <a:endParaRPr lang="en-US" altLang="ko-KR" sz="2200" dirty="0" smtClean="0"/>
          </a:p>
          <a:p>
            <a:pPr fontAlgn="base"/>
            <a:r>
              <a:rPr lang="ko-KR" altLang="en-US" sz="2200" dirty="0" smtClean="0"/>
              <a:t>사회조사방법은 과학적 방식으로 지식을 얻는 절차와 방법을 구체화 한 것</a:t>
            </a:r>
            <a:endParaRPr lang="en-US" altLang="ko-KR" sz="2200" dirty="0" smtClean="0"/>
          </a:p>
          <a:p>
            <a:pPr fontAlgn="base"/>
            <a:r>
              <a:rPr lang="ko-KR" altLang="en-US" sz="2200" dirty="0" smtClean="0"/>
              <a:t>사회조사는 과학적 연구를 의미하는 것임으로 사회조사에 대한 설명은 과학적 연구에서 시작해야 함</a:t>
            </a:r>
            <a:endParaRPr lang="en-US" altLang="ko-KR" sz="2200" dirty="0" smtClean="0"/>
          </a:p>
          <a:p>
            <a:pPr marL="109728" indent="0" fontAlgn="base">
              <a:buNone/>
            </a:pPr>
            <a:r>
              <a:rPr lang="en-US" altLang="ko-KR" sz="2600" dirty="0" smtClean="0"/>
              <a:t>  </a:t>
            </a:r>
          </a:p>
          <a:p>
            <a:pPr marL="109728" indent="0" fontAlgn="base">
              <a:buNone/>
            </a:pPr>
            <a:r>
              <a:rPr lang="en-US" altLang="ko-KR" sz="2200" dirty="0" smtClean="0"/>
              <a:t>1) </a:t>
            </a:r>
            <a:r>
              <a:rPr lang="ko-KR" altLang="en-US" sz="2200" dirty="0" smtClean="0"/>
              <a:t>과학의 개념 및 특성</a:t>
            </a:r>
            <a:endParaRPr lang="en-US" altLang="ko-KR" sz="22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smtClean="0"/>
              <a:t>과학</a:t>
            </a:r>
            <a:r>
              <a:rPr lang="en-US" altLang="ko-KR" sz="2200" dirty="0" smtClean="0"/>
              <a:t>(science)</a:t>
            </a:r>
            <a:r>
              <a:rPr lang="ko-KR" altLang="en-US" sz="2200" dirty="0" smtClean="0"/>
              <a:t>은 지식이라는 라틴어</a:t>
            </a:r>
            <a:r>
              <a:rPr lang="en-US" altLang="ko-KR" sz="2200" dirty="0" smtClean="0"/>
              <a:t>(</a:t>
            </a:r>
            <a:r>
              <a:rPr lang="en-US" altLang="ko-KR" sz="2200" dirty="0" err="1" smtClean="0"/>
              <a:t>scientia</a:t>
            </a:r>
            <a:r>
              <a:rPr lang="en-US" altLang="ko-KR" sz="2200" dirty="0" smtClean="0"/>
              <a:t>)</a:t>
            </a:r>
            <a:r>
              <a:rPr lang="ko-KR" altLang="en-US" sz="2200" dirty="0" smtClean="0"/>
              <a:t>에서 유래된</a:t>
            </a:r>
            <a:r>
              <a:rPr lang="en-US" altLang="ko-KR" sz="2200" dirty="0" smtClean="0"/>
              <a:t> </a:t>
            </a:r>
            <a:r>
              <a:rPr lang="ko-KR" altLang="en-US" sz="2200" dirty="0" smtClean="0"/>
              <a:t>것으로 우리를 둘러싼 세상을 설명해 주는 지식의 체계라고 정의할 수 있음</a:t>
            </a:r>
            <a:endParaRPr lang="en-US" altLang="ko-KR" sz="22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</a:rPr>
              <a:t>과학의</a:t>
            </a:r>
            <a:r>
              <a:rPr lang="ko-KR" altLang="en-US" sz="2200" dirty="0" smtClean="0"/>
              <a:t> </a:t>
            </a:r>
            <a:r>
              <a:rPr lang="ko-KR" altLang="en-US" sz="2200" dirty="0" smtClean="0">
                <a:solidFill>
                  <a:srgbClr val="FF0000"/>
                </a:solidFill>
              </a:rPr>
              <a:t>목적</a:t>
            </a:r>
            <a:r>
              <a:rPr lang="ko-KR" altLang="en-US" sz="2200" dirty="0" smtClean="0"/>
              <a:t>은  현상을 설명할 수 있는 지식 제공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현상에 대한 규칙성의 일반화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변수들 사이의 관계 기술과 설명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이론을 바탕으로 현상을 예측하기 위한 것 등 임</a:t>
            </a:r>
            <a:endParaRPr lang="en-US" altLang="ko-KR" sz="2200" dirty="0" smtClean="0"/>
          </a:p>
          <a:p>
            <a:pPr marL="109728" indent="0" fontAlgn="base">
              <a:buNone/>
            </a:pPr>
            <a:endParaRPr lang="ko-KR" altLang="en-US" sz="2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1929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lnSpcReduction="10000"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</a:rPr>
              <a:t>과학적 지식의 특성</a:t>
            </a:r>
            <a:endParaRPr lang="en-US" altLang="ko-KR" sz="2200" dirty="0" smtClean="0">
              <a:solidFill>
                <a:srgbClr val="FF0000"/>
              </a:solidFill>
            </a:endParaRPr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200" dirty="0" smtClean="0"/>
              <a:t>체계적이고 논리적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경험적 자료를 체계적으로 분류하고 정리한 지식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과학적 지식은 근본적으로 합리적 사고활동에서 나온 지식으로서 논리적이어야 함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논리적이라는 것은 상반된 사항을 동시에 갖출 수 없음</a:t>
            </a:r>
            <a:endParaRPr lang="en-US" altLang="ko-KR" sz="22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200" dirty="0" smtClean="0"/>
              <a:t>실증적이고 경험적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경험적 관찰에 근거함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경험적 자료를 수집하여 얻은 지식이 아니면 과학적 지식으로 보기 힘듦</a:t>
            </a:r>
            <a:endParaRPr lang="en-US" altLang="ko-KR" sz="22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200" dirty="0" err="1" smtClean="0"/>
              <a:t>비규범적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과학적 지식은 현재의 어떤 현상이 왜 </a:t>
            </a:r>
            <a:r>
              <a:rPr lang="ko-KR" altLang="en-US" sz="2200" dirty="0" err="1" smtClean="0"/>
              <a:t>일어나는지에만</a:t>
            </a:r>
            <a:r>
              <a:rPr lang="ko-KR" altLang="en-US" sz="2200" dirty="0" smtClean="0"/>
              <a:t> 관심이 있고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바람직한가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정당한가 하는 규범적 문제에 상관하지 않음</a:t>
            </a:r>
            <a:endParaRPr lang="en-US" altLang="ko-KR" sz="22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200" dirty="0" smtClean="0"/>
              <a:t>객관성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객관성이란 건전한 감각기관을 지닌 여러 사람이 같은 대상을 인식하여 얻은 인상의 일치를 말함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누구에게나 동일하게 인식되는 사건이나 현상은 객관성이 있다고 말할 수 있음</a:t>
            </a:r>
            <a:endParaRPr lang="en-US" altLang="ko-KR" sz="2200" dirty="0" smtClean="0"/>
          </a:p>
          <a:p>
            <a:pPr marL="109728" indent="0" fontAlgn="base">
              <a:buNone/>
            </a:pPr>
            <a:endParaRPr lang="ko-KR" altLang="en-US" sz="2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0654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</a:rPr>
              <a:t>과학적 지식의 특성</a:t>
            </a:r>
            <a:endParaRPr lang="en-US" altLang="ko-KR" sz="2200" dirty="0" smtClean="0">
              <a:solidFill>
                <a:srgbClr val="FF0000"/>
              </a:solidFill>
            </a:endParaRPr>
          </a:p>
          <a:p>
            <a:pPr marL="566928" indent="-457200" fontAlgn="base">
              <a:buFont typeface="+mj-ea"/>
              <a:buAutoNum type="circleNumDbPlain" startAt="5"/>
            </a:pPr>
            <a:r>
              <a:rPr lang="ko-KR" altLang="en-US" sz="2200" dirty="0" smtClean="0"/>
              <a:t>재생가능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서로 다른 연구자가 각기 독립적으로 조사한다 하더라도 동일한 결과를 얻을 수 있어야함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즉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과학적 연구는 비록 연구자들이 주관을 달리하더라도 동일한 연구과정을 통해 동일한 결론을 얻을 수 있어야 함</a:t>
            </a:r>
            <a:endParaRPr lang="en-US" altLang="ko-KR" sz="2200" dirty="0" smtClean="0"/>
          </a:p>
          <a:p>
            <a:pPr marL="566928" indent="-457200" fontAlgn="base">
              <a:buFont typeface="+mj-ea"/>
              <a:buAutoNum type="circleNumDbPlain" startAt="5"/>
            </a:pPr>
            <a:r>
              <a:rPr lang="ko-KR" altLang="en-US" sz="2200" dirty="0" err="1" smtClean="0"/>
              <a:t>수정가능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과학적 지식도 주어진 제약하에서 이루어지는 </a:t>
            </a:r>
            <a:r>
              <a:rPr lang="ko-KR" altLang="en-US" sz="2200" dirty="0" err="1" smtClean="0"/>
              <a:t>지식임으로</a:t>
            </a:r>
            <a:r>
              <a:rPr lang="ko-KR" altLang="en-US" sz="2200" dirty="0" smtClean="0"/>
              <a:t> 더 나은 연구방법과 도구가 개발되어 좀 더 나은 탐구가 이루어지면 기존의 과학적 지식을 수정하는 일이 일어남</a:t>
            </a:r>
            <a:r>
              <a:rPr lang="en-US" altLang="ko-KR" sz="2200" dirty="0" smtClean="0"/>
              <a:t>. </a:t>
            </a:r>
            <a:r>
              <a:rPr lang="ko-KR" altLang="en-US" sz="2200" dirty="0" smtClean="0"/>
              <a:t>과학적 지식도 잠정적인 </a:t>
            </a:r>
            <a:r>
              <a:rPr lang="ko-KR" altLang="en-US" sz="2200" dirty="0" err="1" smtClean="0"/>
              <a:t>지식임</a:t>
            </a:r>
            <a:endParaRPr lang="ko-KR" altLang="en-US" sz="2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2. </a:t>
            </a:r>
            <a:r>
              <a:rPr lang="ko-KR" altLang="en-US" sz="2400" dirty="0" smtClean="0"/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0272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지식의 습득 방법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7030A0"/>
                </a:solidFill>
              </a:rPr>
              <a:t>관습 또는 전통에 </a:t>
            </a:r>
            <a:r>
              <a:rPr lang="ko-KR" altLang="en-US" sz="2000" dirty="0">
                <a:solidFill>
                  <a:srgbClr val="7030A0"/>
                </a:solidFill>
              </a:rPr>
              <a:t>의한 방법</a:t>
            </a:r>
            <a:r>
              <a:rPr lang="en-US" altLang="ko-KR" sz="2000" dirty="0"/>
              <a:t>: </a:t>
            </a:r>
            <a:r>
              <a:rPr lang="ko-KR" altLang="en-US" sz="2000" dirty="0"/>
              <a:t>사람들이 전해 내려오는 지식에 대해서 검증해 보지도 않고 그냥 받아들이는 경우</a:t>
            </a:r>
            <a:endParaRPr lang="en-US" altLang="ko-KR" sz="2000" dirty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>
                <a:solidFill>
                  <a:srgbClr val="7030A0"/>
                </a:solidFill>
              </a:rPr>
              <a:t>권위에 의한 방법</a:t>
            </a:r>
            <a:r>
              <a:rPr lang="en-US" altLang="ko-KR" sz="2000" dirty="0"/>
              <a:t>: </a:t>
            </a:r>
            <a:r>
              <a:rPr lang="ko-KR" altLang="en-US" sz="2000" dirty="0"/>
              <a:t>권위가 있다고 판단되는 사람이나 기관을 통해서 지식을 획득하는 경우</a:t>
            </a:r>
            <a:endParaRPr lang="en-US" altLang="ko-KR" sz="2000" dirty="0"/>
          </a:p>
          <a:p>
            <a:pPr marL="566928" indent="-457200" fontAlgn="base">
              <a:buFont typeface="+mj-ea"/>
              <a:buAutoNum type="circleNumDbPlain"/>
            </a:pPr>
            <a:r>
              <a:rPr lang="ko-KR" altLang="en-US" sz="2000" dirty="0">
                <a:solidFill>
                  <a:srgbClr val="7030A0"/>
                </a:solidFill>
              </a:rPr>
              <a:t>직관에 의한 방법</a:t>
            </a:r>
            <a:r>
              <a:rPr lang="en-US" altLang="ko-KR" sz="2000" dirty="0"/>
              <a:t>: </a:t>
            </a:r>
            <a:r>
              <a:rPr lang="ko-KR" altLang="en-US" sz="2000" dirty="0"/>
              <a:t>자신의 감각을 활용하여 곧바로 알 수 있는 능력을 말하며</a:t>
            </a:r>
            <a:r>
              <a:rPr lang="en-US" altLang="ko-KR" sz="2000" dirty="0"/>
              <a:t>, </a:t>
            </a:r>
            <a:r>
              <a:rPr lang="ko-KR" altLang="en-US" sz="2000" dirty="0"/>
              <a:t>감각</a:t>
            </a:r>
            <a:r>
              <a:rPr lang="en-US" altLang="ko-KR" sz="2000" dirty="0"/>
              <a:t>, </a:t>
            </a:r>
            <a:r>
              <a:rPr lang="ko-KR" altLang="en-US" sz="2000" dirty="0"/>
              <a:t>경험</a:t>
            </a:r>
            <a:r>
              <a:rPr lang="en-US" altLang="ko-KR" sz="2000" dirty="0"/>
              <a:t>, </a:t>
            </a:r>
            <a:r>
              <a:rPr lang="ko-KR" altLang="en-US" sz="2000" dirty="0"/>
              <a:t>판단</a:t>
            </a:r>
            <a:r>
              <a:rPr lang="en-US" altLang="ko-KR" sz="2000" dirty="0"/>
              <a:t>, </a:t>
            </a:r>
            <a:r>
              <a:rPr lang="ko-KR" altLang="en-US" sz="2000" dirty="0"/>
              <a:t>추리 따위의 </a:t>
            </a:r>
            <a:r>
              <a:rPr lang="ko-KR" altLang="en-US" sz="2000" dirty="0" err="1"/>
              <a:t>사유과정을</a:t>
            </a:r>
            <a:r>
              <a:rPr lang="ko-KR" altLang="en-US" sz="2000" dirty="0"/>
              <a:t> 생략하고 직접적으로 대상이나 사실을 파악할 수 있는 능력을 이용해서 얻는 </a:t>
            </a:r>
            <a:r>
              <a:rPr lang="ko-KR" altLang="en-US" sz="2000" dirty="0" smtClean="0"/>
              <a:t>정보</a:t>
            </a:r>
            <a:endParaRPr lang="en-US" altLang="ko-KR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effectLst/>
              </a:rPr>
              <a:t>2. </a:t>
            </a:r>
            <a:r>
              <a:rPr lang="ko-KR" altLang="en-US" sz="2400" dirty="0" smtClean="0">
                <a:effectLst/>
              </a:rPr>
              <a:t>과학과 사회복지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0897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fontAlgn="base">
              <a:buNone/>
            </a:pPr>
            <a:r>
              <a:rPr lang="en-US" altLang="ko-KR" sz="2000" dirty="0" smtClean="0"/>
              <a:t>2) </a:t>
            </a:r>
            <a:r>
              <a:rPr lang="ko-KR" altLang="en-US" sz="2000" dirty="0" smtClean="0"/>
              <a:t>지식의 습득 방법</a:t>
            </a:r>
            <a:endParaRPr lang="en-US" altLang="ko-KR" sz="2000" dirty="0" smtClean="0"/>
          </a:p>
          <a:p>
            <a:pPr marL="566928" indent="-457200" fontAlgn="base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7030A0"/>
                </a:solidFill>
              </a:rPr>
              <a:t>과학적 방법</a:t>
            </a:r>
            <a:r>
              <a:rPr lang="en-US" altLang="ko-KR" sz="2000" dirty="0" smtClean="0">
                <a:solidFill>
                  <a:srgbClr val="7030A0"/>
                </a:solidFill>
              </a:rPr>
              <a:t>: </a:t>
            </a:r>
            <a:r>
              <a:rPr lang="ko-KR" altLang="en-US" sz="2000" dirty="0" smtClean="0"/>
              <a:t>과학적 지식을 습득하는 방법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커링거는</a:t>
            </a:r>
            <a:r>
              <a:rPr lang="ko-KR" altLang="en-US" sz="2000" dirty="0" smtClean="0"/>
              <a:t> 과학적 방법을 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일반 현상 가운데 있을 것이라고 생각하는 가설적인 명제들을 논리적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체계적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경험적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객관적으로 탐구하는 활동</a:t>
            </a:r>
            <a:r>
              <a:rPr lang="en-US" altLang="ko-KR" sz="2000" dirty="0" smtClean="0"/>
              <a:t>“ </a:t>
            </a:r>
            <a:r>
              <a:rPr lang="ko-KR" altLang="en-US" sz="2000" dirty="0" smtClean="0"/>
              <a:t>이라고 정의함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과학적 방법에는 관찰 과정에 개인적인  편견을 배제하고 과학공동체의 구성원이 관찰 결과의 진위여부에 대하여 합의에 도달할 수 있도록 해 주는 규칙들이 존재함</a:t>
            </a:r>
            <a:r>
              <a:rPr lang="en-US" altLang="ko-KR" sz="2000" dirty="0" smtClean="0"/>
              <a:t>. </a:t>
            </a:r>
            <a:r>
              <a:rPr lang="ko-KR" altLang="en-US" sz="2000" dirty="0" smtClean="0">
                <a:solidFill>
                  <a:srgbClr val="7030A0"/>
                </a:solidFill>
              </a:rPr>
              <a:t>과학적 지식과 비과학적 지식의 구분은 그 결과보다 결과에 도달하기까지의 절차와 과정에 </a:t>
            </a:r>
            <a:r>
              <a:rPr lang="ko-KR" altLang="en-US" sz="2000" dirty="0" smtClean="0"/>
              <a:t>의해 결정된다고 볼 수 있음</a:t>
            </a:r>
            <a:r>
              <a:rPr lang="en-US" altLang="ko-KR" sz="2000" dirty="0" smtClean="0"/>
              <a:t>.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>
                <a:effectLst/>
              </a:rPr>
              <a:t>2. </a:t>
            </a:r>
            <a:r>
              <a:rPr lang="ko-KR" altLang="en-US" sz="2800" dirty="0" smtClean="0">
                <a:effectLst/>
              </a:rPr>
              <a:t>과학과 사회복지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5034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1029</TotalTime>
  <Words>3096</Words>
  <Application>Microsoft Office PowerPoint</Application>
  <PresentationFormat>화면 슬라이드 쇼(4:3)</PresentationFormat>
  <Paragraphs>260</Paragraphs>
  <Slides>40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48" baseType="lpstr">
      <vt:lpstr>맑은 고딕</vt:lpstr>
      <vt:lpstr>휴먼고딕</vt:lpstr>
      <vt:lpstr>Lucida Sans Unicode</vt:lpstr>
      <vt:lpstr>Verdana</vt:lpstr>
      <vt:lpstr>Wingdings</vt:lpstr>
      <vt:lpstr>Wingdings 2</vt:lpstr>
      <vt:lpstr>Wingdings 3</vt:lpstr>
      <vt:lpstr>광장</vt:lpstr>
      <vt:lpstr>1강: 과학과 사회조사방법</vt:lpstr>
      <vt:lpstr>1.사회복지에서 과학적 방법의 필요성</vt:lpstr>
      <vt:lpstr>1.사회복지에서 과학적 방법의 필요성</vt:lpstr>
      <vt:lpstr>1.사회복지에서 과학적 방법의 필요성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2. 과학과 사회복지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3. 과학철학의 전개</vt:lpstr>
      <vt:lpstr>4. 증거(근거)기반 실천</vt:lpstr>
      <vt:lpstr>4. 증거(근거)기반 실천</vt:lpstr>
      <vt:lpstr>5.사회조사의 유형, 한계성, 윤리성</vt:lpstr>
      <vt:lpstr>4.사회조사의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  <vt:lpstr>5.사회조사의 유형, 한계성, 윤리성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사회복지에서 과학적 방법의 필요성</dc:title>
  <dc:creator>최윤정</dc:creator>
  <cp:lastModifiedBy>USER</cp:lastModifiedBy>
  <cp:revision>60</cp:revision>
  <dcterms:created xsi:type="dcterms:W3CDTF">2012-08-31T07:51:19Z</dcterms:created>
  <dcterms:modified xsi:type="dcterms:W3CDTF">2025-09-02T06:24:22Z</dcterms:modified>
</cp:coreProperties>
</file>