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299" r:id="rId4"/>
    <p:sldId id="285" r:id="rId5"/>
    <p:sldId id="286" r:id="rId6"/>
    <p:sldId id="287" r:id="rId7"/>
    <p:sldId id="289" r:id="rId8"/>
    <p:sldId id="290" r:id="rId9"/>
    <p:sldId id="303" r:id="rId10"/>
    <p:sldId id="316" r:id="rId11"/>
    <p:sldId id="304" r:id="rId12"/>
    <p:sldId id="305" r:id="rId13"/>
    <p:sldId id="300" r:id="rId14"/>
    <p:sldId id="307" r:id="rId15"/>
    <p:sldId id="308" r:id="rId16"/>
    <p:sldId id="309" r:id="rId17"/>
    <p:sldId id="310" r:id="rId18"/>
    <p:sldId id="311" r:id="rId19"/>
    <p:sldId id="291" r:id="rId20"/>
    <p:sldId id="292" r:id="rId21"/>
    <p:sldId id="293" r:id="rId22"/>
    <p:sldId id="294" r:id="rId23"/>
    <p:sldId id="312" r:id="rId24"/>
    <p:sldId id="313" r:id="rId25"/>
    <p:sldId id="295" r:id="rId26"/>
    <p:sldId id="296" r:id="rId27"/>
    <p:sldId id="301" r:id="rId28"/>
    <p:sldId id="297" r:id="rId29"/>
    <p:sldId id="298" r:id="rId30"/>
    <p:sldId id="314" r:id="rId31"/>
    <p:sldId id="302" r:id="rId32"/>
    <p:sldId id="315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1412776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인지행동주의모델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4"/>
          <p:cNvSpPr txBox="1">
            <a:spLocks/>
          </p:cNvSpPr>
          <p:nvPr/>
        </p:nvSpPr>
        <p:spPr>
          <a:xfrm>
            <a:off x="2555776" y="2780928"/>
            <a:ext cx="4104456" cy="20522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>
            <a:noAutofit/>
          </a:bodyPr>
          <a:lstStyle>
            <a:lvl1pPr marL="342900" indent="-342900" algn="l" rtl="0" eaLnBrk="1" latinLnBrk="1" hangingPunct="1">
              <a:spcBef>
                <a:spcPct val="20000"/>
              </a:spcBef>
              <a:buSzPct val="70000"/>
              <a:buFont typeface="Wingdings"/>
              <a:buChar char="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SzPct val="120000"/>
              <a:buFont typeface="Arial"/>
              <a:buChar char="•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/>
              <a:buChar char="•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1" hangingPunct="1">
              <a:spcBef>
                <a:spcPct val="20000"/>
              </a:spcBef>
              <a:buClr>
                <a:schemeClr val="tx2"/>
              </a:buClr>
              <a:buFont typeface="Arial"/>
              <a:buChar char="•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합리정서행동치료</a:t>
            </a:r>
            <a:endParaRPr lang="en-US" altLang="ko-K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2.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인지치료</a:t>
            </a:r>
            <a:endParaRPr lang="en-US" altLang="ko-K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/>
              <a:buNone/>
            </a:pPr>
            <a:r>
              <a:rPr lang="en-US" altLang="ko-K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3. 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문제해결치료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 smtClean="0">
                <a:latin typeface="+mn-ea"/>
              </a:rPr>
              <a:t>A-B-C-D-E </a:t>
            </a:r>
            <a:r>
              <a:rPr lang="ko-KR" altLang="en-US" sz="2200" b="1" dirty="0" smtClean="0">
                <a:latin typeface="+mn-ea"/>
              </a:rPr>
              <a:t>이론</a:t>
            </a:r>
            <a:endParaRPr lang="en-US" altLang="ko-KR" sz="2200" b="1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다섯째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효과</a:t>
            </a:r>
            <a:r>
              <a:rPr lang="en-US" altLang="ko-KR" sz="2200" dirty="0" smtClean="0">
                <a:latin typeface="+mn-ea"/>
              </a:rPr>
              <a:t>(Effect)</a:t>
            </a:r>
            <a:r>
              <a:rPr lang="ko-KR" altLang="en-US" sz="2200" dirty="0" smtClean="0">
                <a:latin typeface="+mn-ea"/>
              </a:rPr>
              <a:t>는 클라이언트가 가진 비합리적인 신념을 철저하게 논박함으로써 합리적인 신념으로 대치한 다음에 느끼게 되는 자기 수용적인 태도와 긍정적인 감정의 결과를 지칭함</a:t>
            </a: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+mn-ea"/>
              </a:rPr>
              <a:t>3) </a:t>
            </a:r>
            <a:r>
              <a:rPr lang="ko-KR" altLang="en-US" sz="2200" b="1" dirty="0" smtClean="0">
                <a:latin typeface="+mn-ea"/>
              </a:rPr>
              <a:t>합리정서행동치료의 과정</a:t>
            </a:r>
            <a:endParaRPr lang="en-US" altLang="ko-KR" sz="2200" b="1" dirty="0" smtClean="0">
              <a:latin typeface="+mn-ea"/>
            </a:endParaRPr>
          </a:p>
          <a:p>
            <a:pPr marL="457200" indent="-457200">
              <a:buAutoNum type="arabicParenBoth"/>
            </a:pPr>
            <a:r>
              <a:rPr lang="ko-KR" altLang="en-US" sz="2200" dirty="0" smtClean="0">
                <a:latin typeface="+mn-ea"/>
              </a:rPr>
              <a:t>치료목표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클라이언트가 보이는 문제행동의 제거에 두기보다는 문제행동의 배후에 있는 핵심적인 자기패배적 신념을 극소화시키고 삶에 대하여 보다 현실적이고 합리적인 가치관을 갖게 하는 것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구체적인 목표는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자기관심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사회적 관심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자기지향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관용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융통성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불확실성의 수용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창조적 일에 대한 실행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과학적 사고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자기수용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모험 실행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장기적 쾌락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err="1" smtClean="0">
                <a:latin typeface="+mn-ea"/>
              </a:rPr>
              <a:t>반유토피아주의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정서혼란에 대한 자기 책임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536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3) </a:t>
            </a:r>
            <a:r>
              <a:rPr lang="ko-KR" altLang="en-US" sz="2000" b="1" dirty="0" smtClean="0">
                <a:latin typeface="+mn-ea"/>
              </a:rPr>
              <a:t>합리정서행동치료의 과정</a:t>
            </a:r>
            <a:endParaRPr lang="en-US" altLang="ko-KR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(2) </a:t>
            </a:r>
            <a:r>
              <a:rPr lang="ko-KR" altLang="en-US" sz="2000" dirty="0" smtClean="0">
                <a:latin typeface="+mn-ea"/>
              </a:rPr>
              <a:t>개입방법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교육적 환경에서 클라이언트의 비합리적 신념을 합리적 신념으로 바꾸도록 원조함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n-ea"/>
              </a:rPr>
              <a:t>먼저 클라이언트가 자신의 부정적 감정 혹은 행동과 연관된 비합리적 신념을 찾아내고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비합리적 신념과 합리적 신념을 구분해 내도록 교육함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토론과정에서 </a:t>
            </a:r>
            <a:r>
              <a:rPr lang="ko-KR" altLang="en-US" sz="2000" dirty="0" err="1">
                <a:latin typeface="+mn-ea"/>
              </a:rPr>
              <a:t>사회복지사는</a:t>
            </a:r>
            <a:r>
              <a:rPr lang="ko-KR" altLang="en-US" sz="2000" dirty="0">
                <a:latin typeface="+mn-ea"/>
              </a:rPr>
              <a:t> 일방적으로 설명하는 것이 아니라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소크라테스 </a:t>
            </a:r>
            <a:r>
              <a:rPr lang="ko-KR" altLang="en-US" sz="2000" dirty="0" err="1">
                <a:latin typeface="+mn-ea"/>
              </a:rPr>
              <a:t>산문법을</a:t>
            </a:r>
            <a:r>
              <a:rPr lang="ko-KR" altLang="en-US" sz="2000" dirty="0">
                <a:latin typeface="+mn-ea"/>
              </a:rPr>
              <a:t> 주로 사용함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즉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클라이언트의 비합리적 신념에 대해 질문하고 이에 대한 클라이언트의 답변에 대해 반복적으로 질문함으로써 결국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클라이언트가 자신의 논리를 비판적으로 검토하도록 원조함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예를 들어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당신이 이것을 반드시 해야 하는 근거는 어디에 있습니까</a:t>
            </a:r>
            <a:r>
              <a:rPr lang="en-US" altLang="ko-KR" sz="2000" dirty="0">
                <a:latin typeface="+mn-ea"/>
              </a:rPr>
              <a:t>? </a:t>
            </a:r>
            <a:r>
              <a:rPr lang="ko-KR" altLang="en-US" sz="2000" dirty="0">
                <a:latin typeface="+mn-ea"/>
              </a:rPr>
              <a:t>등의 질문 사용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59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일정양식을 작성하는 숙제를 부여하기도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행동에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선행하는 사건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부정적 감정 혹은 행동으로 이끈 비합리적 신념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나는 내가 의미를 부여하는 사람에게 인정을 받아야 한다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비합리적 신념에 대한 반박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왜 내가 인정받아야 하는가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효과적인 합리적 신념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인정을 받고는 싶지만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반드시 인정 받아야만 하는 이유는 없음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합리적 신념에 따르는 감정과 행동의 내용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464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비합리적인 것을 합리적인 것으로 변화시키는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합리정서행동치료 활용 사회복지실천의 목표 설정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합리정서행동치료의 상담과정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492842"/>
              </p:ext>
            </p:extLst>
          </p:nvPr>
        </p:nvGraphicFramePr>
        <p:xfrm>
          <a:off x="1619672" y="2636912"/>
          <a:ext cx="6552728" cy="4298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개입단계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내용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사회복지사는</a:t>
                      </a:r>
                      <a:r>
                        <a:rPr lang="ko-KR" altLang="en-US" sz="1200" dirty="0" smtClean="0"/>
                        <a:t> 클라이언트에게 문제점을 질문한다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문제점을 규명한다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</a:t>
                      </a:r>
                      <a:r>
                        <a:rPr lang="ko-KR" altLang="en-US" sz="1200" dirty="0" smtClean="0"/>
                        <a:t>를 알아본다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</a:t>
                      </a:r>
                      <a:r>
                        <a:rPr lang="ko-KR" altLang="en-US" sz="1200" dirty="0" smtClean="0"/>
                        <a:t>를 평가한다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5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차적 정서문제를 규명한다</a:t>
                      </a:r>
                      <a:r>
                        <a:rPr lang="en-US" altLang="ko-KR" sz="1200" dirty="0" smtClean="0"/>
                        <a:t>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7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6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B-C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의 연관성을 알려준다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59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7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</a:t>
                      </a:r>
                      <a:r>
                        <a:rPr lang="ko-KR" altLang="en-US" sz="1200" dirty="0" smtClean="0"/>
                        <a:t>를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평가한다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50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8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비합리적인 신념체제와 결과를 연관시킨다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4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9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 신념을 논박한다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10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합리적 신념체계를 클라이언트가 심화하도록 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25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11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새로 학습한 신념체계를 실천에 옮기도록 클라이언트를 격려한다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12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숙제를 검토한다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13</a:t>
                      </a:r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훈습의 과정을 촉진시킨다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09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합리정서행동치료 활용 사회복지실천가의 기능과 역할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첫째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클라이언트에게 많은 불안행동의 동기가 되는 몇몇의 비합리적인 관념을 인식시킴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둘째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클라이언트가 그 관념을 확인하도록 격려함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셋째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클라이언트에게 그들 사고의 </a:t>
            </a:r>
            <a:r>
              <a:rPr lang="ko-KR" altLang="en-US" sz="2000" dirty="0" err="1" smtClean="0">
                <a:latin typeface="+mn-ea"/>
              </a:rPr>
              <a:t>비논리성을</a:t>
            </a:r>
            <a:r>
              <a:rPr lang="ko-KR" altLang="en-US" sz="2000" dirty="0" smtClean="0">
                <a:latin typeface="+mn-ea"/>
              </a:rPr>
              <a:t>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넷째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클라이언트가 비합리적인 신념을 극소화하기 위해 논리적 분석을 사용함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다섯째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이러한 신념이 얼마나 비효율적이며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장차 어떻게 정서적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 smtClean="0">
                <a:latin typeface="+mn-ea"/>
              </a:rPr>
              <a:t>행동적으로 혼란을 일으킬 것인가에 대해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여섯째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비합리성에 직면하기 위해 유머를 사용함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일곱째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이러한 관념을 경험에 근거한 합리적인 관념으로 대처할 수 있는 방법을 설명함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n-ea"/>
              </a:rPr>
              <a:t>여덟째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사고과정에 과학적인 접근을 적용시키는 법을 가르침으로써 감정과 행동에 자아 파괴적인 결과를 조성하는 비합리적인 사고와 비논리적인 추론을 극소화시키거나 교체시키는 방법을 가르침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42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n-ea"/>
              </a:rPr>
              <a:t>합리정서행동치료에 있어서 클라이언트의 경험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클라이언트의 역할은 대체로 학생 혹은 학습자의 역할과 비슷함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중요한 경험은 자신을 </a:t>
            </a:r>
            <a:r>
              <a:rPr lang="ko-KR" altLang="en-US" sz="2000" dirty="0" err="1" smtClean="0">
                <a:latin typeface="+mn-ea"/>
              </a:rPr>
              <a:t>혼란시키는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정서적 통찰력을 습득하는 것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정서적 통찰력이란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클라이언트가 문제의 근원을 알고 이해하는 것과 단호하고 강력하게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이 지식을 그 문제해결에 적용하도록 노력하는 것</a:t>
            </a:r>
            <a:r>
              <a:rPr lang="en-US" altLang="ko-KR" sz="2000" dirty="0" smtClean="0">
                <a:latin typeface="+mn-ea"/>
              </a:rPr>
              <a:t>”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클라이언트의 현재경험에 초점을 두고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지금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여기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의 경험과 자신이 이미 획득했던 사고나 정서양식을 변화시킬 수 있는 현재의 능력을 강조함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504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(3) </a:t>
            </a:r>
            <a:r>
              <a:rPr lang="ko-KR" altLang="en-US" sz="2000" dirty="0" smtClean="0">
                <a:latin typeface="+mn-ea"/>
              </a:rPr>
              <a:t>합리정서행동 치료 활용 사회복지실천의 과정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합리정서행동치료에 있어서 </a:t>
            </a:r>
            <a:r>
              <a:rPr lang="ko-KR" altLang="en-US" sz="2000" dirty="0" err="1" smtClean="0">
                <a:latin typeface="+mn-ea"/>
              </a:rPr>
              <a:t>사회복지사와</a:t>
            </a:r>
            <a:r>
              <a:rPr lang="ko-KR" altLang="en-US" sz="2000" dirty="0" smtClean="0">
                <a:latin typeface="+mn-ea"/>
              </a:rPr>
              <a:t> 클라이언트의 관계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 치료는 적극적이고 지시적인 형태의 치료이므로 </a:t>
            </a: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일종의 권위적인 인물 내지 다정한 교사의 역할을 함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사회복지사는</a:t>
            </a:r>
            <a:r>
              <a:rPr lang="ko-KR" altLang="en-US" sz="2000" dirty="0" smtClean="0">
                <a:latin typeface="+mn-ea"/>
              </a:rPr>
              <a:t> 클라이언트의 본보기로서의 중요성이 강조됨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상담을 진행하는 동안 정서적으로 매우 안정적이고 합리적으로 살아가는 본보기가 되어야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클라이언트의 사랑과 인정을 잃게 되지 않을까 하는 염려 없이 클라이언트의 비합리적 신념체계를 바로 지적할 수 있는 용기를 보여야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클라이언트가 고도로 훈련된 합리적인 </a:t>
            </a:r>
            <a:r>
              <a:rPr lang="ko-KR" altLang="en-US" sz="2000" dirty="0" err="1" smtClean="0">
                <a:latin typeface="+mn-ea"/>
              </a:rPr>
              <a:t>사회복지사로부터</a:t>
            </a:r>
            <a:r>
              <a:rPr lang="ko-KR" altLang="en-US" sz="2000" dirty="0" smtClean="0">
                <a:latin typeface="+mn-ea"/>
              </a:rPr>
              <a:t> 도움을 받을 수 있다는 것을 강조하고 클라이언트의 인성평가에 있어서 클라이언트를 비난하는 대신에 인내를 가지고 평가해야 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2427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(4) </a:t>
            </a:r>
            <a:r>
              <a:rPr lang="ko-KR" altLang="en-US" sz="2000" dirty="0" smtClean="0">
                <a:latin typeface="+mn-ea"/>
              </a:rPr>
              <a:t>합리정서행동 치료에서 사용되어지는 주요 기술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69724"/>
              </p:ext>
            </p:extLst>
          </p:nvPr>
        </p:nvGraphicFramePr>
        <p:xfrm>
          <a:off x="1023406" y="1052736"/>
          <a:ext cx="734481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2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치료기술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1) </a:t>
                      </a:r>
                      <a:r>
                        <a:rPr lang="ko-KR" altLang="en-US" sz="1200" dirty="0" smtClean="0"/>
                        <a:t>인지적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비합리적 신념에 논박하기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인지적 </a:t>
                      </a:r>
                      <a:r>
                        <a:rPr lang="ko-KR" altLang="en-US" sz="1200" dirty="0" smtClean="0"/>
                        <a:t>과제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자신의 </a:t>
                      </a:r>
                      <a:r>
                        <a:rPr lang="ko-KR" altLang="en-US" sz="1200" dirty="0" err="1" smtClean="0"/>
                        <a:t>문제목록</a:t>
                      </a:r>
                      <a:r>
                        <a:rPr lang="ko-KR" altLang="en-US" sz="1200" dirty="0" smtClean="0"/>
                        <a:t> 만들고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신념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논박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err="1" smtClean="0"/>
                        <a:t>바합리적</a:t>
                      </a:r>
                      <a:r>
                        <a:rPr lang="ko-KR" altLang="en-US" sz="1200" dirty="0" smtClean="0"/>
                        <a:t> 신념 줄이는 과제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클라이언트의 언어를 </a:t>
                      </a:r>
                      <a:r>
                        <a:rPr lang="ko-KR" altLang="en-US" sz="1200" dirty="0" smtClean="0"/>
                        <a:t>변화시키기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해야만 한다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그렇게 하면 더 낫다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유추의 기법 </a:t>
                      </a:r>
                      <a:r>
                        <a:rPr lang="ko-KR" altLang="en-US" sz="1200" dirty="0" smtClean="0"/>
                        <a:t>사용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좋지 않은 습관이 자신에게 미치는 </a:t>
                      </a:r>
                      <a:r>
                        <a:rPr lang="ko-KR" altLang="en-US" sz="1200" dirty="0" err="1" smtClean="0"/>
                        <a:t>나쁜점을</a:t>
                      </a:r>
                      <a:r>
                        <a:rPr lang="ko-KR" altLang="en-US" sz="1200" dirty="0" smtClean="0"/>
                        <a:t> 깨닫도록 함</a:t>
                      </a:r>
                      <a:r>
                        <a:rPr lang="en-US" altLang="ko-KR" sz="1200" dirty="0" smtClean="0"/>
                        <a:t>)-</a:t>
                      </a:r>
                      <a:r>
                        <a:rPr lang="ko-KR" altLang="en-US" sz="1200" dirty="0" smtClean="0"/>
                        <a:t>미루는 습관이 어떤 행동 특성때문에 나타나는지 유추해 보는 것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2) </a:t>
                      </a:r>
                      <a:r>
                        <a:rPr lang="ko-KR" altLang="en-US" sz="1200" dirty="0" smtClean="0"/>
                        <a:t>정서적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합리적 정서 </a:t>
                      </a:r>
                      <a:r>
                        <a:rPr lang="ko-KR" altLang="en-US" sz="1200" dirty="0" smtClean="0"/>
                        <a:t>상상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역할연기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수치감</a:t>
                      </a: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공격 연습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유머의 사용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3) </a:t>
                      </a:r>
                      <a:r>
                        <a:rPr lang="ko-KR" altLang="en-US" sz="1200" dirty="0" smtClean="0"/>
                        <a:t>행동적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행동적 숙제를 부과한다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실생활에서 모험을 하고 새로운 경험을 함으로써 비능률적인 습관을 버리도록 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만성적인 불안을  경험하는 상황에 그대로 처하게 한 다음 그 불안한 감정을 장시간 경험해 보도록 권장함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일을 미루는 습관을 교정하기 위해서 당장 일을 착수하도록 유도함</a:t>
                      </a:r>
                      <a:endParaRPr lang="en-US" altLang="ko-KR" sz="1200" dirty="0" smtClean="0"/>
                    </a:p>
                    <a:p>
                      <a:pPr marL="342900" indent="-3429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이미 합리적인 인간이 되어버린 것처럼 연출하여 매사에 합리적으로 생각하고 행동하도록 시도해 보라고 지시하는 것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4) </a:t>
                      </a:r>
                      <a:r>
                        <a:rPr lang="ko-KR" altLang="en-US" sz="1200" dirty="0" err="1" smtClean="0"/>
                        <a:t>합리적정서행동치료에서</a:t>
                      </a:r>
                      <a:r>
                        <a:rPr lang="ko-KR" altLang="en-US" sz="1200" dirty="0" smtClean="0"/>
                        <a:t> 삼가 </a:t>
                      </a:r>
                      <a:r>
                        <a:rPr lang="ko-KR" altLang="en-US" sz="1200" dirty="0" err="1" smtClean="0"/>
                        <a:t>해야할</a:t>
                      </a:r>
                      <a:r>
                        <a:rPr lang="ko-KR" altLang="en-US" sz="1200" dirty="0" smtClean="0"/>
                        <a:t> 기법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의존심을 갖게 하는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더 쉽게 현혹되게 하는 기법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지나친 낙천주의</a:t>
                      </a:r>
                      <a:r>
                        <a:rPr lang="en-US" altLang="ko-KR" sz="1200" dirty="0" smtClean="0"/>
                        <a:t>)</a:t>
                      </a:r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장황하게 설명하는  비능률적인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클라이언트가 단시일 내에 호전할 수 있도록 하는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비합리적 사고에 집중하는 클라이언트의 관심을 다른 곳으로 도피시키는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효과가 제대로 검증되지 않은 기법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buFont typeface="+mj-ea"/>
                        <a:buAutoNum type="circleNumDbPlain"/>
                      </a:pPr>
                      <a:r>
                        <a:rPr lang="ko-KR" altLang="en-US" sz="1200" dirty="0" smtClean="0"/>
                        <a:t>클라이언트에게 그들의 비합리적인 사고가 어떻게 변화되는 가를 보여주지 않거나 보여주기 전에 선행사건을 변화시키고자 하는 기법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93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인지치료의 대표적인 학자인 </a:t>
            </a:r>
            <a:r>
              <a:rPr lang="ko-KR" altLang="en-US" sz="2000" dirty="0" err="1" smtClean="0">
                <a:latin typeface="+mn-ea"/>
              </a:rPr>
              <a:t>벡에</a:t>
            </a:r>
            <a:r>
              <a:rPr lang="ko-KR" altLang="en-US" sz="2000" dirty="0" smtClean="0">
                <a:latin typeface="+mn-ea"/>
              </a:rPr>
              <a:t> 의하면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인간은 자극에 대해 선별적으로 주의를 기울이면서 자극을 유형으로 결합하고 상황을 개념화함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같은 상황에 대해 서로 다른 사람들은 다르게 개념화하지만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특정사람은 비슷한 사건유형에 대해 일관성 있게 반응함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이는 특정상황을 상대적으로 고정된 인지유형에 따라 해석하기 때문인데 이러한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고정된 인지유형을 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“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도식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”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이라고 함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인간은 특정상황에 처하게 되면 상황과 연관된 도식을 활성화하고 이 도식에 따라 정보를 조직화하고 처리함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정서 문제를 가지고 있는 사람은 논리적 오류가 있는 역기능적 도식에 따라 정보를 처리하게 되고 결과적으로 현실을 부정적으로 왜곡하게 됨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 모델은 하나의 실천모델이 아니라 여러 모델들을 총칭하는 용어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합리정서행동치료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인지치료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자기지시 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불안관리 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문제해결치료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스트레스 면역훈련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체계적인 합리적 재구조화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개인과학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합리적 행동치료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자기통제치료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구조적 심리치료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 모델은 다양성에도 불구하고 기본적인 가정을 공유함 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인지활동은 행동에 영향을 미침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인지활동은 </a:t>
            </a:r>
            <a:r>
              <a:rPr lang="ko-KR" altLang="en-US" sz="2000" dirty="0" err="1" smtClean="0">
                <a:latin typeface="+mn-ea"/>
              </a:rPr>
              <a:t>모니터되고</a:t>
            </a:r>
            <a:r>
              <a:rPr lang="ko-KR" altLang="en-US" sz="2000" dirty="0" smtClean="0">
                <a:latin typeface="+mn-ea"/>
              </a:rPr>
              <a:t> 변경될 수 있음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바람직한 행동 변화는 인지변화에 영향을 받음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200" dirty="0" smtClean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b="1" dirty="0" smtClean="0">
                <a:latin typeface="+mn-ea"/>
              </a:rPr>
              <a:t>인지적 오류</a:t>
            </a:r>
            <a:endParaRPr lang="en-US" altLang="ko-KR" sz="2200" b="1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벡은</a:t>
            </a:r>
            <a:r>
              <a:rPr lang="ko-KR" altLang="en-US" sz="2200" dirty="0" smtClean="0">
                <a:latin typeface="+mn-ea"/>
              </a:rPr>
              <a:t> 우울과 불안 등의 정서문제를 생활사건에 대한 왜곡된 사고나 비현실적인 인지적 평가의 결과로 설명함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벡이</a:t>
            </a:r>
            <a:r>
              <a:rPr lang="ko-KR" altLang="en-US" sz="2200" dirty="0" smtClean="0">
                <a:latin typeface="+mn-ea"/>
              </a:rPr>
              <a:t> 제시한 인지적 오류는 다음과 같음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임의적 추론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결론을 지지하는 증거가 없거나 오히려 반대증거가 있음에도 불구하고 그와 같은 결론을 내리는 것을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다른 사람의 행동이나 상황을 자기 멋대로 해석하여 왜곡된 결론을 내리는 것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예로 다른 사람이 생각에 집중에서 자기를 보지 못하고 지나간 것을 보고 </a:t>
            </a:r>
            <a:r>
              <a:rPr lang="en-US" altLang="ko-KR" sz="2200" dirty="0" smtClean="0">
                <a:latin typeface="+mn-ea"/>
              </a:rPr>
              <a:t>“</a:t>
            </a:r>
            <a:r>
              <a:rPr lang="ko-KR" altLang="en-US" sz="2200" dirty="0" smtClean="0">
                <a:latin typeface="+mn-ea"/>
              </a:rPr>
              <a:t>나를 싫어하는 구나</a:t>
            </a:r>
            <a:r>
              <a:rPr lang="en-US" altLang="ko-KR" sz="2200" dirty="0" smtClean="0">
                <a:latin typeface="+mn-ea"/>
              </a:rPr>
              <a:t>”</a:t>
            </a:r>
            <a:r>
              <a:rPr lang="ko-KR" altLang="en-US" sz="2200" dirty="0" smtClean="0">
                <a:latin typeface="+mn-ea"/>
              </a:rPr>
              <a:t>라고 생각하거나 친구가 얘기하다가 시계를 보는 것을 보고 </a:t>
            </a:r>
            <a:r>
              <a:rPr lang="en-US" altLang="ko-KR" sz="2200" dirty="0" smtClean="0">
                <a:latin typeface="+mn-ea"/>
              </a:rPr>
              <a:t>“</a:t>
            </a:r>
            <a:r>
              <a:rPr lang="ko-KR" altLang="en-US" sz="2200" dirty="0" smtClean="0">
                <a:latin typeface="+mn-ea"/>
              </a:rPr>
              <a:t>나랑 있는 것이 </a:t>
            </a:r>
            <a:r>
              <a:rPr lang="ko-KR" altLang="en-US" sz="2200" dirty="0" err="1" smtClean="0">
                <a:latin typeface="+mn-ea"/>
              </a:rPr>
              <a:t>지루하구나</a:t>
            </a:r>
            <a:r>
              <a:rPr lang="en-US" altLang="ko-KR" sz="2200" dirty="0" smtClean="0">
                <a:latin typeface="+mn-ea"/>
              </a:rPr>
              <a:t>”</a:t>
            </a:r>
            <a:r>
              <a:rPr lang="ko-KR" altLang="en-US" sz="2200" dirty="0" smtClean="0">
                <a:latin typeface="+mn-ea"/>
              </a:rPr>
              <a:t>라고 생각하는 것 등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선택적 요약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상황에 대한 보다 현저한 특성을 무시한 채 맥락에서 벗어난 세부내용에 초점을 두는 것을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자신의 많은 강점에도 불구하고 몇몇 단점에 집착하는 경우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자신이 가진 것보단 가지고 있지 못한 것에 집착하는 경우 등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7030A0"/>
                </a:solidFill>
                <a:latin typeface="+mn-ea"/>
              </a:rPr>
              <a:t>과잉일반화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분리된 사건들에 대한 결론을 연관되거나 연관되지 않는 상황 전반에 적용하는 유형을 말함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몇 개의 작은 사례를 지나치게 일반화시키는 경우와 한번 나쁜 일이 생기면 계속 나쁜 일이 생길 것이라 믿는 오류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운동경기를 보다가 내가 응원하는 팀이 연달아 몇 번 지는 경기를 보는 경우 내가 보면 내가 응원하는 팀이 지는 구나 라는 생각에 월드컵 같은 경기를 보지 못하게 됨</a:t>
            </a:r>
            <a:r>
              <a:rPr lang="en-US" altLang="ko-KR" sz="2200" dirty="0" smtClean="0">
                <a:latin typeface="+mn-ea"/>
              </a:rPr>
              <a:t>)</a:t>
            </a:r>
            <a:r>
              <a:rPr lang="ko-KR" altLang="en-US" sz="2200" dirty="0" smtClean="0">
                <a:latin typeface="+mn-ea"/>
              </a:rPr>
              <a:t> </a:t>
            </a: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4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400" dirty="0" smtClean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인지적 오류</a:t>
            </a:r>
            <a:endParaRPr lang="en-US" altLang="ko-KR" sz="20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확대와 축소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사건의 의미나 크기를 왜곡하는 것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우울증 환자들은 부정적 사건의 의미는 확대하는 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긍정적 사건의 의미는 축소하는 경향이 있음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개인화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외부사건이 자신과 관련이 없음에도 불구하고 자신과 연관시키는 것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특히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잘못된 외부사건을 자신의 탓으로 생각하는 경우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예로 아들이 친구들과 더 많은 시간을 보내고 싶어 할 때 아버지가 이제 아들이 아버지와 함께 하기를 싫어한다고 판단하는 경우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절대적</a:t>
            </a: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이분법적 사고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모든 경험을 상반되는 양 범주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결함이 전혀 없는 사람 아니면 결함투성이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성자 아니면 죄인 등으로 이해하는 경향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8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8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4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400" b="1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문제의 무의식적 원인보다는 클라이언트의 행동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진술된 생각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감정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목적에 기초하여 개입함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무의식의 개념은 인지이론에서 미미한 역할을 수행함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생각의 왜곡된 부분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혹은 그 한계를 진단함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클라이언트의 병리적인 면보다 강점을 찾아 그것을 이용함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클라이언트가 부정확한 지각을 변경시킬 수 있는 경험을 갖도록 인도함 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클라이언트의 행동은 보편적인 생리적 충동이 아닌 개인적인 목적에 의해 형성됨을 인정함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클라이언트 자신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다른 사람</a:t>
            </a:r>
            <a:r>
              <a:rPr lang="en-US" altLang="ko-KR" sz="22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그를 둘러싸고 있는 세상에 대한 의식을 확장시킴으로써 그가 원하는 변화를 달성하라고 말해 줌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200" dirty="0" smtClean="0">
                <a:solidFill>
                  <a:srgbClr val="323232"/>
                </a:solidFill>
                <a:latin typeface="굴림체"/>
              </a:rPr>
              <a:t>그의 행위의 궁극적인 책임자는 클라이언트 자신이며 어떤 과거의 사건이나 무의식이 현재 행위를 변명해 줄 수 없음을 인식시킴 </a:t>
            </a:r>
            <a:endParaRPr lang="en-US" altLang="ko-KR" sz="22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2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인지치료에서는 클라이언트의 </a:t>
            </a:r>
            <a:r>
              <a:rPr lang="en-US" altLang="ko-KR" sz="2000" dirty="0" smtClean="0">
                <a:solidFill>
                  <a:srgbClr val="7030A0"/>
                </a:solidFill>
                <a:latin typeface="굴림체"/>
              </a:rPr>
              <a:t>“ </a:t>
            </a:r>
            <a:r>
              <a:rPr lang="ko-KR" altLang="en-US" sz="2000" dirty="0" smtClean="0">
                <a:solidFill>
                  <a:srgbClr val="7030A0"/>
                </a:solidFill>
                <a:latin typeface="굴림체"/>
              </a:rPr>
              <a:t>학습경험</a:t>
            </a:r>
            <a:r>
              <a:rPr lang="en-US" altLang="ko-KR" sz="2000" dirty="0" smtClean="0">
                <a:solidFill>
                  <a:srgbClr val="7030A0"/>
                </a:solidFill>
                <a:latin typeface="굴림체"/>
              </a:rPr>
              <a:t>”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을 강조함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자신의 부정적 자동사고를 모니터하고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인지와 정서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행동의 연관성을 인식하며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자신의 왜곡된 자동사고를 뒷받침하거나 반박하는 근거를 점검해보고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왜곡된 인지를 보다 현실지향적 해석으로 대체하고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왜곡된 인지유형으로 기울어지게 된 저변의 가정들과 믿음을 규명하고 변경할 수 있도록 학습함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5252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2.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인지치료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>
                <a:solidFill>
                  <a:srgbClr val="323232"/>
                </a:solidFill>
                <a:latin typeface="굴림체"/>
              </a:rPr>
              <a:t>인지치료의 개입방법</a:t>
            </a:r>
            <a:endParaRPr lang="en-US" altLang="ko-KR" sz="2000" b="1" dirty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사회복지사는 치료자가 아닌 자문의 역할을 수행함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역기능적 사고에 대한 일지를 주로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사용함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자신의 일상생활에서 불쾌한 감정을 경험할 때마다 상황과 감정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감정에 선행한 자동사고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자동적 사고에 대한 합리적 반응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합리적 반응에 따르는 결과를 작성하도록 교육하기 위한 도구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사회복지사와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클라이언트의 치료관계는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/>
              </a:rPr>
              <a:t>동반자적 관계를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중시함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/>
              </a:rPr>
              <a:t>치료관계는 의식적 수준에 기반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해야 하고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클라이언트의 무의식에 관한 조사는 필요 없으며 모든 클라이언트는 의식에 의해서만 이해될 수 있음을 전제 해야 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</p:txBody>
      </p:sp>
    </p:spTree>
    <p:extLst>
      <p:ext uri="{BB962C8B-B14F-4D97-AF65-F5344CB8AC3E}">
        <p14:creationId xmlns:p14="http://schemas.microsoft.com/office/powerpoint/2010/main" val="133679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3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3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3400" dirty="0" smtClean="0">
              <a:solidFill>
                <a:srgbClr val="00B0F0"/>
              </a:solidFill>
              <a:latin typeface="+mn-ea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 err="1" smtClean="0">
                <a:solidFill>
                  <a:srgbClr val="323232"/>
                </a:solidFill>
                <a:latin typeface="굴림체"/>
              </a:rPr>
              <a:t>즈릴라와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 골드프라이드는 문제해결이론을 인지행동주의치료에 적용한 문제해결치료를 개발함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가장 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효과적인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 문제해결과정은 다음의 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다섯 단계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를 거친다고 제시함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(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문제지향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문제규정과 형성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 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해결대안 창출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의사결정</a:t>
            </a:r>
            <a:r>
              <a:rPr lang="en-US" altLang="ko-KR" sz="2400" dirty="0" smtClean="0">
                <a:solidFill>
                  <a:srgbClr val="FF0000"/>
                </a:solidFill>
                <a:latin typeface="굴림체"/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  <a:latin typeface="굴림체"/>
              </a:rPr>
              <a:t>해결책 실행과 검증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)</a:t>
            </a:r>
            <a:endParaRPr lang="en-US" altLang="ko-KR" sz="29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900" b="1" dirty="0" smtClean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9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인식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문제에 적응적으로 대처하는 사람은 문제를 정상적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일상적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피할 수 없는 인생사건으로 인식함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귀인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문제가 환경적 상황에 기인하는 것으로 이해하거나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문제가 자신의 탓인 경우에도 자신의 고정적인 심각한 결함보다는 경험의 부족 등에 기인하는 것으로 이해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문제에 대한 평가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인간은 완벽할 수 없으며 실수를 통해 배우는 것이라고 생각하며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자신에 대해 다소 관대한 입장을 취함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.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도전이나 성장의 기회로 받아들이며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위한 시도를 하지 않는 것 보다 실패하더라도 시도해 보는 것이 낫다고 생각함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개인적 통제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문제에는 해결책이 있으며 자신은 해결책을 찾아내어 실행할 수 있다고 믿음</a:t>
            </a:r>
            <a:endParaRPr lang="en-US" altLang="ko-KR" sz="24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시간</a:t>
            </a:r>
            <a:r>
              <a:rPr lang="en-US" altLang="ko-KR" sz="2400" dirty="0" smtClean="0">
                <a:solidFill>
                  <a:srgbClr val="00B050"/>
                </a:solidFill>
                <a:latin typeface="굴림체"/>
              </a:rPr>
              <a:t>/</a:t>
            </a:r>
            <a:r>
              <a:rPr lang="ko-KR" altLang="en-US" sz="2400" dirty="0" smtClean="0">
                <a:solidFill>
                  <a:srgbClr val="00B050"/>
                </a:solidFill>
                <a:latin typeface="굴림체"/>
              </a:rPr>
              <a:t>노력의 헌신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위해서는 시간과 노력이 필요하다는 생각을 가지고 계획을 세워 실행하며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문제를 해결하기 위한 노력을 쉽게 포기하지 않지만 최선을 다했음에도 성공하지 못한 경우 문제를 받아들이든지</a:t>
            </a:r>
            <a:r>
              <a:rPr lang="en-US" altLang="ko-KR" sz="24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400" dirty="0" smtClean="0">
                <a:solidFill>
                  <a:srgbClr val="323232"/>
                </a:solidFill>
                <a:latin typeface="굴림체"/>
              </a:rPr>
              <a:t>다른 시각으로 문제를 이해함</a:t>
            </a:r>
            <a:endParaRPr lang="en-US" altLang="ko-KR" sz="24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24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문제지향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문제지향단계에서 부적응적 사고를 하는 경우에 </a:t>
            </a: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인지적 재구조화를 통해 문제를 과장된 위협이 아닌 도전으로 받아들이도록 원조하거나 왜곡된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또는 비현실적인 기대를 현실적으로 수정하도록 원조함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적응적 사고를 하기 위해 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“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긍정적 자기진술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”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을 하도록 교육함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lvl="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감정이 부적응적인 경우에는 긴장이완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명상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불안관리훈련 등을 사용함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2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문제 규정과 형성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관련 사실 정보의 수집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err="1" smtClean="0">
                <a:solidFill>
                  <a:srgbClr val="323232"/>
                </a:solidFill>
                <a:latin typeface="굴림체"/>
              </a:rPr>
              <a:t>사회복지사는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클라이언트가 문제와 관련된 객관적인 정보를 수집하고 수집된 정보를 이해하는 데에 있어 인지적 왜곡이 없도록 교육함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문제에 대한 이해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클라이언트가 문제를 현재 상황과 바람직한 상황 사이의 차이로 이해하고 이 차이를 극복하는 과정에서 방해가 되는 장애물을 찾아내도록 원조함 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현실적인 문제해결 목표의 설정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문제해결의 목표를 구체적이고 현실적으로 설정하도록 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/>
              </a:rPr>
              <a:t>문제에 대한 재평가</a:t>
            </a:r>
            <a:r>
              <a:rPr lang="en-US" altLang="ko-KR" sz="2000" dirty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>
                <a:solidFill>
                  <a:srgbClr val="323232"/>
                </a:solidFill>
                <a:latin typeface="굴림체"/>
              </a:rPr>
              <a:t>문제해결에 대한 비용분석을 통해 문제에 대해 재평가하도록 원조함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28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3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해결대안들의 창출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양의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대안들이 많을 수록 바람직한 대안이 나올 수 있음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판단 유보의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대안들의 적절성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현실성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유용성 등의 기준으로 평가하기 이전에 상상력을 동원해 가능한 많은 대안을 창출하고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 의사를 결정할 때 까지 판단을 유보할 때 바람직한 해결책이 나올 수 있음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다양성의 원칙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다양한 대안들이 창출될 때 바람직한 해결책이 나올 수 있음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4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의사결정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해결책의 결과에 대한 예측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사회복지사는 클라이언트가 전 단계에서 창출한 대안들 가운데 적절한 대안들을 일차적으로 선택하여 선택한 대안 각각에 대해 예상되는 결과를 예측하도록 교육함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해결책의 결과에 대한 평가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문제의 해결 정도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정서적 결과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필요한 시간과 노력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전반적인 개인적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,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사회적 결과를 고려해 봄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/>
              </a:rPr>
              <a:t>해결 계획에 대한 준비</a:t>
            </a:r>
            <a:r>
              <a:rPr lang="en-US" altLang="ko-KR" sz="2000" dirty="0" smtClean="0">
                <a:solidFill>
                  <a:srgbClr val="00B050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바람직한 해결책이 선택되면 실행계획을 세우고 준비함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indent="-457200">
              <a:buFont typeface="+mj-lt"/>
              <a:buAutoNum type="arabicParenR"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3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인지행동주의 모델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대부분의 인지행동주의 모델은 문제에 초점을 둔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시간제한적인 접근</a:t>
            </a:r>
            <a:r>
              <a:rPr lang="ko-KR" altLang="en-US" sz="2000" dirty="0" smtClean="0">
                <a:latin typeface="+mn-ea"/>
              </a:rPr>
              <a:t>으로서 클라이언트가 자신의 사고와 행동을 통제하기 위한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대처기제를 학습하는 교육적 접근을 강조함</a:t>
            </a:r>
            <a:endParaRPr lang="en-US" altLang="ko-KR" sz="2000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인지변화는 감정의 변화로 쉽게 이어지는 반면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인지변화가 자동적으로 행동변화를 수반하는 것은 아니므로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인지변화를 행동변화로 이끌기 위한 다양한 행동주의 기술과 기법이 활용됨 </a:t>
            </a:r>
            <a:endParaRPr lang="ko-KR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963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457200" lvl="0" indent="-457200">
              <a:buFont typeface="+mj-lt"/>
              <a:buAutoNum type="arabicParenR" startAt="5"/>
            </a:pPr>
            <a:r>
              <a:rPr lang="ko-KR" altLang="en-US" sz="2000" b="1" dirty="0" smtClean="0">
                <a:solidFill>
                  <a:srgbClr val="323232"/>
                </a:solidFill>
                <a:latin typeface="굴림체"/>
              </a:rPr>
              <a:t>해결책 실행과 검증</a:t>
            </a:r>
            <a:endParaRPr lang="en-US" altLang="ko-KR" sz="2000" b="1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해결계획의 실행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모니터링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평가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자기 강화</a:t>
            </a:r>
            <a:endParaRPr lang="en-US" altLang="ko-KR" sz="2000" dirty="0" smtClean="0">
              <a:solidFill>
                <a:srgbClr val="323232"/>
              </a:solidFill>
              <a:latin typeface="굴림체"/>
            </a:endParaRPr>
          </a:p>
          <a:p>
            <a:pPr marL="457200" lvl="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문제 고치기와 이전의 단계로 돌아가기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: </a:t>
            </a:r>
            <a:r>
              <a:rPr lang="ko-KR" altLang="en-US" sz="2000" dirty="0" smtClean="0">
                <a:solidFill>
                  <a:srgbClr val="323232"/>
                </a:solidFill>
                <a:latin typeface="굴림체"/>
              </a:rPr>
              <a:t>해결책의 결과가 예측한 결과와 다를 경우에는 문제 해결책을 모색하거나 이전의 단계들로 돌아감</a:t>
            </a:r>
            <a:r>
              <a:rPr lang="en-US" altLang="ko-KR" sz="2000" dirty="0" smtClean="0">
                <a:solidFill>
                  <a:srgbClr val="323232"/>
                </a:solidFill>
                <a:latin typeface="굴림체"/>
              </a:rPr>
              <a:t> </a:t>
            </a:r>
            <a:endParaRPr lang="en-US" altLang="ko-KR" sz="2000" dirty="0">
              <a:solidFill>
                <a:srgbClr val="323232"/>
              </a:solidFill>
              <a:latin typeface="굴림체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314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827583" y="392878"/>
            <a:ext cx="7776864" cy="616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n-ea"/>
              </a:rPr>
              <a:t>3.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문제해결치료</a:t>
            </a: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1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solidFill>
                  <a:schemeClr val="tx1"/>
                </a:solidFill>
                <a:latin typeface="+mn-ea"/>
              </a:rPr>
              <a:t>따라서 사회복지사는 클라이언트에게 긍정적 </a:t>
            </a:r>
            <a:r>
              <a:rPr lang="ko-KR" altLang="en-US" sz="1800" dirty="0" err="1" smtClean="0">
                <a:solidFill>
                  <a:schemeClr val="tx1"/>
                </a:solidFill>
                <a:latin typeface="+mn-ea"/>
              </a:rPr>
              <a:t>문제지향과</a:t>
            </a:r>
            <a:r>
              <a:rPr lang="ko-KR" altLang="en-US" sz="1800" dirty="0" smtClean="0">
                <a:solidFill>
                  <a:schemeClr val="tx1"/>
                </a:solidFill>
                <a:latin typeface="+mn-ea"/>
              </a:rPr>
              <a:t> 합리적 문제해결 양식을 지도할 필요가 있음</a:t>
            </a:r>
            <a:endParaRPr lang="en-US" altLang="ko-KR" sz="1800" dirty="0" smtClean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2413"/>
              </p:ext>
            </p:extLst>
          </p:nvPr>
        </p:nvGraphicFramePr>
        <p:xfrm>
          <a:off x="792725" y="908720"/>
          <a:ext cx="7776865" cy="441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3">
                  <a:extLst>
                    <a:ext uri="{9D8B030D-6E8A-4147-A177-3AD203B41FA5}">
                      <a16:colId xmlns:a16="http://schemas.microsoft.com/office/drawing/2014/main" val="2768489541"/>
                    </a:ext>
                  </a:extLst>
                </a:gridCol>
                <a:gridCol w="3960442">
                  <a:extLst>
                    <a:ext uri="{9D8B030D-6E8A-4147-A177-3AD203B41FA5}">
                      <a16:colId xmlns:a16="http://schemas.microsoft.com/office/drawing/2014/main" val="1253330507"/>
                    </a:ext>
                  </a:extLst>
                </a:gridCol>
              </a:tblGrid>
              <a:tr h="30480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문제해결방법</a:t>
                      </a:r>
                      <a:endParaRPr lang="ko-KR" alt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459899"/>
                  </a:ext>
                </a:extLst>
              </a:tr>
              <a:tr h="343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건설적 차원</a:t>
                      </a:r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역기능적 차원</a:t>
                      </a:r>
                      <a:endParaRPr lang="ko-KR" alt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16593"/>
                  </a:ext>
                </a:extLst>
              </a:tr>
              <a:tr h="155323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긍정적 </a:t>
                      </a:r>
                      <a:r>
                        <a:rPr lang="ko-KR" altLang="en-US" sz="1400" dirty="0" err="1" smtClean="0"/>
                        <a:t>문제지향과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문제를 도전으로 인식하고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문제가 해결될 수 있다는 것과 문제를 성공적으로 해결할 수 있는 능력을 자신이 가지고 있다고 믿으며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성공적으로 문제를 해결하기 위해서는 시간과 노력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인내가 필요하고 문제를 회피하기보다는 문제를 해결하기 위해 헌신해야 한다고 생각하는 것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부정적 </a:t>
                      </a:r>
                      <a:r>
                        <a:rPr lang="ko-KR" altLang="en-US" sz="1400" dirty="0" err="1" smtClean="0"/>
                        <a:t>문제지향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문제를 심리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사회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행동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건강의 중요한 위협으로 인식하고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baseline="0" dirty="0" smtClean="0"/>
                        <a:t> 문제를 성공적으로 해결할 수 있는 자신의 능력을 의심하고 </a:t>
                      </a:r>
                      <a:r>
                        <a:rPr lang="en-US" altLang="ko-KR" sz="1400" baseline="0" dirty="0" smtClean="0"/>
                        <a:t>, </a:t>
                      </a:r>
                      <a:r>
                        <a:rPr lang="ko-KR" altLang="en-US" sz="1400" baseline="0" dirty="0" smtClean="0"/>
                        <a:t>문제에 부딪혔을 때 좌절에 대한 낮은 내성을 보이거나 정서적으로 당황하는 경향을 보임</a:t>
                      </a:r>
                      <a:r>
                        <a:rPr lang="en-US" altLang="ko-KR" sz="1400" baseline="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154669"/>
                  </a:ext>
                </a:extLst>
              </a:tr>
              <a:tr h="21805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합리적 문제해결</a:t>
                      </a:r>
                      <a:r>
                        <a:rPr lang="ko-KR" altLang="en-US" sz="1400" baseline="0" dirty="0" smtClean="0"/>
                        <a:t> 양식</a:t>
                      </a:r>
                      <a:r>
                        <a:rPr lang="en-US" altLang="ko-KR" sz="1400" baseline="0" dirty="0" smtClean="0"/>
                        <a:t>(</a:t>
                      </a:r>
                      <a:r>
                        <a:rPr lang="ko-KR" altLang="en-US" sz="1400" baseline="0" dirty="0" smtClean="0"/>
                        <a:t>문제해결과정 전반을 신중하고 합리적이며 체계적으로 적용함</a:t>
                      </a:r>
                      <a:r>
                        <a:rPr lang="en-US" altLang="ko-KR" sz="1400" baseline="0" dirty="0" smtClean="0"/>
                        <a:t>)</a:t>
                      </a:r>
                      <a:r>
                        <a:rPr lang="ko-KR" altLang="en-US" sz="1400" baseline="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충동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부주의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회피 문제해결 양식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충동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부주의 양식을 가진 사람은 여러 대안을 생각해 보기 전에 처음으로 생각나는 아이디어를 충동적으로 시도하거나 대안과 결과를 서둘러 비체계적으로 살펴보고 성과를 부적절하게 모니터 하는 경향이 있고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 회피 양식은 지연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수동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의존 반응을 보이고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문제를 직면하기 보다는 회피하려 하여 문제가 저절로 해결되기를 기다리거나 문제해결의 책임을 다른 사람에게 전가하는 경향이 있음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57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사례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스트레스 사건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지정된 </a:t>
            </a:r>
            <a:r>
              <a:rPr lang="ko-KR" altLang="en-US" sz="2400" dirty="0" err="1" smtClean="0">
                <a:latin typeface="+mn-ea"/>
              </a:rPr>
              <a:t>기간내에</a:t>
            </a:r>
            <a:r>
              <a:rPr lang="ko-KR" altLang="en-US" sz="2400" dirty="0" smtClean="0">
                <a:latin typeface="+mn-ea"/>
              </a:rPr>
              <a:t> 과제를 제출하지 못함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스트레스로 인한 결과</a:t>
            </a:r>
            <a:r>
              <a:rPr lang="en-US" altLang="ko-KR" sz="2400" dirty="0" smtClean="0">
                <a:latin typeface="+mn-ea"/>
              </a:rPr>
              <a:t>:</a:t>
            </a:r>
          </a:p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행동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수업을 아예 빠짐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과제물 제출 포기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선생님 피함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모든일에</a:t>
            </a:r>
            <a:r>
              <a:rPr lang="ko-KR" altLang="en-US" sz="2400" dirty="0" smtClean="0">
                <a:latin typeface="+mn-ea"/>
              </a:rPr>
              <a:t> 무기력해 짐고하제물을 내지</a:t>
            </a: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400" dirty="0" smtClean="0">
                <a:latin typeface="+mn-ea"/>
              </a:rPr>
              <a:t>정서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불안하고 초조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죄책감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좌절감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smtClean="0">
                <a:latin typeface="+mn-ea"/>
              </a:rPr>
              <a:t>비합리적 신념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숙제는 항상 완벽하게 잘 해야 해</a:t>
            </a:r>
            <a:r>
              <a:rPr lang="en-US" altLang="ko-KR" sz="2400" dirty="0" smtClean="0">
                <a:latin typeface="+mn-ea"/>
              </a:rPr>
              <a:t>! </a:t>
            </a:r>
            <a:r>
              <a:rPr lang="ko-KR" altLang="en-US" sz="2400" dirty="0" smtClean="0">
                <a:latin typeface="+mn-ea"/>
              </a:rPr>
              <a:t>그렇지 않으면 무능력한 것이고 사람들에게 인정 받지 못할 거야</a:t>
            </a: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+mn-ea"/>
              </a:rPr>
              <a:t>비합리적 신념을 합리적 신념으로 바꾸는 과정을 작성하시오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논박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새롭게 대치된 합리적 신념</a:t>
            </a:r>
            <a:r>
              <a:rPr lang="en-US" altLang="ko-KR" sz="2400" dirty="0" smtClean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468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인지행동주의적 접근의 선구자인 </a:t>
            </a:r>
            <a:r>
              <a:rPr lang="ko-KR" altLang="en-US" sz="2000" dirty="0" err="1" smtClean="0">
                <a:latin typeface="+mn-ea"/>
              </a:rPr>
              <a:t>엘리스는</a:t>
            </a:r>
            <a:r>
              <a:rPr lang="ko-KR" altLang="en-US" sz="2000" dirty="0" smtClean="0">
                <a:latin typeface="+mn-ea"/>
              </a:rPr>
              <a:t> 인간의 사고와 감정은 매우 연관되어 있으며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부정적 감정과 증상들은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비합리적 신념에서 </a:t>
            </a:r>
            <a:r>
              <a:rPr lang="ko-KR" altLang="en-US" sz="2000" dirty="0" smtClean="0">
                <a:latin typeface="+mn-ea"/>
              </a:rPr>
              <a:t>비롯된다고 주장함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관심을 가지는 것은 적절하지만 안달하는 것은 적절하지 않으며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슬퍼하는 것은 적절하지만 우울증에 빠지는 것은 적절하지 않으며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후회할 수 있으나 죄책감을 느끼는 것은 적절하지 않음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합리정서행동치료에서는 부정적 감정이 아닌 </a:t>
            </a: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비합리적 신념</a:t>
            </a:r>
            <a:r>
              <a:rPr lang="ko-KR" altLang="en-US" sz="2000" dirty="0" smtClean="0">
                <a:latin typeface="+mn-ea"/>
              </a:rPr>
              <a:t>에 개입의 초점을 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치료의 목표는 부정적 감정의 뿌리가 되는 비합리적 신념을 규명하고 도전함으로써 이를 재구조화하는 것</a:t>
            </a:r>
            <a:endParaRPr lang="en-US" altLang="ko-KR" sz="2000" dirty="0" smtClean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비합리적 신념</a:t>
            </a:r>
            <a:endParaRPr lang="en-US" altLang="ko-KR" sz="2000" b="1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비합리적 신념에는 반드시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절대로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모든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전혀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파멸적인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해야만 한다 등이 저변에 깔려 있음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엘리스가</a:t>
            </a:r>
            <a:r>
              <a:rPr lang="ko-KR" altLang="en-US" sz="2000" dirty="0" smtClean="0">
                <a:latin typeface="+mn-ea"/>
              </a:rPr>
              <a:t> 제시한 비합리적 신념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모든 주요타자들로부터 사랑과 인정을 받는 것은 성인에게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절대적</a:t>
            </a:r>
            <a:r>
              <a:rPr lang="ko-KR" altLang="en-US" sz="2000" dirty="0" smtClean="0">
                <a:latin typeface="+mn-ea"/>
              </a:rPr>
              <a:t>으로 필요함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자신의 욕구를 포기한 채 주요 타자들로부터 사랑과 인정을 받기 위해 노력하는 것은 자기지향적이지 않을 뿐 아니라 주요타자들은 자신의 편견이나 선호에 의해 자신을 좋아하지 않거나 무관심할 수 </a:t>
            </a:r>
            <a:r>
              <a:rPr lang="ko-KR" altLang="en-US" sz="2000" dirty="0" smtClean="0">
                <a:latin typeface="+mn-ea"/>
              </a:rPr>
              <a:t>있음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인정의 욕구</a:t>
            </a:r>
            <a:r>
              <a:rPr lang="en-US" altLang="ko-KR" sz="2000" dirty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가치 있는 사람이 되기 위해서는 가능한 모든 면에서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완전히</a:t>
            </a:r>
            <a:r>
              <a:rPr lang="ko-KR" altLang="en-US" sz="2000" dirty="0" smtClean="0">
                <a:latin typeface="+mn-ea"/>
              </a:rPr>
              <a:t> 능력이 있고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 smtClean="0">
                <a:latin typeface="+mn-ea"/>
              </a:rPr>
              <a:t>적절하며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성취적이어야 함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대부분의 사람들은 하나의 주요 영역에서도 완전히 뛰어날 수 없음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잘하는 것 보다는 하는 것 자체가 중요하며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결과보다는 과정이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하려고 노력할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다른 사람을 이기기 위해서보다는 자신을 위해 노력하는 것이 </a:t>
            </a:r>
            <a:r>
              <a:rPr lang="ko-KR" altLang="en-US" sz="2000" dirty="0" smtClean="0">
                <a:latin typeface="+mn-ea"/>
              </a:rPr>
              <a:t>중요함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과대한 자기 기대감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+mn-ea"/>
              </a:rPr>
              <a:t>비합리적 신념</a:t>
            </a:r>
            <a:endParaRPr lang="en-US" altLang="ko-KR" sz="20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어떤 사람들은 사악하고 나쁘며 이런 사람들은 자신들의 악행에 대해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심하게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비난 받고 처벌 받아야 함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일부 사람들은 무지나 어리석음 정서의 문제에 의해 악행을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반드시 악한 사람이 아닐 수도 있음</a:t>
            </a:r>
            <a:r>
              <a:rPr lang="en-US" altLang="ko-KR" sz="2000" dirty="0" smtClean="0">
                <a:latin typeface="+mn-ea"/>
              </a:rPr>
              <a:t>.</a:t>
            </a:r>
            <a:r>
              <a:rPr lang="ko-KR" altLang="en-US" sz="2000" dirty="0" smtClean="0">
                <a:latin typeface="+mn-ea"/>
              </a:rPr>
              <a:t>악행을 처벌함으로써 악행이 줄기 보다 오히려 악화되기도 </a:t>
            </a:r>
            <a:r>
              <a:rPr lang="ko-KR" altLang="en-US" sz="2000" dirty="0" smtClean="0">
                <a:latin typeface="+mn-ea"/>
              </a:rPr>
              <a:t>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비난경향성</a:t>
            </a:r>
            <a:r>
              <a:rPr lang="en-US" altLang="ko-KR" sz="2000" dirty="0" smtClean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원하는 대로 상황이 되지 않는다면 이는 끔찍하고 파멸적임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원하지 않는 상황이나 사람을 싫어할 수 있지만 현실이기 때문에 괴로워한다면 이는 비합리적임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현실을 도전으로 수용하고 자신의 삶에 유용하게 통합하는 방법을 배울 필요가 </a:t>
            </a:r>
            <a:r>
              <a:rPr lang="ko-KR" altLang="en-US" sz="2000" dirty="0" smtClean="0">
                <a:latin typeface="+mn-ea"/>
              </a:rPr>
              <a:t>있음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파국화</a:t>
            </a:r>
            <a:r>
              <a:rPr lang="ko-KR" altLang="en-US" sz="2000" dirty="0" smtClean="0">
                <a:latin typeface="+mn-ea"/>
              </a:rPr>
              <a:t> 또는 </a:t>
            </a:r>
            <a:r>
              <a:rPr lang="ko-KR" altLang="en-US" sz="2000" dirty="0" err="1" smtClean="0">
                <a:latin typeface="+mn-ea"/>
              </a:rPr>
              <a:t>좌절적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반응경향</a:t>
            </a:r>
            <a:r>
              <a:rPr lang="en-US" altLang="ko-KR" sz="2000" dirty="0" smtClean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n-ea"/>
              </a:rPr>
              <a:t>불행은 외부적 요인에 기인하며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사람들은 자신의 슬픔과 근심을 조절할 능력이 거의 없거나 전혀 없음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자신의 부정적인 감정은 자기자신이 만드는 것임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자신이 슬픈 것은 다른 사람들이 슬프게 만든 것이 아니라 스스로가 슬픈 감정에 빠지도록 만든 </a:t>
            </a:r>
            <a:r>
              <a:rPr lang="ko-KR" altLang="en-US" sz="2000" dirty="0" smtClean="0">
                <a:latin typeface="+mn-ea"/>
              </a:rPr>
              <a:t>것임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정서적무책임감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69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FFC000"/>
                </a:solidFill>
                <a:latin typeface="+mn-ea"/>
              </a:rPr>
              <a:t>1. </a:t>
            </a:r>
            <a:r>
              <a:rPr lang="ko-KR" altLang="en-US" sz="28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8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400" b="1" dirty="0" smtClean="0">
                <a:latin typeface="+mn-ea"/>
              </a:rPr>
              <a:t>비합리적 신념</a:t>
            </a:r>
            <a:endParaRPr lang="en-US" altLang="ko-KR" sz="2400" b="1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위험하거나 두려운 것에 대해서는 매우 염려해야 하며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이것이 일어날 가능성을 늘 염두에 두어야 함</a:t>
            </a:r>
            <a:r>
              <a:rPr lang="en-US" altLang="ko-KR" sz="2400" dirty="0" smtClean="0">
                <a:latin typeface="+mn-ea"/>
              </a:rPr>
              <a:t>-</a:t>
            </a:r>
            <a:r>
              <a:rPr lang="ko-KR" altLang="en-US" sz="2400" dirty="0" smtClean="0">
                <a:latin typeface="+mn-ea"/>
              </a:rPr>
              <a:t>사전에 대비는 필요하지만 아직 일어나지 않은 것에 대해 지나치게 불안해하고 두려워하는 것은 대처능력을 떨어뜨리게 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지나친 염려가 이런 일이 실제로 일어나는 데에 기여할 수도 </a:t>
            </a:r>
            <a:r>
              <a:rPr lang="ko-KR" altLang="en-US" sz="2400" dirty="0" smtClean="0">
                <a:latin typeface="+mn-ea"/>
              </a:rPr>
              <a:t>있음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과잉불안염려</a:t>
            </a:r>
            <a:r>
              <a:rPr lang="en-US" altLang="ko-KR" sz="2400" dirty="0" smtClean="0">
                <a:latin typeface="+mn-ea"/>
              </a:rPr>
              <a:t>)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인생의 어려움과 책임을 대면하는 것 보다는 회피하는 것이 쉬움</a:t>
            </a:r>
            <a:r>
              <a:rPr lang="en-US" altLang="ko-KR" sz="2400" dirty="0" smtClean="0">
                <a:latin typeface="+mn-ea"/>
              </a:rPr>
              <a:t>- </a:t>
            </a:r>
            <a:r>
              <a:rPr lang="ko-KR" altLang="en-US" sz="2400" dirty="0" smtClean="0">
                <a:latin typeface="+mn-ea"/>
              </a:rPr>
              <a:t>자신감은 책임을 수행함으로써 얻어지는 것임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싫더라도 자신이 수행해야 하는 것을 수행하는 것이 불필요한 고통을 최소화하는 </a:t>
            </a:r>
            <a:r>
              <a:rPr lang="ko-KR" altLang="en-US" sz="2400" dirty="0" smtClean="0">
                <a:latin typeface="+mn-ea"/>
              </a:rPr>
              <a:t>방법임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err="1" smtClean="0">
                <a:latin typeface="+mn-ea"/>
              </a:rPr>
              <a:t>문제</a:t>
            </a:r>
            <a:r>
              <a:rPr lang="ko-KR" altLang="en-US" sz="2400" dirty="0" err="1" smtClean="0">
                <a:latin typeface="+mn-ea"/>
              </a:rPr>
              <a:t>회피</a:t>
            </a:r>
            <a:r>
              <a:rPr lang="en-US" altLang="ko-KR" sz="2400" dirty="0" smtClean="0">
                <a:latin typeface="+mn-ea"/>
              </a:rPr>
              <a:t>)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400" dirty="0" smtClean="0">
                <a:latin typeface="+mn-ea"/>
              </a:rPr>
              <a:t>우리는 다른 사람들에게 의존해야 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의존할 수 있는 강한 사람을 필요로 함</a:t>
            </a:r>
            <a:r>
              <a:rPr lang="en-US" altLang="ko-KR" sz="2400" dirty="0" smtClean="0">
                <a:latin typeface="+mn-ea"/>
              </a:rPr>
              <a:t>- </a:t>
            </a:r>
            <a:r>
              <a:rPr lang="ko-KR" altLang="en-US" sz="2400" dirty="0" smtClean="0">
                <a:latin typeface="+mn-ea"/>
              </a:rPr>
              <a:t>다른 사람에게 의존하면 할수록 더 의존하게 되고 다른 사람들의 처분에 의해 인생이 결정됨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인생에서 어느 정도 외로움을 감내 </a:t>
            </a:r>
            <a:r>
              <a:rPr lang="ko-KR" altLang="en-US" sz="2400" dirty="0" err="1" smtClean="0">
                <a:latin typeface="+mn-ea"/>
              </a:rPr>
              <a:t>해야하고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끔찍한 것이 아님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어떤 목적 달성에 실패했다고 인간으로서 가치를 잃은 것이 아니면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실패를 통해 배울 수 </a:t>
            </a:r>
            <a:r>
              <a:rPr lang="ko-KR" altLang="en-US" sz="2400" dirty="0" smtClean="0">
                <a:latin typeface="+mn-ea"/>
              </a:rPr>
              <a:t>있음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의존성</a:t>
            </a:r>
            <a:r>
              <a:rPr lang="en-US" altLang="ko-KR" sz="2400" dirty="0" smtClean="0">
                <a:latin typeface="+mn-ea"/>
              </a:rPr>
              <a:t>) </a:t>
            </a: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FFC000"/>
                </a:solidFill>
                <a:latin typeface="+mn-ea"/>
              </a:rPr>
              <a:t>1</a:t>
            </a:r>
            <a:r>
              <a:rPr lang="en-US" altLang="ko-KR" sz="2600" dirty="0" smtClean="0">
                <a:solidFill>
                  <a:srgbClr val="FFC000"/>
                </a:solidFill>
                <a:latin typeface="+mn-ea"/>
              </a:rPr>
              <a:t>. </a:t>
            </a:r>
            <a:r>
              <a:rPr lang="ko-KR" altLang="en-US" sz="26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6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200" dirty="0" smtClean="0">
                <a:latin typeface="+mn-ea"/>
              </a:rPr>
              <a:t>비합리적 신념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과거는 현재 행동의 전적인 결정요인이며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과거에 영향을 미친 것은 현재에도 비슷한 영향을 미침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과거가 현재에 영향을 미치는 것은 사실이지만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현재는 미래의 과거임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따라서 현재를 변화시키면 현재보다 나은 미래를 만들 수 </a:t>
            </a:r>
            <a:r>
              <a:rPr lang="ko-KR" altLang="en-US" sz="2200" dirty="0" smtClean="0">
                <a:latin typeface="+mn-ea"/>
              </a:rPr>
              <a:t>있음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무력감</a:t>
            </a:r>
            <a:r>
              <a:rPr lang="en-US" altLang="ko-KR" sz="2200" dirty="0" smtClean="0">
                <a:latin typeface="+mn-ea"/>
              </a:rPr>
              <a:t>)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우리는 다른 사람들의 문제에 대해 매우 근심해야 함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다른 사람의 문제에 관심을 가질 수 있지만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문제나 사람을 변화할 수 있는 실제 능력이 부족한 상황에서 다른 사람들의 문제에 대해 근심해야 한다는 생각은 </a:t>
            </a:r>
            <a:r>
              <a:rPr lang="ko-KR" altLang="en-US" sz="2200" dirty="0" err="1" smtClean="0">
                <a:latin typeface="+mn-ea"/>
              </a:rPr>
              <a:t>비합리적임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착해야한다</a:t>
            </a:r>
            <a:r>
              <a:rPr lang="en-US" altLang="ko-KR" sz="2200" dirty="0" smtClean="0">
                <a:latin typeface="+mn-ea"/>
              </a:rPr>
              <a:t>)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200" dirty="0" smtClean="0">
                <a:latin typeface="+mn-ea"/>
              </a:rPr>
              <a:t>인간문제에는 옳고 정확하며 완벽한 해결이 있으며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이런 해결책을 찾지 못한다면 이는 파멸적임</a:t>
            </a:r>
            <a:r>
              <a:rPr lang="en-US" altLang="ko-KR" sz="2200" dirty="0" smtClean="0">
                <a:latin typeface="+mn-ea"/>
              </a:rPr>
              <a:t>- </a:t>
            </a:r>
            <a:r>
              <a:rPr lang="ko-KR" altLang="en-US" sz="2200" dirty="0" smtClean="0">
                <a:latin typeface="+mn-ea"/>
              </a:rPr>
              <a:t>인간 문제에는 완벽하고 절대적인 진리가 있는 것이 아니므로 여러 가능한 대안들 중에서 가장 현실적인 선택을 하는 것이 </a:t>
            </a:r>
            <a:r>
              <a:rPr lang="ko-KR" altLang="en-US" sz="2200" dirty="0" smtClean="0">
                <a:latin typeface="+mn-ea"/>
              </a:rPr>
              <a:t>바람직함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완벽주의</a:t>
            </a:r>
            <a:r>
              <a:rPr lang="en-US" altLang="ko-KR" sz="2200" dirty="0" smtClean="0">
                <a:latin typeface="+mn-ea"/>
              </a:rPr>
              <a:t>)</a:t>
            </a: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39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합리정서행동치료</a:t>
            </a:r>
            <a:endParaRPr lang="en-US" altLang="ko-KR" sz="24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200" b="1" dirty="0" smtClean="0">
                <a:latin typeface="+mn-ea"/>
              </a:rPr>
              <a:t>A-B-C-D-E </a:t>
            </a:r>
            <a:r>
              <a:rPr lang="ko-KR" altLang="en-US" sz="2200" b="1" dirty="0" smtClean="0">
                <a:latin typeface="+mn-ea"/>
              </a:rPr>
              <a:t>이론</a:t>
            </a:r>
            <a:endParaRPr lang="en-US" altLang="ko-KR" sz="2200" b="1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첫째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선행사건</a:t>
            </a:r>
            <a:r>
              <a:rPr lang="en-US" altLang="ko-KR" sz="2200" dirty="0" smtClean="0">
                <a:latin typeface="+mn-ea"/>
              </a:rPr>
              <a:t>(Activating)</a:t>
            </a:r>
            <a:r>
              <a:rPr lang="ko-KR" altLang="en-US" sz="2200" dirty="0" smtClean="0">
                <a:latin typeface="+mn-ea"/>
              </a:rPr>
              <a:t>은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개인에게 정서적 혼란을 야기하는 어떤 사건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둘째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신념체계</a:t>
            </a:r>
            <a:r>
              <a:rPr lang="en-US" altLang="ko-KR" sz="2200" dirty="0" smtClean="0">
                <a:latin typeface="+mn-ea"/>
              </a:rPr>
              <a:t>(Belief)</a:t>
            </a:r>
            <a:r>
              <a:rPr lang="ko-KR" altLang="en-US" sz="2200" dirty="0" smtClean="0">
                <a:latin typeface="+mn-ea"/>
              </a:rPr>
              <a:t>는 어떤 사건이나 행위 등과 같은 환경적 자극에 대해서 개인이 갖게 되는 태도 또는 사고방식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셋째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결과</a:t>
            </a:r>
            <a:r>
              <a:rPr lang="en-US" altLang="ko-KR" sz="2200" dirty="0" smtClean="0">
                <a:latin typeface="+mn-ea"/>
              </a:rPr>
              <a:t>(Consequence)</a:t>
            </a:r>
            <a:r>
              <a:rPr lang="ko-KR" altLang="en-US" sz="2200" dirty="0" smtClean="0">
                <a:latin typeface="+mn-ea"/>
              </a:rPr>
              <a:t>는 선행사건을 접했을 때 비합리적 태도 내지 사고방식을 가지고 그 사건을 해석함으로써 느끼게 되는 정서적 결과</a:t>
            </a:r>
            <a:endParaRPr lang="en-US" altLang="ko-KR" sz="22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+mn-ea"/>
              </a:rPr>
              <a:t>넷째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논박</a:t>
            </a:r>
            <a:r>
              <a:rPr lang="en-US" altLang="ko-KR" sz="2200" dirty="0" smtClean="0">
                <a:latin typeface="+mn-ea"/>
              </a:rPr>
              <a:t>(Dispute)</a:t>
            </a:r>
            <a:r>
              <a:rPr lang="ko-KR" altLang="en-US" sz="2200" dirty="0" smtClean="0">
                <a:latin typeface="+mn-ea"/>
              </a:rPr>
              <a:t>은 자신이 가지고 있는 비합리적 신념이나 사고에 대해서 도전해 보고 과연 그 사상이 사리에 맞는 것인지를 다시 한 번 검토해 보도록 사회복지사가 촉구하는 </a:t>
            </a:r>
            <a:r>
              <a:rPr lang="ko-KR" altLang="en-US" sz="2200" dirty="0" smtClean="0">
                <a:latin typeface="+mn-ea"/>
              </a:rPr>
              <a:t>것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+mn-ea"/>
              </a:rPr>
              <a:t>비합리적 신념에 대한 설득력 있는 반박을 위한 </a:t>
            </a:r>
            <a:r>
              <a:rPr lang="en-US" altLang="ko-KR" sz="2200" dirty="0" smtClean="0">
                <a:latin typeface="+mn-ea"/>
              </a:rPr>
              <a:t>4</a:t>
            </a:r>
            <a:r>
              <a:rPr lang="ko-KR" altLang="en-US" sz="2200" dirty="0" smtClean="0">
                <a:latin typeface="+mn-ea"/>
              </a:rPr>
              <a:t>가지 질문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그것이 </a:t>
            </a:r>
            <a:r>
              <a:rPr lang="ko-KR" altLang="en-US" sz="2200" dirty="0" err="1" smtClean="0">
                <a:latin typeface="+mn-ea"/>
              </a:rPr>
              <a:t>사실인간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증거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다르게 볼 여지는 없나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대안찾기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그래서 어떻다는 것인가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err="1" smtClean="0">
                <a:latin typeface="+mn-ea"/>
              </a:rPr>
              <a:t>논리찾기</a:t>
            </a:r>
            <a:r>
              <a:rPr lang="en-US" altLang="ko-KR" sz="2200" dirty="0" smtClean="0">
                <a:latin typeface="+mn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그것이 어디에 쓸모가 있는가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유용성 따져보기</a:t>
            </a:r>
            <a:r>
              <a:rPr lang="en-US" altLang="ko-KR" sz="2200" dirty="0" smtClean="0">
                <a:latin typeface="+mn-ea"/>
              </a:rPr>
              <a:t>)</a:t>
            </a:r>
            <a:endParaRPr lang="en-US" altLang="ko-KR" sz="24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16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1335</TotalTime>
  <Words>2899</Words>
  <Application>Microsoft Office PowerPoint</Application>
  <PresentationFormat>화면 슬라이드 쇼(4:3)</PresentationFormat>
  <Paragraphs>279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7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71</cp:revision>
  <dcterms:created xsi:type="dcterms:W3CDTF">2011-05-12T14:47:52Z</dcterms:created>
  <dcterms:modified xsi:type="dcterms:W3CDTF">2023-04-12T06:47:28Z</dcterms:modified>
</cp:coreProperties>
</file>