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6" r:id="rId3"/>
    <p:sldId id="303" r:id="rId4"/>
    <p:sldId id="258" r:id="rId5"/>
    <p:sldId id="294" r:id="rId6"/>
    <p:sldId id="295" r:id="rId7"/>
    <p:sldId id="289" r:id="rId8"/>
    <p:sldId id="296" r:id="rId9"/>
    <p:sldId id="297" r:id="rId10"/>
    <p:sldId id="298" r:id="rId11"/>
    <p:sldId id="299" r:id="rId12"/>
    <p:sldId id="304" r:id="rId13"/>
    <p:sldId id="300" r:id="rId14"/>
    <p:sldId id="301" r:id="rId15"/>
    <p:sldId id="302" r:id="rId16"/>
    <p:sldId id="259" r:id="rId17"/>
    <p:sldId id="265" r:id="rId18"/>
    <p:sldId id="283" r:id="rId19"/>
    <p:sldId id="293" r:id="rId2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1772816"/>
            <a:ext cx="9144000" cy="53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정신분석이론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ko-KR" altLang="en-US" sz="2800" b="1" dirty="0"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분석심리이론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개인심리이론</a:t>
            </a: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자아심리이론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대상관계이론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교류분석이론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인본주의이론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행동주의이론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인지이론</a:t>
            </a:r>
          </a:p>
          <a:p>
            <a:endParaRPr lang="ko-KR" altLang="en-US" sz="1400" b="1" dirty="0">
              <a:solidFill>
                <a:srgbClr val="66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85738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3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 성격과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170080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177281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0" y="188640"/>
            <a:ext cx="9180512" cy="6598032"/>
            <a:chOff x="0" y="692696"/>
            <a:chExt cx="9180512" cy="659803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역동적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개인의 원초적 본능 추구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기대가 갈등을 일으킨다고 전제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역동적 모델에서는 본능적 충동이 모든 행동을 결정하며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정서적 긴장을 해소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하고 정신적 안정을 찾으려는 욕구가 심리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사회적 행동을 일으킨다고 규정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 에너지가 흥분 상태와 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감정과 같은 행동과 심리적 활동을 추진하는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힘을 만들며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 과정과 신체과정이 결합하여 만족을 추구하도록 동기화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충동의 작동과정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긴장 또는 욕구 → 감각운동 → 긴장 또는 만족의 중단의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직선적 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합리적 정신에너지 방출수단을 찾는 과정에서 심리적 성장 가능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대상이나 사람에게 정신 에너지가 고착되거나 과도하게 투입되고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대상이나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사람의 심리적 중요성이 크면 클수록 정신 에너지의 투입량이 많음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성격은 에너지 체계로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원초아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초자아 사이에서 지속적으로 배분되며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성격의 하위구조에 어떻게 배분되는가에 따라 행동이 달라짐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원초아에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많은 에너지가 배분되면 충동적이고 공격적 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자아는 현실적응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초자아는 도덕주의자와 같은 행동 유발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319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36511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79916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역동적 모델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6512" y="44624"/>
            <a:ext cx="9180512" cy="6641570"/>
            <a:chOff x="-36512" y="548680"/>
            <a:chExt cx="9180512" cy="6641570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052736"/>
              <a:ext cx="9144000" cy="61375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인간은 스트레스로부터 방어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충동과의 타협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긴장완화를 위한 심리기제 사용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자아방어기제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자아가 갈등과 불안에 대응하고 대처할 때 활용하는 심리 전략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자아방어기제는 정신내적 갈등의 원천을 무의식적으로 억압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왜곡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한 가지 이상을 동시 사용하는 경우 많음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자아방어기제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 경감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긍정적 자아상 유지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정신건강 향상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자아방어기제를 과다하게 사용시 정신병리 유발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Anna Freud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자아방어기제의 정상선 판단 기준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320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자아방어기제의 개념과 예시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억압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반동형성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퇴행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동일시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보상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합리화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투사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승화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저항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내면화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원상복귀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신체화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지성화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320-326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6512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303480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5)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자아방어기제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-36512" y="44624"/>
            <a:ext cx="9180512" cy="6768752"/>
            <a:chOff x="-36512" y="44624"/>
            <a:chExt cx="9180512" cy="6768752"/>
          </a:xfrm>
        </p:grpSpPr>
        <p:grpSp>
          <p:nvGrpSpPr>
            <p:cNvPr id="2" name="그룹 15"/>
            <p:cNvGrpSpPr/>
            <p:nvPr/>
          </p:nvGrpSpPr>
          <p:grpSpPr>
            <a:xfrm>
              <a:off x="-36512" y="620688"/>
              <a:ext cx="9180512" cy="6192688"/>
              <a:chOff x="-36512" y="2420888"/>
              <a:chExt cx="9180512" cy="6192688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2981265"/>
                <a:ext cx="9144000" cy="56323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Freud: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생물적 성숙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특히 성적 충동의 만족에 따라 심리적 발달이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이루어지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개인의 초기 발달 단계에서의 경험에 의해 후기의 생활사건이 결정됨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Freud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는 특정 시점에서의 성감대를 중심으로 출생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-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성인기까지의 일련의 발달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단계와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심리성적 발달단계별 과업 제시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326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표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12-2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정신분석이론은 성격발달의 생물적 결정론 전제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발생적 모델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생물적 발달은 바로 성감대의 발달이며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 부위가 다른 신체영역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으로 전환되는 발달과정에서 경험한 것이 개인의 성격차이 유발한다는 관점</a:t>
                </a:r>
              </a:p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발생적 모델은 각 단계는 명확히 구분되지 않으며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서로 중복될 수 있다고 가정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각 발달단계를 성공적으로 통과하기 위해서는 적절한 정도의 만족을 얻어야 하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과도하거나 지나친 만족과 불만족으로 인해 정신에너지가 고착됨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고착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정신 에너지가 특정 단계에 과도하게 투입되는 현상으로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모든 사람은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/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부분적 고착되고 있으며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고착된 정신 에너지는 다음 단계로 이동하는 데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사용될 수 없으므로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발달에 장애 초래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Freud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는 부분적으로 고착된 경우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고통스런 감정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스트레스를 받을 경우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성인의 행동이 고착된 단계로 퇴행한다고 가정</a:t>
                </a:r>
              </a:p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개인의 초기 발달사 특히 첫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5-6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년의 경험은 후기 행동의 주요한 결정인자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성격의 기본 구조는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∼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6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세경에 경험하는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정신내적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갈등이 해결되면서 거의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형성되고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이후에는 이런 기본 성격구조가 정교화되며 크게 변하지 않음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292494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2420888"/>
                <a:ext cx="5032147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심리성적 발달이론의 특징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44624"/>
              <a:ext cx="371127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 4. </a:t>
              </a:r>
              <a:r>
                <a:rPr lang="ko-KR" altLang="en-US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rPr>
                <a:t>심리성적 발달단계</a:t>
              </a:r>
              <a:endParaRPr lang="en-US" altLang="ko-KR" sz="2800" b="1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1" y="62068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79497" cy="7059697"/>
            <a:chOff x="-35497" y="692696"/>
            <a:chExt cx="9179497" cy="7059697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555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출생∼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1.5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구순영역이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성감대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빨기와 삼키기가 긴장 경감과 쾌락 성취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구순동조적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;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출생부터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빨기는 생존에 필요한 영양분을 섭취하는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것 외에 유아에게 또 다른 쾌락을 가져다 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이를 자애적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(autoerotic)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1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차적 나르시시즘이라 함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구순공격적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6-18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젖니가 나면서 유아는 좌절감을 경험할 때 깨물고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싶은 충동을 느끼며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공격성이 발달하고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어머니에 대한 개념과 자신과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분리된 존재라는 인식 획득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모성인물은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구순동조적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행동과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구순공격적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행동을 처음으로 받아 주는 사람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구순기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영아의 원형적 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329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12-3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구순기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발달과업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개별화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대상관계의 형성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욕구 충족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친밀한 관계 형성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공개적 공격성이나 탐욕행동 보이지 않음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욕구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미충족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철퇴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(withdrawal),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극도의 의존성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친밀한 대인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 형성 애로</a:t>
              </a:r>
            </a:p>
            <a:p>
              <a:pPr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구순기의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세부 단계별 고착시의 성격유형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329-330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197682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 err="1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구순기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79497" cy="6553789"/>
            <a:chOff x="-35497" y="692696"/>
            <a:chExt cx="9179497" cy="6553789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497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1.5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항문 영역이 성감대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괄약근을 본인의 의지에 따라 조절할 수 있어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배설행동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변의 보유와 배설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중심으로 성격발달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항문 영역에서 성적 쾌감을 추구하는 유아와 청결 습관을 기르려는 부모의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현실적 요구 사이에 갈등이 발생하고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배변훈련을 통해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원초아에서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분화되기 시작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항문적 배설단계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유아는 자신의 본능적 충동의 만족을 방해하는 외부 세력과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직면하게 될 경우 배설과정을 공격적 무기로 사용하여 부모를 조종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항문적 보유 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유아는 변을 통제하여 내보내지 않고 소유하는 것의 중요성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배우며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적절한 시간에 적절한 장소에 배설을 함으로써 부모에게 큰 가치가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있는 선물 또는 부적당한 시간이나 장소에서 배설을 하여 부모를 처벌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배변훈련에서의 부모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자녀 통제 문제의 성공적 해결은 권위에 대한 존중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고착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은 자기 몰입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철퇴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 배려 못하는 성격 특성 형성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부모의 배설훈련에 저항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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항문배설적 성격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잔인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파괴적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난폭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적대감 표현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부모의 배설훈련에 순응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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항문강박적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소극적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완고함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계획 강요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부모가 애걸하거나 달래기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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창조성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생산성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관용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자선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sym typeface="Wingdings" pitchFamily="2" charset="2"/>
                </a:rPr>
                <a:t>박애행동</a:t>
              </a:r>
              <a:endPara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197682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 err="1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항문기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44624"/>
            <a:ext cx="9179497" cy="6926133"/>
            <a:chOff x="-35497" y="548680"/>
            <a:chExt cx="9179497" cy="692613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80728"/>
              <a:ext cx="9144000" cy="64940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성적 관심이 증가하고 생식능력이 없는 성기가 성감대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유아는 자신의 성기를 자세히 관찰하고 자위행위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부모에게 출생과 성에 대한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질문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 성행위 장면을 목격하고 아버지가 어머니를 공격하는 것으로 간주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남아는 오이디푸스 콤플렉스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여아는 엘렉트라 콤플렉스를 경험하며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동성의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부모를 적대시하고 이성의 부모에 대하여는 근친상간적 소망을 가져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동성 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모와는 경쟁자로서의 관계를 형성하고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질투와 분노감정을 가지며 갈등 경험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남아와 여아의 콤플렉스 형성 및 해결과정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331-332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거세불안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남근 선망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동성 부모와 동일시하는 과정에서 부모의 이상과 가치를 받아들여 초자아 분화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외상적 갈등의 성공적 해결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성적 역할의 동일시와 성적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정체감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형성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발달과업 성취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성행위를 통한 성적 욕망 해소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충성심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효도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헌신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낭만적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사랑과 같은 감정표현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이전 세대의 문화 수용과 보존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발달과업 미성취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성인 남자는 경솔하며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과장이 심하고 야심적이며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여성은 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관계에 있어서 순진하고 결백하거나 난잡하고 유혹적이며 경박한 기질을 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이거나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슈퍼우먼이 되기 위하여 노력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신경증이나 성적 무기력이나 불감증의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05273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548680"/>
              <a:ext cx="197682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 err="1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남근기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0" y="0"/>
            <a:ext cx="9358378" cy="6908036"/>
            <a:chOff x="-32" y="857232"/>
            <a:chExt cx="9358378" cy="6908036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285860"/>
              <a:ext cx="9358346" cy="3046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유아적 성 및 공격적인 에너지가 무의식 속으로 잠복되는 성적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정숙기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성적 소망은 그 강도가 약화될 뿐이며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여아의 잠재기가 남아보다 기간이 짧음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정신에너지를 자아를 발달시키는 학습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기술 습득과 훈련에 사용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또래친구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이웃으로 관심 확대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이성의 또래와는 배타적 관계 형성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또래집단과의 놀이를 통해 사회화되고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취미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운동을 통해 성적 충동 승화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성격의 하위체계간의 관계 정립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발달과업 성취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학업이나 활동에 성취감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원만한 대인관계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적응력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발달과업 미성취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학습 지장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열등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 발달 정체 또는 강박적 성격</a:t>
              </a:r>
            </a:p>
          </p:txBody>
        </p:sp>
        <p:sp>
          <p:nvSpPr>
            <p:cNvPr id="11" name="Rectangle 67"/>
            <p:cNvSpPr>
              <a:spLocks noChangeArrowheads="1"/>
            </p:cNvSpPr>
            <p:nvPr/>
          </p:nvSpPr>
          <p:spPr bwMode="auto">
            <a:xfrm>
              <a:off x="0" y="857232"/>
              <a:ext cx="413606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5)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잠재기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32" y="135729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1" y="471828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4" name="Rectangle 67"/>
            <p:cNvSpPr>
              <a:spLocks noChangeArrowheads="1"/>
            </p:cNvSpPr>
            <p:nvPr/>
          </p:nvSpPr>
          <p:spPr bwMode="auto">
            <a:xfrm>
              <a:off x="0" y="4214224"/>
              <a:ext cx="413606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5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6)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생식기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5" name="Rectangle 69"/>
            <p:cNvSpPr>
              <a:spLocks noChangeArrowheads="1"/>
            </p:cNvSpPr>
            <p:nvPr/>
          </p:nvSpPr>
          <p:spPr bwMode="auto">
            <a:xfrm>
              <a:off x="0" y="4718280"/>
              <a:ext cx="9358346" cy="3046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남근기는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전생식기이며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생식기는 사춘기 이후의 시기로 성기기로 불림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사춘기 진입으로 억압된 성적 관심이 다시 살아나고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성감대는 생식기를 포함한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전신으로 확대되고 더욱 성숙해짐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사춘기 초반에는 일정 기간의 동성애 단계를 거치지만 점차 이성관계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결혼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가족형성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집단활동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직업에 대한 관심 등으로 옮아감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생산적 활동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깊은 사랑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성적 오르가슴을 느낄 수 있는 능력이 형성이 주요 과업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Freud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사춘기의 위기나 성인기의 발달에 대해 관심기울이지 않음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Freud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심리성적 발달단계와 성격특성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335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12-4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-35497" y="116632"/>
            <a:ext cx="9179498" cy="6773986"/>
            <a:chOff x="-35497" y="116632"/>
            <a:chExt cx="9179498" cy="6773986"/>
          </a:xfrm>
        </p:grpSpPr>
        <p:grpSp>
          <p:nvGrpSpPr>
            <p:cNvPr id="5" name="그룹 4"/>
            <p:cNvGrpSpPr/>
            <p:nvPr/>
          </p:nvGrpSpPr>
          <p:grpSpPr>
            <a:xfrm>
              <a:off x="0" y="116632"/>
              <a:ext cx="9144001" cy="523220"/>
              <a:chOff x="0" y="116632"/>
              <a:chExt cx="9144001" cy="523220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116632"/>
                <a:ext cx="441659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4.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사회복지실천에의 적용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0" y="620688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597150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심리적 건강과 증상에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dist"/>
              <a:endParaRPr lang="ko-KR" altLang="en-US" dirty="0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6938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심리적 건강은 이상에 불과하며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병리적 관점에서 인간을 이해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대부분이 완전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한 정신적 성숙에 도달할 수 없으며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그렇더라도 정신적 갈등 경험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유아기에 해결되지 않은 무의식적 갈등은 성인기에 경험하는 심리 문제의 원인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정신병리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본능적 충동의 양과 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자아방어의 충동표현 조절능력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방어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 기능의 성숙 수준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그리고 초자아의 승인 또는 죄의식의 정도와 관련되며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충동이 과도하게 좌절 또는 충족된 경우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구순기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항문기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남근기에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정신적 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상을 입었을 경우 발생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정신적 건강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성격의 하위체계가 조화를 이루고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외부 세계와 적절한 교류를 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 있고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자아방어기제를 효과적으로 사용하고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자아가 만족을 지연하고 자신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 성적 및 공격적 충동을 통제하는 능력을 보유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불안은 언제 어디나 존재하나 정도가 심해지면 정신문제 발생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신경증은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원초아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초자아 사이의 심한 갈등으로 발생하는데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방어기제가 자아를 불안에서 구제하면 신경성 건강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Freud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사랑을 즐기고 능률적으로 일할 수 있는 능력이 정신건강의 표식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-36512" y="116632"/>
            <a:ext cx="9180512" cy="6727657"/>
            <a:chOff x="-36512" y="116632"/>
            <a:chExt cx="9180512" cy="6727657"/>
          </a:xfrm>
        </p:grpSpPr>
        <p:sp>
          <p:nvSpPr>
            <p:cNvPr id="9" name="직사각형 8"/>
            <p:cNvSpPr/>
            <p:nvPr/>
          </p:nvSpPr>
          <p:spPr>
            <a:xfrm>
              <a:off x="0" y="3068960"/>
              <a:ext cx="9144000" cy="3775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내담자가 무의식을 의식화할 수 있도록 무의식적 자료를 분석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치료자의 주된 기능은 내담자의 통찰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(insight)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원조임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 역할은 산파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변화를 일으키기 유리한 심리조건 조장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치료자의 관계는 치료의 핵심요인으로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과거에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중요한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타인과의 관계가 치환된 것으로 간주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내담자의 긍정적이거나 부정적인 느낌이나 환상이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무의식적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으로 옮겨가는 현상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전이를 통해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자신의 무의식적 정신역동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과거 영향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억압된 과거에 대한 통찰하게 됨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정신분석치료의 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고백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훈습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339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정신분석적 접근방법의 실무원칙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339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12-6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</p:txBody>
        </p:sp>
        <p:grpSp>
          <p:nvGrpSpPr>
            <p:cNvPr id="12" name="그룹 11"/>
            <p:cNvGrpSpPr/>
            <p:nvPr/>
          </p:nvGrpSpPr>
          <p:grpSpPr>
            <a:xfrm>
              <a:off x="-36512" y="116632"/>
              <a:ext cx="9180512" cy="3043500"/>
              <a:chOff x="-36512" y="116632"/>
              <a:chExt cx="9180512" cy="3043500"/>
            </a:xfrm>
          </p:grpSpPr>
          <p:grpSp>
            <p:nvGrpSpPr>
              <p:cNvPr id="2" name="그룹 12"/>
              <p:cNvGrpSpPr/>
              <p:nvPr/>
            </p:nvGrpSpPr>
            <p:grpSpPr>
              <a:xfrm>
                <a:off x="-1" y="116632"/>
                <a:ext cx="9144001" cy="2586614"/>
                <a:chOff x="-1" y="831012"/>
                <a:chExt cx="9144001" cy="2586614"/>
              </a:xfrm>
            </p:grpSpPr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1335068"/>
                  <a:ext cx="9144000" cy="208255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정신분석 치료는 비정상행동이나 증상의 원인을 파악하고 제거하는 작업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치료목적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내적 성격체계를 재구조화하여 좀 더 융통성 있고 성숙하게 만들며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</a:p>
                <a:p>
                  <a:pPr>
                    <a:lnSpc>
                      <a:spcPct val="11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무의식적 정신과정에 대한 의식적 통제력을 증진하기 위하여 자아를 강화</a:t>
                  </a:r>
                </a:p>
                <a:p>
                  <a:pPr algn="dist"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치료목표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부적응적 행동 변화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증상 제거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정신장애로 인해 중단 또는 지연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1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되었던 발달과정 재구성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(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교재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338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쪽 그림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12-3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참조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)</a:t>
                  </a:r>
                </a:p>
                <a:p>
                  <a:pPr>
                    <a:lnSpc>
                      <a:spcPct val="11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정신분석적 사회복지실천의 기본 가정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교재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338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쪽 표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12-5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참조</a:t>
                  </a:r>
                </a:p>
              </p:txBody>
            </p:sp>
            <p:sp>
              <p:nvSpPr>
                <p:cNvPr id="7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831012"/>
                  <a:ext cx="2329484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  2) </a:t>
                  </a:r>
                  <a:r>
                    <a:rPr lang="ko-KR" altLang="en-US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치료목표</a:t>
                  </a:r>
                  <a:endPara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8" name="Line 68"/>
                <p:cNvSpPr>
                  <a:spLocks noChangeShapeType="1"/>
                </p:cNvSpPr>
                <p:nvPr/>
              </p:nvSpPr>
              <p:spPr bwMode="auto">
                <a:xfrm>
                  <a:off x="-1" y="1335068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dist"/>
                  <a:endParaRPr lang="ko-KR" altLang="en-US" dirty="0"/>
                </a:p>
              </p:txBody>
            </p:sp>
          </p:grpSp>
          <p:sp>
            <p:nvSpPr>
              <p:cNvPr id="10" name="Rectangle 67"/>
              <p:cNvSpPr>
                <a:spLocks noChangeArrowheads="1"/>
              </p:cNvSpPr>
              <p:nvPr/>
            </p:nvSpPr>
            <p:spPr bwMode="auto">
              <a:xfrm>
                <a:off x="-36512" y="2636912"/>
                <a:ext cx="5032147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3)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치료자의 역할과 실무원칙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11" name="Line 68"/>
              <p:cNvSpPr>
                <a:spLocks noChangeShapeType="1"/>
              </p:cNvSpPr>
              <p:nvPr/>
            </p:nvSpPr>
            <p:spPr bwMode="auto">
              <a:xfrm>
                <a:off x="-36512" y="3068960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dist"/>
                <a:endParaRPr lang="ko-KR" altLang="en-US" dirty="0"/>
              </a:p>
            </p:txBody>
          </p: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그룹 20"/>
          <p:cNvGrpSpPr/>
          <p:nvPr/>
        </p:nvGrpSpPr>
        <p:grpSpPr>
          <a:xfrm>
            <a:off x="-1" y="71414"/>
            <a:ext cx="9144002" cy="6595450"/>
            <a:chOff x="-1" y="71414"/>
            <a:chExt cx="9144002" cy="6595450"/>
          </a:xfrm>
        </p:grpSpPr>
        <p:grpSp>
          <p:nvGrpSpPr>
            <p:cNvPr id="3" name="그룹 9"/>
            <p:cNvGrpSpPr/>
            <p:nvPr/>
          </p:nvGrpSpPr>
          <p:grpSpPr>
            <a:xfrm>
              <a:off x="0" y="71414"/>
              <a:ext cx="9144001" cy="6171132"/>
              <a:chOff x="0" y="71414"/>
              <a:chExt cx="9144001" cy="6171132"/>
            </a:xfrm>
          </p:grpSpPr>
          <p:grpSp>
            <p:nvGrpSpPr>
              <p:cNvPr id="4" name="그룹 7"/>
              <p:cNvGrpSpPr/>
              <p:nvPr/>
            </p:nvGrpSpPr>
            <p:grpSpPr>
              <a:xfrm>
                <a:off x="0" y="548680"/>
                <a:ext cx="9144001" cy="5693866"/>
                <a:chOff x="0" y="548680"/>
                <a:chExt cx="9144001" cy="5693866"/>
              </a:xfrm>
            </p:grpSpPr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548680"/>
                  <a:ext cx="9144000" cy="56938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13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치료기법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증상 자각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행동과 증상에 대한 통찰과 이해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성격 재구조화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13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자유연상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어떤 감정이나 생각도 억압하지 않은 채 마음에 떠오르는 것이면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즉시 말하도록 하여 무의식에 숨겨진 억압된 생각이나 감정을 확인하는 기법</a:t>
                  </a:r>
                </a:p>
                <a:p>
                  <a:pPr algn="dist">
                    <a:lnSpc>
                      <a:spcPct val="13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해석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내담자의 행동의 의미를 설명하고 때로는 가르치기도 하여 무의식의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자료를 탐색할 수 있도록 도와주는 기법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(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교재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341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쪽 참조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)</a:t>
                  </a:r>
                  <a:endPara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13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꿈 분석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무의식적 욕구를 찾아내고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내담자의 해결되지 않은 문제에 대한 통찰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을 얻을 수 있도록 해 주는 기법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(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교재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340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쪽 그림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12-4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참조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)</a:t>
                  </a:r>
                  <a:endPara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13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저항의 분석과 해석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참을 수 없는 불안에 대항하여 자아를 방어하려는 저항을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지적하고 해석하여 내담자의 통찰을 도모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13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전이분석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내담자가 과거의 중요한 타인과의 관계에서 해결되지 않고 남아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있는 부분을 </a:t>
                  </a:r>
                  <a:r>
                    <a:rPr lang="ko-KR" altLang="en-US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치료자에게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투사하는 전이를 분석하고 해석하는 기법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(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cf. :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역전이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)</a:t>
                  </a:r>
                  <a:endPara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13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훈습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내담자가 이전에 억압하고 회피했던 무의식적 자료를 정확히 이해하고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 algn="dist">
                    <a:lnSpc>
                      <a:spcPct val="13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통합하여 일상생활에 적용할 수 있을 때까지 반복적 해석과 지지를 제공해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3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주는 연습과정</a:t>
                  </a:r>
                </a:p>
              </p:txBody>
            </p:sp>
            <p:sp>
              <p:nvSpPr>
                <p:cNvPr id="7" name="Line 68"/>
                <p:cNvSpPr>
                  <a:spLocks noChangeShapeType="1"/>
                </p:cNvSpPr>
                <p:nvPr/>
              </p:nvSpPr>
              <p:spPr bwMode="auto">
                <a:xfrm>
                  <a:off x="0" y="571480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9" name="Rectangle 67"/>
              <p:cNvSpPr>
                <a:spLocks noChangeArrowheads="1"/>
              </p:cNvSpPr>
              <p:nvPr/>
            </p:nvSpPr>
            <p:spPr bwMode="auto">
              <a:xfrm>
                <a:off x="0" y="71414"/>
                <a:ext cx="2212465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4)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치료기법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6" name="Line 68"/>
            <p:cNvSpPr>
              <a:spLocks noChangeShapeType="1"/>
            </p:cNvSpPr>
            <p:nvPr/>
          </p:nvSpPr>
          <p:spPr bwMode="auto">
            <a:xfrm>
              <a:off x="-1" y="614364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" name="Rectangle 67"/>
            <p:cNvSpPr>
              <a:spLocks noChangeArrowheads="1"/>
            </p:cNvSpPr>
            <p:nvPr/>
          </p:nvSpPr>
          <p:spPr bwMode="auto">
            <a:xfrm>
              <a:off x="0" y="6143644"/>
              <a:ext cx="9144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다음 주 강의 주제</a:t>
              </a:r>
              <a:r>
                <a:rPr lang="en-US" altLang="ko-KR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: 13</a:t>
              </a:r>
              <a:r>
                <a:rPr lang="ko-KR" altLang="en-US" sz="2800" b="1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장</a:t>
              </a:r>
              <a:r>
                <a:rPr lang="en-US" altLang="ko-KR" sz="2800" b="1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8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rPr>
                <a:t>분석심리이론</a:t>
              </a:r>
              <a:endParaRPr lang="en-US" altLang="ko-KR" sz="2800" b="1" dirty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143116"/>
            <a:ext cx="914400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dirty="0">
                <a:solidFill>
                  <a:srgbClr val="00CCFF"/>
                </a:solidFill>
              </a:rPr>
              <a:t> 정신분석이론의 인간관과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dirty="0">
                <a:solidFill>
                  <a:srgbClr val="00CCFF"/>
                </a:solidFill>
              </a:rPr>
              <a:t> 정신분석이론의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dirty="0">
                <a:solidFill>
                  <a:srgbClr val="00CCFF"/>
                </a:solidFill>
              </a:rPr>
              <a:t> 정신분석이론의 인간발달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dirty="0">
                <a:solidFill>
                  <a:srgbClr val="00CCFF"/>
                </a:solidFill>
              </a:rPr>
              <a:t> 정신분석이론의 사회복지실천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12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정신분석이론</a:t>
            </a:r>
            <a:endParaRPr lang="ko-KR" altLang="en-US" sz="3800" dirty="0"/>
          </a:p>
        </p:txBody>
      </p:sp>
      <p:grpSp>
        <p:nvGrpSpPr>
          <p:cNvPr id="15" name="그룹 14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7" name="Picture 3" descr="C:\Users\User\Desktop\pc\문화여가\사진모음\사진(20121220)\PHOTO_0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547664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0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>
              <a:lnSpc>
                <a:spcPct val="16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Freud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정신분석이론은 인간행동의 이해와 정신치료뿐 아니라 정치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경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6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문학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예술 등 현대인의 삶과 현대문명 전반에 영향</a:t>
            </a:r>
          </a:p>
          <a:p>
            <a:pPr algn="dist">
              <a:lnSpc>
                <a:spcPct val="16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사회복지전문직에서는 사회복지실천의 과학적 토대 구축 과정에서 정신분석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6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이론에 관심</a:t>
            </a:r>
          </a:p>
          <a:p>
            <a:pPr algn="dist">
              <a:lnSpc>
                <a:spcPct val="16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Richmond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 제시한 ‘원인을 발견함으로써 치료방법을 찾을 수 있다’는 사회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6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복지실천의 기본 전제는 정신분석이론에 기반을 둔 의료적 모델에서 차용</a:t>
            </a:r>
          </a:p>
          <a:p>
            <a:pPr algn="dist">
              <a:lnSpc>
                <a:spcPct val="16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Freud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직선적 원인론을 채택함으로써 사회복지실천은 ‘과학인 동시에 예술’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6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로 불릴 수 있는 지적 기반 마련</a:t>
            </a:r>
          </a:p>
          <a:p>
            <a:pPr algn="dist">
              <a:lnSpc>
                <a:spcPct val="16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사회복지실천에서 정신분석이론의 직선적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원인론을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채택하고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무의식이 행동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6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주요 결정요인이라는 인식하에 정신내적 갈등을 밝혀내는 데 초점을 두었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6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으며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현재보다 과거 특히 영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유아기의 정신적 외상에 더 많은 관심을 기울임</a:t>
            </a:r>
          </a:p>
          <a:p>
            <a:pPr algn="dist">
              <a:lnSpc>
                <a:spcPct val="16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그러나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Freud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정신분석이론은 환경 속의 인간 이라는 이중적 초점 중에서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6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인간의 정신내적 현상을 지나치게 강조하며 기계론적이고 결정론적 인간관과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6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이에 따른 실천을 조장하여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 전문직의 분열과 실천상의 불균형 초래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-36512" y="0"/>
            <a:ext cx="9217024" cy="6741368"/>
            <a:chOff x="-36512" y="0"/>
            <a:chExt cx="9217024" cy="6741368"/>
          </a:xfrm>
        </p:grpSpPr>
        <p:grpSp>
          <p:nvGrpSpPr>
            <p:cNvPr id="10" name="그룹 9"/>
            <p:cNvGrpSpPr/>
            <p:nvPr/>
          </p:nvGrpSpPr>
          <p:grpSpPr>
            <a:xfrm>
              <a:off x="-35497" y="0"/>
              <a:ext cx="9179496" cy="6741368"/>
              <a:chOff x="-35496" y="108951"/>
              <a:chExt cx="9179496" cy="6741368"/>
            </a:xfrm>
          </p:grpSpPr>
          <p:grpSp>
            <p:nvGrpSpPr>
              <p:cNvPr id="7" name="그룹 6"/>
              <p:cNvGrpSpPr/>
              <p:nvPr/>
            </p:nvGrpSpPr>
            <p:grpSpPr>
              <a:xfrm>
                <a:off x="-1" y="108951"/>
                <a:ext cx="9144001" cy="6741368"/>
                <a:chOff x="-1" y="108951"/>
                <a:chExt cx="9144001" cy="6741368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인간관과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6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4911327"/>
                  <a:ext cx="9144000" cy="19389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15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정신결정론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영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·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유아기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(</a:t>
                  </a:r>
                  <a:r>
                    <a:rPr lang="ko-KR" altLang="en-US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남근기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이전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)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의 경험이 이후의 정신구조와 삶을 결정</a:t>
                  </a:r>
                </a:p>
                <a:p>
                  <a:pPr algn="dist">
                    <a:lnSpc>
                      <a:spcPct val="150000"/>
                    </a:lnSpc>
                    <a:buFont typeface="Wingdings" pitchFamily="2" charset="2"/>
                    <a:buChar char="§"/>
                  </a:pP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무의식적 동기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모든 행동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사고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감정이 무의식적 동기를 지니며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정신활동은 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 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의식과 무의식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, </a:t>
                  </a:r>
                  <a:r>
                    <a:rPr lang="ko-KR" altLang="en-US" sz="2000" b="1" dirty="0" err="1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원초아와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초자아사이의 갈등의 결과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.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갈등 또는 심층심리학</a:t>
                  </a:r>
                  <a:endPara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  <a:p>
                  <a:pPr>
                    <a:lnSpc>
                      <a:spcPct val="150000"/>
                    </a:lnSpc>
                    <a:buFont typeface="Wingdings" pitchFamily="2" charset="2"/>
                    <a:buChar char="§"/>
                  </a:pP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ko-KR" altLang="en-US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정신분석이론의 기본가정</a:t>
                  </a:r>
                  <a:r>
                    <a: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: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교재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308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쪽 표 </a:t>
                  </a:r>
                  <a:r>
                    <a:rPr lang="en-US" altLang="ko-KR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12-1 </a:t>
                  </a:r>
                  <a:r>
                    <a:rPr lang="ko-KR" altLang="en-US" sz="2000" b="1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참조</a:t>
                  </a:r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657631"/>
                <a:ext cx="197682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인간관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161687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36511" y="47971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-36512" y="1052736"/>
              <a:ext cx="9144000" cy="3046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비합리적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통제할 수 없는 무의식적 본능의 지배를 받는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모든 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행동은 무의식적 본능에 의해 결정된다는 생물학적 결정론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Nirvana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이르기 위해 인간은 행동하며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수동적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자율성을 인정하지 않고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무의식적 힘의 지배를 받음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불변적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·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유아기의 경험에 의해 결정되고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성인기에도 변화 않음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현재는 과거의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축적물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불과하므로 현재를 바꾸려면 과거를 변화시켜야 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투쟁적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쾌락원칙과 문명화된 사회 사이에는 갈등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쾌락추구 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vs.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사회문화는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 충동 만족 억제</a:t>
              </a:r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4201924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-2" y="0"/>
            <a:ext cx="9144002" cy="6729179"/>
            <a:chOff x="-2" y="0"/>
            <a:chExt cx="9144002" cy="6729179"/>
          </a:xfrm>
        </p:grpSpPr>
        <p:grpSp>
          <p:nvGrpSpPr>
            <p:cNvPr id="2" name="그룹 15"/>
            <p:cNvGrpSpPr/>
            <p:nvPr/>
          </p:nvGrpSpPr>
          <p:grpSpPr>
            <a:xfrm>
              <a:off x="-2" y="0"/>
              <a:ext cx="9144002" cy="6729179"/>
              <a:chOff x="-2" y="0"/>
              <a:chExt cx="9144002" cy="6729179"/>
            </a:xfrm>
          </p:grpSpPr>
          <p:grpSp>
            <p:nvGrpSpPr>
              <p:cNvPr id="3" name="그룹 9"/>
              <p:cNvGrpSpPr/>
              <p:nvPr/>
            </p:nvGrpSpPr>
            <p:grpSpPr>
              <a:xfrm>
                <a:off x="-2" y="0"/>
                <a:ext cx="9144002" cy="2276872"/>
                <a:chOff x="-1" y="108951"/>
                <a:chExt cx="9144002" cy="2276872"/>
              </a:xfrm>
            </p:grpSpPr>
            <p:grpSp>
              <p:nvGrpSpPr>
                <p:cNvPr id="4" name="그룹 6"/>
                <p:cNvGrpSpPr/>
                <p:nvPr/>
              </p:nvGrpSpPr>
              <p:grpSpPr>
                <a:xfrm>
                  <a:off x="-1" y="108951"/>
                  <a:ext cx="9144001" cy="548680"/>
                  <a:chOff x="-1" y="108951"/>
                  <a:chExt cx="9144001" cy="548680"/>
                </a:xfrm>
              </p:grpSpPr>
              <p:sp>
                <p:nvSpPr>
                  <p:cNvPr id="211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8951"/>
                    <a:ext cx="2300630" cy="52322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ko-KR" sz="2800" b="1" dirty="0">
                        <a:solidFill>
                          <a:srgbClr val="FFCC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 2. </a:t>
                    </a:r>
                    <a:r>
                      <a:rPr lang="ko-KR" altLang="en-US" sz="2800" b="1" dirty="0">
                        <a:solidFill>
                          <a:srgbClr val="FFCC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주요 개념</a:t>
                    </a:r>
                    <a:endPara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endParaRPr>
                  </a:p>
                </p:txBody>
              </p:sp>
              <p:sp>
                <p:nvSpPr>
                  <p:cNvPr id="2116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-1" y="657631"/>
                    <a:ext cx="914400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0C0C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8" name="Rectangle 67"/>
                <p:cNvSpPr>
                  <a:spLocks noChangeArrowheads="1"/>
                </p:cNvSpPr>
                <p:nvPr/>
              </p:nvSpPr>
              <p:spPr bwMode="auto">
                <a:xfrm>
                  <a:off x="1" y="1809759"/>
                  <a:ext cx="2799164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  1) </a:t>
                  </a:r>
                  <a:r>
                    <a:rPr lang="ko-KR" altLang="en-US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경제적 모델</a:t>
                  </a:r>
                  <a:endPara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9" name="Line 68"/>
                <p:cNvSpPr>
                  <a:spLocks noChangeShapeType="1"/>
                </p:cNvSpPr>
                <p:nvPr/>
              </p:nvSpPr>
              <p:spPr bwMode="auto">
                <a:xfrm>
                  <a:off x="0" y="2385823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14" name="Rectangle 69"/>
              <p:cNvSpPr>
                <a:spLocks noChangeArrowheads="1"/>
              </p:cNvSpPr>
              <p:nvPr/>
            </p:nvSpPr>
            <p:spPr bwMode="auto">
              <a:xfrm>
                <a:off x="0" y="2204864"/>
                <a:ext cx="9144000" cy="45243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모든 행동은 본능의 지배를 받고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정신에너지 발산에 목적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본능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신체구조의 긴장 상태에 의해 유발되는 정신적 표상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즉 소망의 집합체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본능의 구성요소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원천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목표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대상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추동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(drive)(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309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정신에너지는 폐쇄체계이므로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이용 가능한 에너지의 양은 고정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정신에너지가 삶의 본능과 죽음의 본능에 배분되는 정도에 따라 행동 상이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삶의 본능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310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죽음의 본능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310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삶의 본능과 죽음의 본능은 서로 영향을 미치며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서로 융합되어 함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예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음식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섭취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성행위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  <a:p>
                <a:pPr algn="dist"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삶과 죽음의 본능의 병적 결합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강간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가학 또는 </a:t>
                </a:r>
                <a:r>
                  <a:rPr lang="ko-KR" altLang="en-US" sz="2000" b="1" dirty="0" err="1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피학적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성행위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수간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음란물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집착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성행위 훔쳐보기 등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12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오늘날은 인간을 개방체계로 이해하므로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폐쇄체계 모델을 더 이상 수용 안됨</a:t>
                </a:r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0" y="548680"/>
              <a:ext cx="9144000" cy="1172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Freud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1880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년 신경과 의사 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Breuer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통해 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Anna O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사례를 접하고 히스테리 증상 관심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1896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년 정신분석이라는 처음 이름을 사용한 이래로 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1939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년 사망까지 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40</a:t>
              </a:r>
              <a:r>
                <a:rPr lang="ko-KR" altLang="en-US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여년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동안 저술</a:t>
              </a:r>
              <a:endParaRPr lang="en-US" altLang="ko-KR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통해</a:t>
              </a: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정신구조와 행동 의미를 설명하는 모델 제시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7" y="188640"/>
            <a:ext cx="9179497" cy="6526154"/>
            <a:chOff x="-35497" y="692696"/>
            <a:chExt cx="9179497" cy="652615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인간의 정신은 빙산과 같이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전의식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무의식으로 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313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12-2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의식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인식하고 있는 감각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기억 등의 모든 것으로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생활의 일시적인 것이고 예외적인 것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전의식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즉시 인식되지는 않지만 조금만 노력하면 접근할 수 있는 영역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무의식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욕구나 본능이 깊게 자리하고 있는 영역으로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인식과 확인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접근이 불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가능한 영역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폭력적 동기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부도덕한 충동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이기적 욕구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수용 힘든 성욕 등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마음의 층은 구분된 절대적인 범주가 아니지만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무의식에 주로 존재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무의식은 휴화산 같아서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내적 고통이나 쾌락의 강도가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임계치를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넘을 때 개인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그 현상을 인식하지만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반대충당 작용의 작용으로 인식 못할 수도 있음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무의식의 증거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312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무의식의 이해를 위해 자유연상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저항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농담과 실수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예술작품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312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endPara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12-1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신경증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꿈을 연구하였으며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꿈의 해석을 통해 무의식 파악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549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31518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지형학적 모델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71414"/>
            <a:ext cx="9144001" cy="6636410"/>
            <a:chOff x="0" y="71414"/>
            <a:chExt cx="9144001" cy="6636410"/>
          </a:xfrm>
        </p:grpSpPr>
        <p:grpSp>
          <p:nvGrpSpPr>
            <p:cNvPr id="2" name="그룹 19"/>
            <p:cNvGrpSpPr/>
            <p:nvPr/>
          </p:nvGrpSpPr>
          <p:grpSpPr>
            <a:xfrm>
              <a:off x="0" y="71414"/>
              <a:ext cx="9144001" cy="6636410"/>
              <a:chOff x="0" y="71414"/>
              <a:chExt cx="9144001" cy="6636410"/>
            </a:xfrm>
          </p:grpSpPr>
          <p:grpSp>
            <p:nvGrpSpPr>
              <p:cNvPr id="3" name="그룹 9"/>
              <p:cNvGrpSpPr/>
              <p:nvPr/>
            </p:nvGrpSpPr>
            <p:grpSpPr>
              <a:xfrm>
                <a:off x="0" y="71414"/>
                <a:ext cx="9144001" cy="6636410"/>
                <a:chOff x="0" y="71414"/>
                <a:chExt cx="9144001" cy="6636410"/>
              </a:xfrm>
            </p:grpSpPr>
            <p:grpSp>
              <p:nvGrpSpPr>
                <p:cNvPr id="4" name="그룹 7"/>
                <p:cNvGrpSpPr/>
                <p:nvPr/>
              </p:nvGrpSpPr>
              <p:grpSpPr>
                <a:xfrm>
                  <a:off x="0" y="571480"/>
                  <a:ext cx="9144001" cy="6136344"/>
                  <a:chOff x="0" y="571480"/>
                  <a:chExt cx="9144001" cy="6136344"/>
                </a:xfrm>
              </p:grpSpPr>
              <p:sp>
                <p:nvSpPr>
                  <p:cNvPr id="6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916832"/>
                    <a:ext cx="9144000" cy="479099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square">
                    <a:spAutoFit/>
                  </a:bodyPr>
                  <a:lstStyle/>
                  <a:p>
                    <a:pPr algn="dist">
                      <a:lnSpc>
                        <a:spcPct val="110000"/>
                      </a:lnSpc>
                      <a:buFont typeface="Wingdings" pitchFamily="2" charset="2"/>
                      <a:buChar char="§"/>
                    </a:pP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ko-KR" altLang="en-US" sz="2000" b="1" dirty="0" err="1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원초아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( id,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미지의 힘인 그것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):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타고난 성격의 원형으로 본능을 포함하며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정신 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>
                      <a:lnSpc>
                        <a:spcPct val="11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에너지의 저장고</a:t>
                    </a:r>
                  </a:p>
                  <a:p>
                    <a:pPr algn="dist">
                      <a:lnSpc>
                        <a:spcPct val="110000"/>
                      </a:lnSpc>
                      <a:buFont typeface="Wingdings" pitchFamily="2" charset="2"/>
                      <a:buChar char="§"/>
                    </a:pP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ko-KR" altLang="en-US" sz="2000" b="1" dirty="0" err="1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원초아는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신체과정과 직접 접촉하며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본능적 충동이 자리하며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활동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꿈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환상 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>
                      <a:lnSpc>
                        <a:spcPct val="11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등의 상징을 통해 긴장해소 추구</a:t>
                    </a:r>
                  </a:p>
                  <a:p>
                    <a:pPr algn="dist">
                      <a:lnSpc>
                        <a:spcPct val="110000"/>
                      </a:lnSpc>
                      <a:buFont typeface="Wingdings" pitchFamily="2" charset="2"/>
                      <a:buChar char="§"/>
                    </a:pP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ko-KR" altLang="en-US" sz="2000" b="1" dirty="0" err="1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원초아의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기능과 분별력은 유아적 수준이며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외부 세계와 단절되어 있고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법칙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</a:p>
                  <a:p>
                    <a:pPr>
                      <a:lnSpc>
                        <a:spcPct val="11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논리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이성 또는 가치를 알지 못하여 충동적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야만적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비합리적 행동을 유발</a:t>
                    </a:r>
                  </a:p>
                  <a:p>
                    <a:pPr algn="dist">
                      <a:lnSpc>
                        <a:spcPct val="110000"/>
                      </a:lnSpc>
                      <a:buFont typeface="Wingdings" pitchFamily="2" charset="2"/>
                      <a:buChar char="§"/>
                    </a:pPr>
                    <a:r>
                      <a:rPr lang="en-US" altLang="ko-KR" sz="20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1</a:t>
                    </a:r>
                    <a:r>
                      <a:rPr lang="ko-KR" altLang="en-US" sz="20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차적 사고과정</a:t>
                    </a:r>
                    <a:r>
                      <a:rPr lang="en-US" altLang="ko-KR" sz="20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: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신체적 긴장을 경감하는 데 필요한 대상의 기억표상을 만드는 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 algn="dist">
                      <a:lnSpc>
                        <a:spcPct val="11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과정으로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논리와 시간성이 없고 현실을 고려하지 않고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이기적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낙천적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</a:p>
                  <a:p>
                    <a:pPr>
                      <a:lnSpc>
                        <a:spcPct val="11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전지전능하며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소원충족적 사고에 반영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.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성인기에도 강하게 나타나면 병리</a:t>
                    </a:r>
                  </a:p>
                  <a:p>
                    <a:pPr algn="dist">
                      <a:lnSpc>
                        <a:spcPct val="110000"/>
                      </a:lnSpc>
                      <a:buFont typeface="Wingdings" pitchFamily="2" charset="2"/>
                      <a:buChar char="§"/>
                    </a:pPr>
                    <a:r>
                      <a:rPr lang="ko-KR" altLang="en-US" sz="20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쾌락원칙</a:t>
                    </a:r>
                    <a:r>
                      <a:rPr lang="en-US" altLang="ko-KR" sz="20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: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긴장감소와 본능적 충동의 만족에 관심을 갖고 대상에 정신 에너지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 algn="dist">
                      <a:lnSpc>
                        <a:spcPct val="11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를 투입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(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대상선택 또는 대상충당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)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하며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실질적으로 긴장해소를 위한 현실적 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>
                      <a:lnSpc>
                        <a:spcPct val="11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방안을 마련하지 못함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 algn="dist">
                      <a:lnSpc>
                        <a:spcPct val="110000"/>
                      </a:lnSpc>
                      <a:buFont typeface="Wingdings" pitchFamily="2" charset="2"/>
                      <a:buChar char="§"/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ko-KR" altLang="en-US" sz="2000" b="1" dirty="0" err="1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원초아의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충동적 행동은 사회의 처벌을 초래하므로</a:t>
                    </a: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,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긴장해소를 위한 효과적 </a:t>
                    </a:r>
                    <a:endParaRPr lang="en-US" altLang="ko-KR" sz="2000" b="1" dirty="0">
                      <a:solidFill>
                        <a:srgbClr val="00CCFF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>
                      <a:lnSpc>
                        <a:spcPct val="110000"/>
                      </a:lnSpc>
                    </a:pPr>
                    <a:r>
                      <a:rPr lang="en-US" altLang="ko-KR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  </a:t>
                    </a:r>
                    <a:r>
                      <a:rPr lang="ko-KR" altLang="en-US" sz="2000" b="1" dirty="0">
                        <a:solidFill>
                          <a:srgbClr val="00CC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방편 마련을 위해 자아의 형성이 불가피함</a:t>
                    </a:r>
                  </a:p>
                </p:txBody>
              </p:sp>
              <p:sp>
                <p:nvSpPr>
                  <p:cNvPr id="7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0" y="571480"/>
                    <a:ext cx="914400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0C0C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9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71414"/>
                  <a:ext cx="2776722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 3) </a:t>
                  </a:r>
                  <a:r>
                    <a:rPr lang="ko-KR" altLang="en-US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구조적 모델</a:t>
                  </a:r>
                  <a:endPara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ea typeface="HY견고딕" pitchFamily="18" charset="-127"/>
                  </a:endParaRPr>
                </a:p>
              </p:txBody>
            </p:sp>
          </p:grpSp>
          <p:sp>
            <p:nvSpPr>
              <p:cNvPr id="11" name="Rectangle 67"/>
              <p:cNvSpPr>
                <a:spLocks noChangeArrowheads="1"/>
              </p:cNvSpPr>
              <p:nvPr/>
            </p:nvSpPr>
            <p:spPr bwMode="auto">
              <a:xfrm>
                <a:off x="0" y="1412776"/>
                <a:ext cx="550069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B0F0"/>
                    </a:solidFill>
                    <a:latin typeface="HY견고딕" pitchFamily="18" charset="-127"/>
                    <a:ea typeface="HY견고딕" pitchFamily="18" charset="-127"/>
                  </a:rPr>
                  <a:t>  (1) </a:t>
                </a:r>
                <a:r>
                  <a:rPr lang="ko-KR" altLang="en-US" sz="2800" b="1" dirty="0" err="1">
                    <a:solidFill>
                      <a:srgbClr val="00B0F0"/>
                    </a:solidFill>
                    <a:latin typeface="HY견고딕" pitchFamily="18" charset="-127"/>
                    <a:ea typeface="HY견고딕" pitchFamily="18" charset="-127"/>
                  </a:rPr>
                  <a:t>원초아</a:t>
                </a:r>
                <a:endPara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12" name="Line 68"/>
              <p:cNvSpPr>
                <a:spLocks noChangeShapeType="1"/>
              </p:cNvSpPr>
              <p:nvPr/>
            </p:nvSpPr>
            <p:spPr bwMode="auto">
              <a:xfrm>
                <a:off x="0" y="191683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0" y="548680"/>
              <a:ext cx="9144000" cy="8360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성격은 원초아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초자아의 세 부분으로 구성되며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이들간의 상호작용을 통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 전체 성격체계 구성되며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 행동에 영향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313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그림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 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214290"/>
            <a:ext cx="9144001" cy="6334267"/>
            <a:chOff x="0" y="214290"/>
            <a:chExt cx="9144001" cy="6334267"/>
          </a:xfrm>
        </p:grpSpPr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965041"/>
              <a:ext cx="9144000" cy="5583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(ego,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성격의 조직적이고 합리적이며 현실지향적인 체계로서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집행자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이성과 상식 포함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원초아에서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분화되며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외적 세계의 직접 영향에 의해 수정된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원초아의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일부이며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6-8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개월에 발달 시작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2-3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세에 제 기능 수행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자아는 초자아와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원초아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사이의 갈등 조정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원초아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통제 및 지각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주의집중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기억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판단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추리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그리고 자아관심 형성에 정신에너지 사용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현실원칙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사회적으로 수용될 수 있는 방출방법이 발견될 때까지 긴장을 참아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내고 실제적인 만족을 얻어 냄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차적 사고과정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긴장 감소를 위해 수립한 행동계획의 실현 가능성을 판단하는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현실검증이며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자아가 합리적으로 긴장을 줄이지 못하면 자폐적 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충족적 사고 등의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차적 사고과정이 지배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불안은 자아에 위험신호를 보냄으로써 미리 위험처리 대책을 강구하게 하는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기능을 하므로 정상적이지만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불안을 적절히 해결하지 못하면 신경증 유발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불안의 종류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현실적 불안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신경증적 불안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도덕적 불안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316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불안을 다루고 압도당하지 않도록 자아는 무의식적 자아방어기제를 사용</a:t>
              </a:r>
            </a:p>
          </p:txBody>
        </p: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214290"/>
              <a:ext cx="413606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(2) </a:t>
              </a:r>
              <a:r>
                <a:rPr lang="ko-KR" altLang="en-US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자아</a:t>
              </a:r>
              <a:endParaRPr lang="en-US" altLang="ko-KR" sz="2800" b="1" dirty="0">
                <a:solidFill>
                  <a:srgbClr val="00B0F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0" y="214290"/>
            <a:ext cx="9144001" cy="6644390"/>
            <a:chOff x="0" y="214290"/>
            <a:chExt cx="9144001" cy="6644390"/>
          </a:xfrm>
        </p:grpSpPr>
        <p:sp>
          <p:nvSpPr>
            <p:cNvPr id="2116" name="Line 68"/>
            <p:cNvSpPr>
              <a:spLocks noChangeShapeType="1"/>
            </p:cNvSpPr>
            <p:nvPr/>
          </p:nvSpPr>
          <p:spPr bwMode="auto">
            <a:xfrm>
              <a:off x="0" y="78579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60939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초자아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(superego,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나의 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사회의 전통적 가치와 이상으로 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현실보다는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쾌락보다는 완전 추구하는 성격의 도덕적 부분이며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심판자로서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협력하여 행동 통제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초자아는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원초아의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절대자이지만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가끔 대리자로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자살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매도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초자아의 발달은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남근기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갈등의 산물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(5-6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 경 발달시작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10-12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 제 기능 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아동이 부모 등의 행동 등에 포함된 사회가치를 동일시하여 형성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초자아는 자아이상과 양심이라는 두 개의 하위체계로 구성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자아이상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부모가 도덕적으로 바람직한 것이라고 간주하는 것으로서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칭찬에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의해 형성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양심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부모가 도덕적으로 나쁘다고 간주하는 것으로서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처벌에 의해 형성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초자아는 자아가 도덕률을 따르도록 강요하는 데 모든 에너지를 소비</a:t>
              </a:r>
            </a:p>
            <a:p>
              <a:pPr algn="dist"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초자아의 반대충당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원초아나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자아를 통해 정신 에너지가 발산되는 것을 방지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하는 경향</a:t>
              </a:r>
            </a:p>
          </p:txBody>
        </p: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0" y="214290"/>
              <a:ext cx="413606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(3) </a:t>
              </a:r>
              <a:r>
                <a:rPr lang="ko-KR" altLang="en-US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초자아</a:t>
              </a:r>
              <a:endParaRPr lang="en-US" altLang="ko-KR" sz="2800" b="1" dirty="0">
                <a:solidFill>
                  <a:srgbClr val="00B0F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3061</Words>
  <Application>Microsoft Office PowerPoint</Application>
  <PresentationFormat>화면 슬라이드 쇼(4:3)</PresentationFormat>
  <Paragraphs>290</Paragraphs>
  <Slides>19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3" baseType="lpstr">
      <vt:lpstr>HY견고딕</vt:lpstr>
      <vt:lpstr>굴림</vt:lpstr>
      <vt:lpstr>Wingdings</vt:lpstr>
      <vt:lpstr>기본 디자인</vt:lpstr>
      <vt:lpstr>제 3 부   인간 성격과 사회복지실천</vt:lpstr>
      <vt:lpstr>제 12 장   정신분석이론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권중돈</cp:lastModifiedBy>
  <cp:revision>226</cp:revision>
  <dcterms:created xsi:type="dcterms:W3CDTF">2004-08-11T05:45:06Z</dcterms:created>
  <dcterms:modified xsi:type="dcterms:W3CDTF">2021-05-25T09:13:01Z</dcterms:modified>
</cp:coreProperties>
</file>