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164" r:id="rId1"/>
  </p:sldMasterIdLst>
  <p:sldIdLst>
    <p:sldId id="256" r:id="rId2"/>
    <p:sldId id="260" r:id="rId3"/>
    <p:sldId id="261" r:id="rId4"/>
    <p:sldId id="262" r:id="rId5"/>
    <p:sldId id="264" r:id="rId6"/>
    <p:sldId id="265" r:id="rId7"/>
    <p:sldId id="277" r:id="rId8"/>
    <p:sldId id="278" r:id="rId9"/>
    <p:sldId id="266" r:id="rId10"/>
    <p:sldId id="268" r:id="rId11"/>
    <p:sldId id="275" r:id="rId12"/>
    <p:sldId id="272" r:id="rId13"/>
    <p:sldId id="273" r:id="rId14"/>
    <p:sldId id="274" r:id="rId15"/>
    <p:sldId id="281" r:id="rId16"/>
    <p:sldId id="276" r:id="rId17"/>
    <p:sldId id="279" r:id="rId18"/>
    <p:sldId id="269" r:id="rId19"/>
    <p:sldId id="282" r:id="rId20"/>
    <p:sldId id="270" r:id="rId21"/>
    <p:sldId id="283" r:id="rId22"/>
    <p:sldId id="284" r:id="rId23"/>
    <p:sldId id="271" r:id="rId24"/>
    <p:sldId id="286" r:id="rId25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B9631B5-78F2-41C9-869B-9F39066F8104}" styleName="보통 스타일 3 - 강조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114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60B8E73-CCFA-42E8-8CC2-08DBDCCDFDE3}" type="doc">
      <dgm:prSet loTypeId="urn:microsoft.com/office/officeart/2005/8/layout/radial5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pPr latinLnBrk="1"/>
          <a:endParaRPr lang="ko-KR" altLang="en-US"/>
        </a:p>
      </dgm:t>
    </dgm:pt>
    <dgm:pt modelId="{E5675E38-94E3-48B8-B516-7F5F2B323254}">
      <dgm:prSet phldrT="[텍스트]"/>
      <dgm:spPr/>
      <dgm:t>
        <a:bodyPr/>
        <a:lstStyle/>
        <a:p>
          <a:pPr latinLnBrk="1"/>
          <a:r>
            <a:rPr lang="ko-KR" altLang="en-US" dirty="0" smtClean="0"/>
            <a:t>중심현상</a:t>
          </a:r>
          <a:r>
            <a:rPr lang="en-US" altLang="ko-KR" dirty="0" smtClean="0"/>
            <a:t>: </a:t>
          </a:r>
          <a:r>
            <a:rPr lang="ko-KR" altLang="en-US" dirty="0" err="1" smtClean="0"/>
            <a:t>등떠밀려</a:t>
          </a:r>
          <a:r>
            <a:rPr lang="ko-KR" altLang="en-US" dirty="0" smtClean="0"/>
            <a:t> 나감</a:t>
          </a:r>
          <a:endParaRPr lang="ko-KR" altLang="en-US" dirty="0"/>
        </a:p>
      </dgm:t>
    </dgm:pt>
    <dgm:pt modelId="{146CE099-3EEF-4517-9959-EEE46C95C3EA}" type="parTrans" cxnId="{CD0DA1C5-DED0-4E68-8377-4C6B9B37D717}">
      <dgm:prSet/>
      <dgm:spPr/>
      <dgm:t>
        <a:bodyPr/>
        <a:lstStyle/>
        <a:p>
          <a:pPr latinLnBrk="1"/>
          <a:endParaRPr lang="ko-KR" altLang="en-US"/>
        </a:p>
      </dgm:t>
    </dgm:pt>
    <dgm:pt modelId="{9C04B7D9-823C-41B5-A879-FAD5064D466D}" type="sibTrans" cxnId="{CD0DA1C5-DED0-4E68-8377-4C6B9B37D717}">
      <dgm:prSet/>
      <dgm:spPr/>
      <dgm:t>
        <a:bodyPr/>
        <a:lstStyle/>
        <a:p>
          <a:pPr latinLnBrk="1"/>
          <a:endParaRPr lang="ko-KR" altLang="en-US"/>
        </a:p>
      </dgm:t>
    </dgm:pt>
    <dgm:pt modelId="{ECB6F602-7CA0-4DF5-AA1A-B0F1CFF20D18}">
      <dgm:prSet phldrT="[텍스트]"/>
      <dgm:spPr/>
      <dgm:t>
        <a:bodyPr/>
        <a:lstStyle/>
        <a:p>
          <a:pPr latinLnBrk="1"/>
          <a:r>
            <a:rPr lang="ko-KR" altLang="en-US" dirty="0" smtClean="0"/>
            <a:t>전략</a:t>
          </a:r>
          <a:r>
            <a:rPr lang="en-US" altLang="ko-KR" dirty="0" smtClean="0"/>
            <a:t>: </a:t>
          </a:r>
          <a:r>
            <a:rPr lang="ko-KR" altLang="en-US" dirty="0" err="1" smtClean="0"/>
            <a:t>발로뛰기</a:t>
          </a:r>
          <a:r>
            <a:rPr lang="en-US" altLang="ko-KR" dirty="0" smtClean="0"/>
            <a:t>, </a:t>
          </a:r>
          <a:r>
            <a:rPr lang="ko-KR" altLang="en-US" dirty="0" smtClean="0"/>
            <a:t>경험을 축적함</a:t>
          </a:r>
          <a:r>
            <a:rPr lang="en-US" altLang="ko-KR" dirty="0" smtClean="0"/>
            <a:t>, </a:t>
          </a:r>
          <a:r>
            <a:rPr lang="ko-KR" altLang="en-US" dirty="0" smtClean="0"/>
            <a:t>역할 범위 설정하기</a:t>
          </a:r>
          <a:endParaRPr lang="ko-KR" altLang="en-US" dirty="0"/>
        </a:p>
      </dgm:t>
    </dgm:pt>
    <dgm:pt modelId="{FB07B05D-CA25-4D4E-A758-68D4F0087A49}" type="parTrans" cxnId="{7693CACC-FC2E-447D-B84B-0F2B8E05B1AE}">
      <dgm:prSet/>
      <dgm:spPr/>
      <dgm:t>
        <a:bodyPr/>
        <a:lstStyle/>
        <a:p>
          <a:pPr latinLnBrk="1"/>
          <a:endParaRPr lang="ko-KR" altLang="en-US"/>
        </a:p>
      </dgm:t>
    </dgm:pt>
    <dgm:pt modelId="{1D4037D3-0D9D-4590-B0C0-B1430DDB3C3E}" type="sibTrans" cxnId="{7693CACC-FC2E-447D-B84B-0F2B8E05B1AE}">
      <dgm:prSet/>
      <dgm:spPr/>
      <dgm:t>
        <a:bodyPr/>
        <a:lstStyle/>
        <a:p>
          <a:pPr latinLnBrk="1"/>
          <a:endParaRPr lang="ko-KR" altLang="en-US"/>
        </a:p>
      </dgm:t>
    </dgm:pt>
    <dgm:pt modelId="{09C99B2B-13F3-4460-B09A-97ECF3D2EE5F}">
      <dgm:prSet phldrT="[텍스트]"/>
      <dgm:spPr/>
      <dgm:t>
        <a:bodyPr/>
        <a:lstStyle/>
        <a:p>
          <a:pPr latinLnBrk="1"/>
          <a:r>
            <a:rPr lang="ko-KR" altLang="en-US" dirty="0" smtClean="0"/>
            <a:t>맥락적조건</a:t>
          </a:r>
          <a:r>
            <a:rPr lang="en-US" altLang="ko-KR" dirty="0" smtClean="0"/>
            <a:t>: </a:t>
          </a:r>
          <a:r>
            <a:rPr lang="ko-KR" altLang="en-US" dirty="0" smtClean="0"/>
            <a:t>돕고 싶음</a:t>
          </a:r>
          <a:r>
            <a:rPr lang="en-US" altLang="ko-KR" dirty="0" smtClean="0"/>
            <a:t>, </a:t>
          </a:r>
          <a:r>
            <a:rPr lang="ko-KR" altLang="en-US" dirty="0" smtClean="0"/>
            <a:t>소명의식</a:t>
          </a:r>
          <a:r>
            <a:rPr lang="en-US" altLang="ko-KR" dirty="0" smtClean="0"/>
            <a:t>, </a:t>
          </a:r>
          <a:r>
            <a:rPr lang="ko-KR" altLang="en-US" dirty="0" smtClean="0"/>
            <a:t>치료환경에 대한 불만 </a:t>
          </a:r>
          <a:endParaRPr lang="en-US" altLang="ko-KR" dirty="0" smtClean="0"/>
        </a:p>
        <a:p>
          <a:pPr latinLnBrk="1"/>
          <a:r>
            <a:rPr lang="ko-KR" altLang="en-US" dirty="0" smtClean="0"/>
            <a:t>중재적 조건</a:t>
          </a:r>
          <a:r>
            <a:rPr lang="en-US" altLang="ko-KR" dirty="0" smtClean="0"/>
            <a:t>: </a:t>
          </a:r>
          <a:r>
            <a:rPr lang="ko-KR" altLang="en-US" dirty="0" smtClean="0"/>
            <a:t>활동에 대한 자기 반성</a:t>
          </a:r>
          <a:r>
            <a:rPr lang="en-US" altLang="ko-KR" dirty="0" smtClean="0"/>
            <a:t>, </a:t>
          </a:r>
          <a:r>
            <a:rPr lang="ko-KR" altLang="en-US" dirty="0" smtClean="0"/>
            <a:t>가족들의 반응</a:t>
          </a:r>
          <a:r>
            <a:rPr lang="en-US" altLang="ko-KR" dirty="0" smtClean="0"/>
            <a:t>, </a:t>
          </a:r>
          <a:r>
            <a:rPr lang="ko-KR" altLang="en-US" dirty="0" smtClean="0"/>
            <a:t>발전시키고 싶음</a:t>
          </a:r>
          <a:endParaRPr lang="ko-KR" altLang="en-US" dirty="0"/>
        </a:p>
      </dgm:t>
    </dgm:pt>
    <dgm:pt modelId="{A3E3571E-CC4E-467E-AF97-F7421541FDCC}" type="parTrans" cxnId="{C76E8EF4-4FC7-4A79-9FAD-DDAECD3F938D}">
      <dgm:prSet/>
      <dgm:spPr/>
      <dgm:t>
        <a:bodyPr/>
        <a:lstStyle/>
        <a:p>
          <a:pPr latinLnBrk="1"/>
          <a:endParaRPr lang="ko-KR" altLang="en-US"/>
        </a:p>
      </dgm:t>
    </dgm:pt>
    <dgm:pt modelId="{C66ACA3F-6FAD-40DB-8202-B3C3D1A24239}" type="sibTrans" cxnId="{C76E8EF4-4FC7-4A79-9FAD-DDAECD3F938D}">
      <dgm:prSet/>
      <dgm:spPr/>
      <dgm:t>
        <a:bodyPr/>
        <a:lstStyle/>
        <a:p>
          <a:pPr latinLnBrk="1"/>
          <a:endParaRPr lang="ko-KR" altLang="en-US"/>
        </a:p>
      </dgm:t>
    </dgm:pt>
    <dgm:pt modelId="{70AE258C-A81D-4B73-8F56-1DBEC68A5514}">
      <dgm:prSet phldrT="[텍스트]"/>
      <dgm:spPr/>
      <dgm:t>
        <a:bodyPr/>
        <a:lstStyle/>
        <a:p>
          <a:pPr latinLnBrk="1"/>
          <a:r>
            <a:rPr lang="ko-KR" altLang="en-US" dirty="0" smtClean="0"/>
            <a:t>결과</a:t>
          </a:r>
          <a:r>
            <a:rPr lang="en-US" altLang="ko-KR" dirty="0" smtClean="0"/>
            <a:t>” </a:t>
          </a:r>
          <a:r>
            <a:rPr lang="ko-KR" altLang="en-US" dirty="0" smtClean="0"/>
            <a:t>위안받음</a:t>
          </a:r>
          <a:r>
            <a:rPr lang="en-US" altLang="ko-KR" dirty="0" smtClean="0"/>
            <a:t>, </a:t>
          </a:r>
          <a:r>
            <a:rPr lang="ko-KR" altLang="en-US" dirty="0" smtClean="0"/>
            <a:t>긍정적인 자기인식</a:t>
          </a:r>
          <a:r>
            <a:rPr lang="en-US" altLang="ko-KR" dirty="0" smtClean="0"/>
            <a:t>, </a:t>
          </a:r>
          <a:r>
            <a:rPr lang="ko-KR" altLang="en-US" dirty="0" smtClean="0"/>
            <a:t>보람</a:t>
          </a:r>
          <a:r>
            <a:rPr lang="en-US" altLang="ko-KR" dirty="0" smtClean="0"/>
            <a:t>, </a:t>
          </a:r>
          <a:r>
            <a:rPr lang="ko-KR" altLang="en-US" dirty="0" smtClean="0"/>
            <a:t>그만두고 싶음 </a:t>
          </a:r>
          <a:endParaRPr lang="ko-KR" altLang="en-US" dirty="0"/>
        </a:p>
      </dgm:t>
    </dgm:pt>
    <dgm:pt modelId="{D87985DB-A45F-441F-BEEE-C01EA4B3F8B2}" type="parTrans" cxnId="{D36DEA74-3D14-4078-B069-AF693AA05919}">
      <dgm:prSet/>
      <dgm:spPr/>
      <dgm:t>
        <a:bodyPr/>
        <a:lstStyle/>
        <a:p>
          <a:pPr latinLnBrk="1"/>
          <a:endParaRPr lang="ko-KR" altLang="en-US"/>
        </a:p>
      </dgm:t>
    </dgm:pt>
    <dgm:pt modelId="{F2F62EBF-947B-4753-AD9B-61DBC66CA9E5}" type="sibTrans" cxnId="{D36DEA74-3D14-4078-B069-AF693AA05919}">
      <dgm:prSet/>
      <dgm:spPr/>
      <dgm:t>
        <a:bodyPr/>
        <a:lstStyle/>
        <a:p>
          <a:pPr latinLnBrk="1"/>
          <a:endParaRPr lang="ko-KR" altLang="en-US"/>
        </a:p>
      </dgm:t>
    </dgm:pt>
    <dgm:pt modelId="{57A98745-35EA-4255-886F-0D61225D176A}">
      <dgm:prSet phldrT="[텍스트]"/>
      <dgm:spPr/>
      <dgm:t>
        <a:bodyPr/>
        <a:lstStyle/>
        <a:p>
          <a:pPr latinLnBrk="1"/>
          <a:r>
            <a:rPr lang="ko-KR" altLang="en-US" dirty="0" smtClean="0"/>
            <a:t>인과적조건</a:t>
          </a:r>
          <a:r>
            <a:rPr lang="en-US" altLang="ko-KR" dirty="0" smtClean="0"/>
            <a:t>: </a:t>
          </a:r>
          <a:r>
            <a:rPr lang="ko-KR" altLang="en-US" dirty="0" smtClean="0"/>
            <a:t>유대감 형성</a:t>
          </a:r>
          <a:r>
            <a:rPr lang="en-US" altLang="ko-KR" dirty="0" smtClean="0"/>
            <a:t>, </a:t>
          </a:r>
          <a:r>
            <a:rPr lang="ko-KR" altLang="en-US" dirty="0" err="1" smtClean="0"/>
            <a:t>정신추스림</a:t>
          </a:r>
          <a:r>
            <a:rPr lang="en-US" altLang="ko-KR" dirty="0" smtClean="0"/>
            <a:t>, </a:t>
          </a:r>
          <a:r>
            <a:rPr lang="ko-KR" altLang="en-US" dirty="0" smtClean="0"/>
            <a:t>부모모임의 필요성 느낌</a:t>
          </a:r>
          <a:endParaRPr lang="ko-KR" altLang="en-US" dirty="0"/>
        </a:p>
      </dgm:t>
    </dgm:pt>
    <dgm:pt modelId="{5FC9235D-765A-45DA-ABAB-D8BD4F166BAD}" type="parTrans" cxnId="{DFC6BAC0-4156-40B2-B78D-2BFE7C8585C2}">
      <dgm:prSet/>
      <dgm:spPr/>
      <dgm:t>
        <a:bodyPr/>
        <a:lstStyle/>
        <a:p>
          <a:pPr latinLnBrk="1"/>
          <a:endParaRPr lang="ko-KR" altLang="en-US"/>
        </a:p>
      </dgm:t>
    </dgm:pt>
    <dgm:pt modelId="{84546ED7-A6C2-42B7-8708-6097D3CD85AF}" type="sibTrans" cxnId="{DFC6BAC0-4156-40B2-B78D-2BFE7C8585C2}">
      <dgm:prSet/>
      <dgm:spPr/>
      <dgm:t>
        <a:bodyPr/>
        <a:lstStyle/>
        <a:p>
          <a:pPr latinLnBrk="1"/>
          <a:endParaRPr lang="ko-KR" altLang="en-US"/>
        </a:p>
      </dgm:t>
    </dgm:pt>
    <dgm:pt modelId="{480B50FE-BDF4-4708-916B-7FC4B5F416F8}" type="pres">
      <dgm:prSet presAssocID="{E60B8E73-CCFA-42E8-8CC2-08DBDCCDFDE3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299A09BC-578C-4215-8111-A1A7DC345E00}" type="pres">
      <dgm:prSet presAssocID="{E5675E38-94E3-48B8-B516-7F5F2B323254}" presName="centerShape" presStyleLbl="node0" presStyleIdx="0" presStyleCnt="1"/>
      <dgm:spPr/>
      <dgm:t>
        <a:bodyPr/>
        <a:lstStyle/>
        <a:p>
          <a:pPr latinLnBrk="1"/>
          <a:endParaRPr lang="ko-KR" altLang="en-US"/>
        </a:p>
      </dgm:t>
    </dgm:pt>
    <dgm:pt modelId="{42795CC5-406A-4FEF-B1CA-FD701955ADCF}" type="pres">
      <dgm:prSet presAssocID="{FB07B05D-CA25-4D4E-A758-68D4F0087A49}" presName="parTrans" presStyleLbl="sibTrans2D1" presStyleIdx="0" presStyleCnt="4"/>
      <dgm:spPr/>
      <dgm:t>
        <a:bodyPr/>
        <a:lstStyle/>
        <a:p>
          <a:pPr latinLnBrk="1"/>
          <a:endParaRPr lang="ko-KR" altLang="en-US"/>
        </a:p>
      </dgm:t>
    </dgm:pt>
    <dgm:pt modelId="{96183505-4B5A-4711-B04E-5FAD5B2DE307}" type="pres">
      <dgm:prSet presAssocID="{FB07B05D-CA25-4D4E-A758-68D4F0087A49}" presName="connectorText" presStyleLbl="sibTrans2D1" presStyleIdx="0" presStyleCnt="4"/>
      <dgm:spPr/>
      <dgm:t>
        <a:bodyPr/>
        <a:lstStyle/>
        <a:p>
          <a:pPr latinLnBrk="1"/>
          <a:endParaRPr lang="ko-KR" altLang="en-US"/>
        </a:p>
      </dgm:t>
    </dgm:pt>
    <dgm:pt modelId="{2763B244-AAB5-40FB-85B3-37619BE3F9B5}" type="pres">
      <dgm:prSet presAssocID="{ECB6F602-7CA0-4DF5-AA1A-B0F1CFF20D18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F539361A-974B-4821-A3AE-CAC62CE7EC59}" type="pres">
      <dgm:prSet presAssocID="{A3E3571E-CC4E-467E-AF97-F7421541FDCC}" presName="parTrans" presStyleLbl="sibTrans2D1" presStyleIdx="1" presStyleCnt="4"/>
      <dgm:spPr/>
      <dgm:t>
        <a:bodyPr/>
        <a:lstStyle/>
        <a:p>
          <a:pPr latinLnBrk="1"/>
          <a:endParaRPr lang="ko-KR" altLang="en-US"/>
        </a:p>
      </dgm:t>
    </dgm:pt>
    <dgm:pt modelId="{3DCBA360-74EA-40B5-84BB-B1FFAA07A50D}" type="pres">
      <dgm:prSet presAssocID="{A3E3571E-CC4E-467E-AF97-F7421541FDCC}" presName="connectorText" presStyleLbl="sibTrans2D1" presStyleIdx="1" presStyleCnt="4"/>
      <dgm:spPr/>
      <dgm:t>
        <a:bodyPr/>
        <a:lstStyle/>
        <a:p>
          <a:pPr latinLnBrk="1"/>
          <a:endParaRPr lang="ko-KR" altLang="en-US"/>
        </a:p>
      </dgm:t>
    </dgm:pt>
    <dgm:pt modelId="{18449C21-E49C-4479-B6F9-9AAF403E682C}" type="pres">
      <dgm:prSet presAssocID="{09C99B2B-13F3-4460-B09A-97ECF3D2EE5F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BD2347E3-1592-4C7C-AD47-D0162F0F2CAB}" type="pres">
      <dgm:prSet presAssocID="{D87985DB-A45F-441F-BEEE-C01EA4B3F8B2}" presName="parTrans" presStyleLbl="sibTrans2D1" presStyleIdx="2" presStyleCnt="4"/>
      <dgm:spPr/>
      <dgm:t>
        <a:bodyPr/>
        <a:lstStyle/>
        <a:p>
          <a:pPr latinLnBrk="1"/>
          <a:endParaRPr lang="ko-KR" altLang="en-US"/>
        </a:p>
      </dgm:t>
    </dgm:pt>
    <dgm:pt modelId="{2986E954-65AF-4580-ACDA-F065FE356AEA}" type="pres">
      <dgm:prSet presAssocID="{D87985DB-A45F-441F-BEEE-C01EA4B3F8B2}" presName="connectorText" presStyleLbl="sibTrans2D1" presStyleIdx="2" presStyleCnt="4"/>
      <dgm:spPr/>
      <dgm:t>
        <a:bodyPr/>
        <a:lstStyle/>
        <a:p>
          <a:pPr latinLnBrk="1"/>
          <a:endParaRPr lang="ko-KR" altLang="en-US"/>
        </a:p>
      </dgm:t>
    </dgm:pt>
    <dgm:pt modelId="{882CAFC7-E29D-4951-8D20-C57E7B30E043}" type="pres">
      <dgm:prSet presAssocID="{70AE258C-A81D-4B73-8F56-1DBEC68A5514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BFB768A8-8864-4C22-BBE4-DDA25B5DBAF3}" type="pres">
      <dgm:prSet presAssocID="{5FC9235D-765A-45DA-ABAB-D8BD4F166BAD}" presName="parTrans" presStyleLbl="sibTrans2D1" presStyleIdx="3" presStyleCnt="4"/>
      <dgm:spPr/>
      <dgm:t>
        <a:bodyPr/>
        <a:lstStyle/>
        <a:p>
          <a:pPr latinLnBrk="1"/>
          <a:endParaRPr lang="ko-KR" altLang="en-US"/>
        </a:p>
      </dgm:t>
    </dgm:pt>
    <dgm:pt modelId="{EBEAB593-B2C3-4EDF-A492-7D67A2DC615C}" type="pres">
      <dgm:prSet presAssocID="{5FC9235D-765A-45DA-ABAB-D8BD4F166BAD}" presName="connectorText" presStyleLbl="sibTrans2D1" presStyleIdx="3" presStyleCnt="4"/>
      <dgm:spPr/>
      <dgm:t>
        <a:bodyPr/>
        <a:lstStyle/>
        <a:p>
          <a:pPr latinLnBrk="1"/>
          <a:endParaRPr lang="ko-KR" altLang="en-US"/>
        </a:p>
      </dgm:t>
    </dgm:pt>
    <dgm:pt modelId="{D1F001ED-4CFF-49D5-A469-B447C2BF62B4}" type="pres">
      <dgm:prSet presAssocID="{57A98745-35EA-4255-886F-0D61225D176A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</dgm:ptLst>
  <dgm:cxnLst>
    <dgm:cxn modelId="{7693CACC-FC2E-447D-B84B-0F2B8E05B1AE}" srcId="{E5675E38-94E3-48B8-B516-7F5F2B323254}" destId="{ECB6F602-7CA0-4DF5-AA1A-B0F1CFF20D18}" srcOrd="0" destOrd="0" parTransId="{FB07B05D-CA25-4D4E-A758-68D4F0087A49}" sibTransId="{1D4037D3-0D9D-4590-B0C0-B1430DDB3C3E}"/>
    <dgm:cxn modelId="{EE10CAB7-503A-4290-A0B5-9A345057BF5A}" type="presOf" srcId="{5FC9235D-765A-45DA-ABAB-D8BD4F166BAD}" destId="{BFB768A8-8864-4C22-BBE4-DDA25B5DBAF3}" srcOrd="0" destOrd="0" presId="urn:microsoft.com/office/officeart/2005/8/layout/radial5"/>
    <dgm:cxn modelId="{CDC656FC-59EF-4D88-A442-E898EC04AAD6}" type="presOf" srcId="{A3E3571E-CC4E-467E-AF97-F7421541FDCC}" destId="{3DCBA360-74EA-40B5-84BB-B1FFAA07A50D}" srcOrd="1" destOrd="0" presId="urn:microsoft.com/office/officeart/2005/8/layout/radial5"/>
    <dgm:cxn modelId="{CD0DA1C5-DED0-4E68-8377-4C6B9B37D717}" srcId="{E60B8E73-CCFA-42E8-8CC2-08DBDCCDFDE3}" destId="{E5675E38-94E3-48B8-B516-7F5F2B323254}" srcOrd="0" destOrd="0" parTransId="{146CE099-3EEF-4517-9959-EEE46C95C3EA}" sibTransId="{9C04B7D9-823C-41B5-A879-FAD5064D466D}"/>
    <dgm:cxn modelId="{157DDAF2-5A29-436A-A848-7B2F07D76296}" type="presOf" srcId="{5FC9235D-765A-45DA-ABAB-D8BD4F166BAD}" destId="{EBEAB593-B2C3-4EDF-A492-7D67A2DC615C}" srcOrd="1" destOrd="0" presId="urn:microsoft.com/office/officeart/2005/8/layout/radial5"/>
    <dgm:cxn modelId="{2C296003-F80F-456A-8E3A-4FE06CC5C365}" type="presOf" srcId="{FB07B05D-CA25-4D4E-A758-68D4F0087A49}" destId="{96183505-4B5A-4711-B04E-5FAD5B2DE307}" srcOrd="1" destOrd="0" presId="urn:microsoft.com/office/officeart/2005/8/layout/radial5"/>
    <dgm:cxn modelId="{C76E8EF4-4FC7-4A79-9FAD-DDAECD3F938D}" srcId="{E5675E38-94E3-48B8-B516-7F5F2B323254}" destId="{09C99B2B-13F3-4460-B09A-97ECF3D2EE5F}" srcOrd="1" destOrd="0" parTransId="{A3E3571E-CC4E-467E-AF97-F7421541FDCC}" sibTransId="{C66ACA3F-6FAD-40DB-8202-B3C3D1A24239}"/>
    <dgm:cxn modelId="{5ACA4412-39B4-4DFE-B27A-9730A585C1E6}" type="presOf" srcId="{57A98745-35EA-4255-886F-0D61225D176A}" destId="{D1F001ED-4CFF-49D5-A469-B447C2BF62B4}" srcOrd="0" destOrd="0" presId="urn:microsoft.com/office/officeart/2005/8/layout/radial5"/>
    <dgm:cxn modelId="{06F4A38E-5D6D-4177-830F-C6B835224770}" type="presOf" srcId="{D87985DB-A45F-441F-BEEE-C01EA4B3F8B2}" destId="{2986E954-65AF-4580-ACDA-F065FE356AEA}" srcOrd="1" destOrd="0" presId="urn:microsoft.com/office/officeart/2005/8/layout/radial5"/>
    <dgm:cxn modelId="{58944359-52FD-4F32-B29C-2E04AA6C4AE4}" type="presOf" srcId="{E5675E38-94E3-48B8-B516-7F5F2B323254}" destId="{299A09BC-578C-4215-8111-A1A7DC345E00}" srcOrd="0" destOrd="0" presId="urn:microsoft.com/office/officeart/2005/8/layout/radial5"/>
    <dgm:cxn modelId="{6C2C8396-E7EE-47DD-9AAB-227FC83805CB}" type="presOf" srcId="{D87985DB-A45F-441F-BEEE-C01EA4B3F8B2}" destId="{BD2347E3-1592-4C7C-AD47-D0162F0F2CAB}" srcOrd="0" destOrd="0" presId="urn:microsoft.com/office/officeart/2005/8/layout/radial5"/>
    <dgm:cxn modelId="{B81B5606-7044-42DE-A2FD-D236E2F28A7D}" type="presOf" srcId="{FB07B05D-CA25-4D4E-A758-68D4F0087A49}" destId="{42795CC5-406A-4FEF-B1CA-FD701955ADCF}" srcOrd="0" destOrd="0" presId="urn:microsoft.com/office/officeart/2005/8/layout/radial5"/>
    <dgm:cxn modelId="{166F24D3-8DFF-4089-8C2D-6F431E927925}" type="presOf" srcId="{ECB6F602-7CA0-4DF5-AA1A-B0F1CFF20D18}" destId="{2763B244-AAB5-40FB-85B3-37619BE3F9B5}" srcOrd="0" destOrd="0" presId="urn:microsoft.com/office/officeart/2005/8/layout/radial5"/>
    <dgm:cxn modelId="{26CDCF32-1F17-4414-B0EF-BA95BDCD6C5D}" type="presOf" srcId="{A3E3571E-CC4E-467E-AF97-F7421541FDCC}" destId="{F539361A-974B-4821-A3AE-CAC62CE7EC59}" srcOrd="0" destOrd="0" presId="urn:microsoft.com/office/officeart/2005/8/layout/radial5"/>
    <dgm:cxn modelId="{099909C1-A349-468E-9BD7-E41DCD3E05EF}" type="presOf" srcId="{70AE258C-A81D-4B73-8F56-1DBEC68A5514}" destId="{882CAFC7-E29D-4951-8D20-C57E7B30E043}" srcOrd="0" destOrd="0" presId="urn:microsoft.com/office/officeart/2005/8/layout/radial5"/>
    <dgm:cxn modelId="{D36DEA74-3D14-4078-B069-AF693AA05919}" srcId="{E5675E38-94E3-48B8-B516-7F5F2B323254}" destId="{70AE258C-A81D-4B73-8F56-1DBEC68A5514}" srcOrd="2" destOrd="0" parTransId="{D87985DB-A45F-441F-BEEE-C01EA4B3F8B2}" sibTransId="{F2F62EBF-947B-4753-AD9B-61DBC66CA9E5}"/>
    <dgm:cxn modelId="{DFC6BAC0-4156-40B2-B78D-2BFE7C8585C2}" srcId="{E5675E38-94E3-48B8-B516-7F5F2B323254}" destId="{57A98745-35EA-4255-886F-0D61225D176A}" srcOrd="3" destOrd="0" parTransId="{5FC9235D-765A-45DA-ABAB-D8BD4F166BAD}" sibTransId="{84546ED7-A6C2-42B7-8708-6097D3CD85AF}"/>
    <dgm:cxn modelId="{A8F56C36-9DE4-42E1-A3EA-2DE7AA83CDF4}" type="presOf" srcId="{E60B8E73-CCFA-42E8-8CC2-08DBDCCDFDE3}" destId="{480B50FE-BDF4-4708-916B-7FC4B5F416F8}" srcOrd="0" destOrd="0" presId="urn:microsoft.com/office/officeart/2005/8/layout/radial5"/>
    <dgm:cxn modelId="{BD2E1DB3-D2A8-40DB-8C8F-D6B1D5DF3EFB}" type="presOf" srcId="{09C99B2B-13F3-4460-B09A-97ECF3D2EE5F}" destId="{18449C21-E49C-4479-B6F9-9AAF403E682C}" srcOrd="0" destOrd="0" presId="urn:microsoft.com/office/officeart/2005/8/layout/radial5"/>
    <dgm:cxn modelId="{2F8AA809-21A2-4E00-873D-53AD923404C1}" type="presParOf" srcId="{480B50FE-BDF4-4708-916B-7FC4B5F416F8}" destId="{299A09BC-578C-4215-8111-A1A7DC345E00}" srcOrd="0" destOrd="0" presId="urn:microsoft.com/office/officeart/2005/8/layout/radial5"/>
    <dgm:cxn modelId="{AE2CAEAA-49F1-4296-B960-72BAB33BD4D8}" type="presParOf" srcId="{480B50FE-BDF4-4708-916B-7FC4B5F416F8}" destId="{42795CC5-406A-4FEF-B1CA-FD701955ADCF}" srcOrd="1" destOrd="0" presId="urn:microsoft.com/office/officeart/2005/8/layout/radial5"/>
    <dgm:cxn modelId="{D4B82F86-3402-4F78-BE80-E180D86C8F81}" type="presParOf" srcId="{42795CC5-406A-4FEF-B1CA-FD701955ADCF}" destId="{96183505-4B5A-4711-B04E-5FAD5B2DE307}" srcOrd="0" destOrd="0" presId="urn:microsoft.com/office/officeart/2005/8/layout/radial5"/>
    <dgm:cxn modelId="{8CAC73C6-2F7C-4050-8F43-7603EF7D2132}" type="presParOf" srcId="{480B50FE-BDF4-4708-916B-7FC4B5F416F8}" destId="{2763B244-AAB5-40FB-85B3-37619BE3F9B5}" srcOrd="2" destOrd="0" presId="urn:microsoft.com/office/officeart/2005/8/layout/radial5"/>
    <dgm:cxn modelId="{984CF8C8-33AF-42C1-99E2-B5489392DFC5}" type="presParOf" srcId="{480B50FE-BDF4-4708-916B-7FC4B5F416F8}" destId="{F539361A-974B-4821-A3AE-CAC62CE7EC59}" srcOrd="3" destOrd="0" presId="urn:microsoft.com/office/officeart/2005/8/layout/radial5"/>
    <dgm:cxn modelId="{84EED5A6-3F6D-4AEE-B915-3DDAA04E8BA7}" type="presParOf" srcId="{F539361A-974B-4821-A3AE-CAC62CE7EC59}" destId="{3DCBA360-74EA-40B5-84BB-B1FFAA07A50D}" srcOrd="0" destOrd="0" presId="urn:microsoft.com/office/officeart/2005/8/layout/radial5"/>
    <dgm:cxn modelId="{E6C4049A-43C7-4E20-A423-00FEADC12CC0}" type="presParOf" srcId="{480B50FE-BDF4-4708-916B-7FC4B5F416F8}" destId="{18449C21-E49C-4479-B6F9-9AAF403E682C}" srcOrd="4" destOrd="0" presId="urn:microsoft.com/office/officeart/2005/8/layout/radial5"/>
    <dgm:cxn modelId="{ADD2D3BD-0B10-4F94-8EA5-E90131FD15F0}" type="presParOf" srcId="{480B50FE-BDF4-4708-916B-7FC4B5F416F8}" destId="{BD2347E3-1592-4C7C-AD47-D0162F0F2CAB}" srcOrd="5" destOrd="0" presId="urn:microsoft.com/office/officeart/2005/8/layout/radial5"/>
    <dgm:cxn modelId="{B6A12454-47CF-4777-991C-1561A2B19E9F}" type="presParOf" srcId="{BD2347E3-1592-4C7C-AD47-D0162F0F2CAB}" destId="{2986E954-65AF-4580-ACDA-F065FE356AEA}" srcOrd="0" destOrd="0" presId="urn:microsoft.com/office/officeart/2005/8/layout/radial5"/>
    <dgm:cxn modelId="{E27AC54F-87DE-4EDF-9A20-546142BA89CE}" type="presParOf" srcId="{480B50FE-BDF4-4708-916B-7FC4B5F416F8}" destId="{882CAFC7-E29D-4951-8D20-C57E7B30E043}" srcOrd="6" destOrd="0" presId="urn:microsoft.com/office/officeart/2005/8/layout/radial5"/>
    <dgm:cxn modelId="{B3593385-D400-46AA-903E-9B3B1237F362}" type="presParOf" srcId="{480B50FE-BDF4-4708-916B-7FC4B5F416F8}" destId="{BFB768A8-8864-4C22-BBE4-DDA25B5DBAF3}" srcOrd="7" destOrd="0" presId="urn:microsoft.com/office/officeart/2005/8/layout/radial5"/>
    <dgm:cxn modelId="{EAB98450-C348-4C70-8003-521DBF7BAD5C}" type="presParOf" srcId="{BFB768A8-8864-4C22-BBE4-DDA25B5DBAF3}" destId="{EBEAB593-B2C3-4EDF-A492-7D67A2DC615C}" srcOrd="0" destOrd="0" presId="urn:microsoft.com/office/officeart/2005/8/layout/radial5"/>
    <dgm:cxn modelId="{40E6E8AA-C084-4500-ADDB-5AA56FB8C262}" type="presParOf" srcId="{480B50FE-BDF4-4708-916B-7FC4B5F416F8}" destId="{D1F001ED-4CFF-49D5-A469-B447C2BF62B4}" srcOrd="8" destOrd="0" presId="urn:microsoft.com/office/officeart/2005/8/layout/radial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99A09BC-578C-4215-8111-A1A7DC345E00}">
      <dsp:nvSpPr>
        <dsp:cNvPr id="0" name=""/>
        <dsp:cNvSpPr/>
      </dsp:nvSpPr>
      <dsp:spPr>
        <a:xfrm>
          <a:off x="3495947" y="2045443"/>
          <a:ext cx="1237704" cy="123770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600" kern="1200" dirty="0" smtClean="0"/>
            <a:t>중심현상</a:t>
          </a:r>
          <a:r>
            <a:rPr lang="en-US" altLang="ko-KR" sz="1600" kern="1200" dirty="0" smtClean="0"/>
            <a:t>: </a:t>
          </a:r>
          <a:r>
            <a:rPr lang="ko-KR" altLang="en-US" sz="1600" kern="1200" dirty="0" err="1" smtClean="0"/>
            <a:t>등떠밀려</a:t>
          </a:r>
          <a:r>
            <a:rPr lang="ko-KR" altLang="en-US" sz="1600" kern="1200" dirty="0" smtClean="0"/>
            <a:t> 나감</a:t>
          </a:r>
          <a:endParaRPr lang="ko-KR" altLang="en-US" sz="1600" kern="1200" dirty="0"/>
        </a:p>
      </dsp:txBody>
      <dsp:txXfrm>
        <a:off x="3677205" y="2226701"/>
        <a:ext cx="875188" cy="875188"/>
      </dsp:txXfrm>
    </dsp:sp>
    <dsp:sp modelId="{42795CC5-406A-4FEF-B1CA-FD701955ADCF}">
      <dsp:nvSpPr>
        <dsp:cNvPr id="0" name=""/>
        <dsp:cNvSpPr/>
      </dsp:nvSpPr>
      <dsp:spPr>
        <a:xfrm rot="16200000">
          <a:off x="3983565" y="1599981"/>
          <a:ext cx="262469" cy="410555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000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ko-KR" altLang="en-US" sz="900" kern="1200"/>
        </a:p>
      </dsp:txBody>
      <dsp:txXfrm>
        <a:off x="4022936" y="1721463"/>
        <a:ext cx="183728" cy="246333"/>
      </dsp:txXfrm>
    </dsp:sp>
    <dsp:sp modelId="{2763B244-AAB5-40FB-85B3-37619BE3F9B5}">
      <dsp:nvSpPr>
        <dsp:cNvPr id="0" name=""/>
        <dsp:cNvSpPr/>
      </dsp:nvSpPr>
      <dsp:spPr>
        <a:xfrm>
          <a:off x="3341234" y="3087"/>
          <a:ext cx="1547131" cy="154713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4000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900" kern="1200" dirty="0" smtClean="0"/>
            <a:t>전략</a:t>
          </a:r>
          <a:r>
            <a:rPr lang="en-US" altLang="ko-KR" sz="900" kern="1200" dirty="0" smtClean="0"/>
            <a:t>: </a:t>
          </a:r>
          <a:r>
            <a:rPr lang="ko-KR" altLang="en-US" sz="900" kern="1200" dirty="0" err="1" smtClean="0"/>
            <a:t>발로뛰기</a:t>
          </a:r>
          <a:r>
            <a:rPr lang="en-US" altLang="ko-KR" sz="900" kern="1200" dirty="0" smtClean="0"/>
            <a:t>, </a:t>
          </a:r>
          <a:r>
            <a:rPr lang="ko-KR" altLang="en-US" sz="900" kern="1200" dirty="0" smtClean="0"/>
            <a:t>경험을 축적함</a:t>
          </a:r>
          <a:r>
            <a:rPr lang="en-US" altLang="ko-KR" sz="900" kern="1200" dirty="0" smtClean="0"/>
            <a:t>, </a:t>
          </a:r>
          <a:r>
            <a:rPr lang="ko-KR" altLang="en-US" sz="900" kern="1200" dirty="0" smtClean="0"/>
            <a:t>역할 범위 설정하기</a:t>
          </a:r>
          <a:endParaRPr lang="ko-KR" altLang="en-US" sz="900" kern="1200" dirty="0"/>
        </a:p>
      </dsp:txBody>
      <dsp:txXfrm>
        <a:off x="3567806" y="229659"/>
        <a:ext cx="1093987" cy="1093987"/>
      </dsp:txXfrm>
    </dsp:sp>
    <dsp:sp modelId="{F539361A-974B-4821-A3AE-CAC62CE7EC59}">
      <dsp:nvSpPr>
        <dsp:cNvPr id="0" name=""/>
        <dsp:cNvSpPr/>
      </dsp:nvSpPr>
      <dsp:spPr>
        <a:xfrm>
          <a:off x="4842601" y="2459018"/>
          <a:ext cx="262469" cy="410555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000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ko-KR" altLang="en-US" sz="900" kern="1200"/>
        </a:p>
      </dsp:txBody>
      <dsp:txXfrm>
        <a:off x="4842601" y="2541129"/>
        <a:ext cx="183728" cy="246333"/>
      </dsp:txXfrm>
    </dsp:sp>
    <dsp:sp modelId="{18449C21-E49C-4479-B6F9-9AAF403E682C}">
      <dsp:nvSpPr>
        <dsp:cNvPr id="0" name=""/>
        <dsp:cNvSpPr/>
      </dsp:nvSpPr>
      <dsp:spPr>
        <a:xfrm>
          <a:off x="5228877" y="1890730"/>
          <a:ext cx="1547131" cy="154713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4000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900" kern="1200" dirty="0" smtClean="0"/>
            <a:t>맥락적조건</a:t>
          </a:r>
          <a:r>
            <a:rPr lang="en-US" altLang="ko-KR" sz="900" kern="1200" dirty="0" smtClean="0"/>
            <a:t>: </a:t>
          </a:r>
          <a:r>
            <a:rPr lang="ko-KR" altLang="en-US" sz="900" kern="1200" dirty="0" smtClean="0"/>
            <a:t>돕고 싶음</a:t>
          </a:r>
          <a:r>
            <a:rPr lang="en-US" altLang="ko-KR" sz="900" kern="1200" dirty="0" smtClean="0"/>
            <a:t>, </a:t>
          </a:r>
          <a:r>
            <a:rPr lang="ko-KR" altLang="en-US" sz="900" kern="1200" dirty="0" smtClean="0"/>
            <a:t>소명의식</a:t>
          </a:r>
          <a:r>
            <a:rPr lang="en-US" altLang="ko-KR" sz="900" kern="1200" dirty="0" smtClean="0"/>
            <a:t>, </a:t>
          </a:r>
          <a:r>
            <a:rPr lang="ko-KR" altLang="en-US" sz="900" kern="1200" dirty="0" smtClean="0"/>
            <a:t>치료환경에 대한 불만 </a:t>
          </a:r>
          <a:endParaRPr lang="en-US" altLang="ko-KR" sz="900" kern="1200" dirty="0" smtClean="0"/>
        </a:p>
        <a:p>
          <a:pPr lvl="0" algn="ctr" defTabSz="4000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900" kern="1200" dirty="0" smtClean="0"/>
            <a:t>중재적 조건</a:t>
          </a:r>
          <a:r>
            <a:rPr lang="en-US" altLang="ko-KR" sz="900" kern="1200" dirty="0" smtClean="0"/>
            <a:t>: </a:t>
          </a:r>
          <a:r>
            <a:rPr lang="ko-KR" altLang="en-US" sz="900" kern="1200" dirty="0" smtClean="0"/>
            <a:t>활동에 대한 자기 반성</a:t>
          </a:r>
          <a:r>
            <a:rPr lang="en-US" altLang="ko-KR" sz="900" kern="1200" dirty="0" smtClean="0"/>
            <a:t>, </a:t>
          </a:r>
          <a:r>
            <a:rPr lang="ko-KR" altLang="en-US" sz="900" kern="1200" dirty="0" smtClean="0"/>
            <a:t>가족들의 반응</a:t>
          </a:r>
          <a:r>
            <a:rPr lang="en-US" altLang="ko-KR" sz="900" kern="1200" dirty="0" smtClean="0"/>
            <a:t>, </a:t>
          </a:r>
          <a:r>
            <a:rPr lang="ko-KR" altLang="en-US" sz="900" kern="1200" dirty="0" smtClean="0"/>
            <a:t>발전시키고 싶음</a:t>
          </a:r>
          <a:endParaRPr lang="ko-KR" altLang="en-US" sz="900" kern="1200" dirty="0"/>
        </a:p>
      </dsp:txBody>
      <dsp:txXfrm>
        <a:off x="5455449" y="2117302"/>
        <a:ext cx="1093987" cy="1093987"/>
      </dsp:txXfrm>
    </dsp:sp>
    <dsp:sp modelId="{BD2347E3-1592-4C7C-AD47-D0162F0F2CAB}">
      <dsp:nvSpPr>
        <dsp:cNvPr id="0" name=""/>
        <dsp:cNvSpPr/>
      </dsp:nvSpPr>
      <dsp:spPr>
        <a:xfrm rot="5400000">
          <a:off x="3983565" y="3318054"/>
          <a:ext cx="262469" cy="410555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000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ko-KR" altLang="en-US" sz="900" kern="1200"/>
        </a:p>
      </dsp:txBody>
      <dsp:txXfrm>
        <a:off x="4022936" y="3360795"/>
        <a:ext cx="183728" cy="246333"/>
      </dsp:txXfrm>
    </dsp:sp>
    <dsp:sp modelId="{882CAFC7-E29D-4951-8D20-C57E7B30E043}">
      <dsp:nvSpPr>
        <dsp:cNvPr id="0" name=""/>
        <dsp:cNvSpPr/>
      </dsp:nvSpPr>
      <dsp:spPr>
        <a:xfrm>
          <a:off x="3341234" y="3778373"/>
          <a:ext cx="1547131" cy="154713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4000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900" kern="1200" dirty="0" smtClean="0"/>
            <a:t>결과</a:t>
          </a:r>
          <a:r>
            <a:rPr lang="en-US" altLang="ko-KR" sz="900" kern="1200" dirty="0" smtClean="0"/>
            <a:t>” </a:t>
          </a:r>
          <a:r>
            <a:rPr lang="ko-KR" altLang="en-US" sz="900" kern="1200" dirty="0" smtClean="0"/>
            <a:t>위안받음</a:t>
          </a:r>
          <a:r>
            <a:rPr lang="en-US" altLang="ko-KR" sz="900" kern="1200" dirty="0" smtClean="0"/>
            <a:t>, </a:t>
          </a:r>
          <a:r>
            <a:rPr lang="ko-KR" altLang="en-US" sz="900" kern="1200" dirty="0" smtClean="0"/>
            <a:t>긍정적인 자기인식</a:t>
          </a:r>
          <a:r>
            <a:rPr lang="en-US" altLang="ko-KR" sz="900" kern="1200" dirty="0" smtClean="0"/>
            <a:t>, </a:t>
          </a:r>
          <a:r>
            <a:rPr lang="ko-KR" altLang="en-US" sz="900" kern="1200" dirty="0" smtClean="0"/>
            <a:t>보람</a:t>
          </a:r>
          <a:r>
            <a:rPr lang="en-US" altLang="ko-KR" sz="900" kern="1200" dirty="0" smtClean="0"/>
            <a:t>, </a:t>
          </a:r>
          <a:r>
            <a:rPr lang="ko-KR" altLang="en-US" sz="900" kern="1200" dirty="0" smtClean="0"/>
            <a:t>그만두고 싶음 </a:t>
          </a:r>
          <a:endParaRPr lang="ko-KR" altLang="en-US" sz="900" kern="1200" dirty="0"/>
        </a:p>
      </dsp:txBody>
      <dsp:txXfrm>
        <a:off x="3567806" y="4004945"/>
        <a:ext cx="1093987" cy="1093987"/>
      </dsp:txXfrm>
    </dsp:sp>
    <dsp:sp modelId="{BFB768A8-8864-4C22-BBE4-DDA25B5DBAF3}">
      <dsp:nvSpPr>
        <dsp:cNvPr id="0" name=""/>
        <dsp:cNvSpPr/>
      </dsp:nvSpPr>
      <dsp:spPr>
        <a:xfrm rot="10800000">
          <a:off x="3124528" y="2459018"/>
          <a:ext cx="262469" cy="410555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000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ko-KR" altLang="en-US" sz="900" kern="1200"/>
        </a:p>
      </dsp:txBody>
      <dsp:txXfrm rot="10800000">
        <a:off x="3203269" y="2541129"/>
        <a:ext cx="183728" cy="246333"/>
      </dsp:txXfrm>
    </dsp:sp>
    <dsp:sp modelId="{D1F001ED-4CFF-49D5-A469-B447C2BF62B4}">
      <dsp:nvSpPr>
        <dsp:cNvPr id="0" name=""/>
        <dsp:cNvSpPr/>
      </dsp:nvSpPr>
      <dsp:spPr>
        <a:xfrm>
          <a:off x="1453591" y="1890730"/>
          <a:ext cx="1547131" cy="154713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4000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900" kern="1200" dirty="0" smtClean="0"/>
            <a:t>인과적조건</a:t>
          </a:r>
          <a:r>
            <a:rPr lang="en-US" altLang="ko-KR" sz="900" kern="1200" dirty="0" smtClean="0"/>
            <a:t>: </a:t>
          </a:r>
          <a:r>
            <a:rPr lang="ko-KR" altLang="en-US" sz="900" kern="1200" dirty="0" smtClean="0"/>
            <a:t>유대감 형성</a:t>
          </a:r>
          <a:r>
            <a:rPr lang="en-US" altLang="ko-KR" sz="900" kern="1200" dirty="0" smtClean="0"/>
            <a:t>, </a:t>
          </a:r>
          <a:r>
            <a:rPr lang="ko-KR" altLang="en-US" sz="900" kern="1200" dirty="0" err="1" smtClean="0"/>
            <a:t>정신추스림</a:t>
          </a:r>
          <a:r>
            <a:rPr lang="en-US" altLang="ko-KR" sz="900" kern="1200" dirty="0" smtClean="0"/>
            <a:t>, </a:t>
          </a:r>
          <a:r>
            <a:rPr lang="ko-KR" altLang="en-US" sz="900" kern="1200" dirty="0" smtClean="0"/>
            <a:t>부모모임의 필요성 느낌</a:t>
          </a:r>
          <a:endParaRPr lang="ko-KR" altLang="en-US" sz="900" kern="1200" dirty="0"/>
        </a:p>
      </dsp:txBody>
      <dsp:txXfrm>
        <a:off x="1680163" y="2117302"/>
        <a:ext cx="1093987" cy="109398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5">
  <dgm:title val=""/>
  <dgm:desc val=""/>
  <dgm:catLst>
    <dgm:cat type="relationship" pri="23000"/>
    <dgm:cat type="cycle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  <dgm:param type="ctrShpMap" val="fNode"/>
        </dgm:alg>
      </dgm:if>
      <dgm:else name="Name3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parTrans" refType="w" refFor="ch" refForName="centerShape" fact="0.4"/>
      <dgm:constr type="w" for="ch" forName="node" refType="w" refFor="ch" refForName="centerShape" op="equ" fact="1.25"/>
      <dgm:constr type="sp" refType="w" refFor="ch" refForName="centerShape" op="equ" fact="0.4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node" refType="primFontSz" refFor="ch" refForName="centerShape" op="lte"/>
      <dgm:constr type="primFontSz" for="des" forName="connectorText" op="equ" val="55"/>
      <dgm:constr type="primFontSz" for="des" forName="connectorText" refType="primFontSz" refFor="ch" refForName="centerShape" op="lte" fact="0.8"/>
      <dgm:constr type="primFontSz" for="des" forName="connectorText" refType="primFontSz" refFor="des" refForName="node" op="lte"/>
    </dgm:constrLst>
    <dgm:choose name="Name4">
      <dgm:if name="Name5" axis="ch ch" ptType="node node" st="1 1" cnt="1 0" func="cnt" op="lte" val="6">
        <dgm:ruleLst>
          <dgm:rule type="w" for="ch" forName="node" val="NaN" fact="1" max="NaN"/>
        </dgm:ruleLst>
      </dgm:if>
      <dgm:if name="Name6" axis="ch ch" ptType="node node" st="1 1" cnt="1 0" func="cnt" op="lte" val="8">
        <dgm:ruleLst>
          <dgm:rule type="w" for="ch" forName="node" val="NaN" fact="0.9" max="NaN"/>
        </dgm:ruleLst>
      </dgm:if>
      <dgm:if name="Name7" axis="ch ch" ptType="node node" st="1 1" cnt="1 0" func="cnt" op="lte" val="10">
        <dgm:ruleLst>
          <dgm:rule type="w" for="ch" forName="node" val="NaN" fact="0.8" max="NaN"/>
        </dgm:ruleLst>
      </dgm:if>
      <dgm:if name="Name8" axis="ch ch" ptType="node node" st="1 1" cnt="1 0" func="cnt" op="lte" val="12">
        <dgm:ruleLst>
          <dgm:rule type="w" for="ch" forName="node" val="NaN" fact="0.7" max="NaN"/>
        </dgm:ruleLst>
      </dgm:if>
      <dgm:if name="Name9" axis="ch ch" ptType="node node" st="1 1" cnt="1 0" func="cnt" op="lte" val="14">
        <dgm:ruleLst>
          <dgm:rule type="w" for="ch" forName="node" val="NaN" fact="0.6" max="NaN"/>
        </dgm:ruleLst>
      </dgm:if>
      <dgm:else name="Name10">
        <dgm:ruleLst>
          <dgm:rule type="w" for="ch" forName="node" val="NaN" fact="0.5" max="NaN"/>
        </dgm:ruleLst>
      </dgm:else>
    </dgm:choose>
    <dgm:forEach name="Name11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12" axis="ch">
        <dgm:forEach name="Name13" axis="self" ptType="parTrans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h" refType="w" fact="0.85"/>
            </dgm:constrLst>
            <dgm:ruleLst/>
            <dgm:layoutNode name="connectorText">
              <dgm:alg type="tx">
                <dgm:param type="autoTxRot" val="grav"/>
              </dgm:alg>
              <dgm:shape xmlns:r="http://schemas.openxmlformats.org/officeDocument/2006/relationships" type="conn" r:blip="" hideGeom="1">
                <dgm:adjLst/>
              </dgm:shape>
              <dgm:presOf axis="self"/>
              <dgm:constrLst>
                <dgm:constr type="lMarg"/>
                <dgm:constr type="rMarg"/>
                <dgm:constr type="tMarg"/>
                <dgm:constr type="bMarg"/>
              </dgm:constrLst>
              <dgm:ruleLst>
                <dgm:rule type="primFontSz" val="5" fact="NaN" max="NaN"/>
              </dgm:ruleLst>
            </dgm:layoutNode>
          </dgm:layoutNode>
        </dgm:forEach>
        <dgm:forEach name="Name14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w" val="INF" fact="NaN" max="NaN"/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직사각형 20"/>
          <p:cNvSpPr/>
          <p:nvPr/>
        </p:nvSpPr>
        <p:spPr>
          <a:xfrm>
            <a:off x="428596" y="6"/>
            <a:ext cx="8286808" cy="6857997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714348" y="2143116"/>
            <a:ext cx="7643866" cy="1500198"/>
          </a:xfrm>
        </p:spPr>
        <p:txBody>
          <a:bodyPr anchor="ctr"/>
          <a:lstStyle>
            <a:lvl1pPr algn="ctr">
              <a:defRPr>
                <a:solidFill>
                  <a:schemeClr val="tx1"/>
                </a:solidFill>
              </a:defRPr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785786" y="3786190"/>
            <a:ext cx="7500990" cy="857256"/>
          </a:xfrm>
        </p:spPr>
        <p:txBody>
          <a:bodyPr anchor="t"/>
          <a:lstStyle>
            <a:lvl1pPr marL="0" indent="0" algn="ctr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0" lang="ko-KR" altLang="en-US" smtClean="0"/>
              <a:t>마스터 부제목 스타일 편집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1ADCF-7756-48B0-8E1C-5C6C3443EA98}" type="datetimeFigureOut">
              <a:rPr lang="ko-KR" altLang="en-US" smtClean="0"/>
              <a:pPr/>
              <a:t>2024-11-18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9873B-84B2-4087-94D6-BCFFF0DCE34C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 anchor="b"/>
          <a:lstStyle>
            <a:lvl1pPr>
              <a:defRPr b="0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1500175"/>
            <a:ext cx="8229600" cy="4625989"/>
          </a:xfrm>
        </p:spPr>
        <p:txBody>
          <a:bodyPr vert="eaVert"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1ADCF-7756-48B0-8E1C-5C6C3443EA98}" type="datetimeFigureOut">
              <a:rPr lang="ko-KR" altLang="en-US" smtClean="0"/>
              <a:pPr/>
              <a:t>2024-11-18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9873B-84B2-4087-94D6-BCFFF0DCE34C}" type="slidenum">
              <a:rPr lang="ko-KR" altLang="en-US" smtClean="0"/>
              <a:pPr/>
              <a:t>‹#›</a:t>
            </a:fld>
            <a:endParaRPr lang="ko-KR" altLang="en-US"/>
          </a:p>
        </p:txBody>
      </p:sp>
      <p:cxnSp>
        <p:nvCxnSpPr>
          <p:cNvPr id="8" name="직선 연결선 7"/>
          <p:cNvCxnSpPr/>
          <p:nvPr/>
        </p:nvCxnSpPr>
        <p:spPr>
          <a:xfrm>
            <a:off x="455646" y="1428736"/>
            <a:ext cx="8215370" cy="1588"/>
          </a:xfrm>
          <a:prstGeom prst="line">
            <a:avLst/>
          </a:prstGeom>
          <a:noFill/>
          <a:ln w="28575" cap="sq" cmpd="sng" algn="ctr">
            <a:solidFill>
              <a:srgbClr val="E49458"/>
            </a:solidFill>
            <a:prstDash val="solid"/>
          </a:ln>
          <a:effectLst>
            <a:outerShdw blurRad="12700" dir="5400000" algn="tl">
              <a:srgbClr val="EBE9ED">
                <a:alpha val="2745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19200000"/>
            </a:lightRig>
          </a:scene3d>
          <a:sp3d prstMaterial="matte">
            <a:bevelT h="88900"/>
            <a:contourClr>
              <a:srgbClr val="E49458">
                <a:tint val="100000"/>
                <a:shade val="100000"/>
                <a:hueMod val="100000"/>
                <a:satMod val="100000"/>
              </a:srgbClr>
            </a:contourClr>
          </a:sp3d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직사각형 6"/>
          <p:cNvSpPr/>
          <p:nvPr/>
        </p:nvSpPr>
        <p:spPr>
          <a:xfrm>
            <a:off x="7643834" y="-15949"/>
            <a:ext cx="1500166" cy="6857997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7643834" y="285728"/>
            <a:ext cx="1214446" cy="6286546"/>
          </a:xfrm>
          <a:noFill/>
        </p:spPr>
        <p:txBody>
          <a:bodyPr vert="eaVert" anchor="b"/>
          <a:lstStyle>
            <a:lvl1pPr algn="ctr">
              <a:defRPr b="0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571481"/>
            <a:ext cx="7115196" cy="5715044"/>
          </a:xfrm>
        </p:spPr>
        <p:txBody>
          <a:bodyPr vert="eaVer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1ADCF-7756-48B0-8E1C-5C6C3443EA98}" type="datetimeFigureOut">
              <a:rPr lang="ko-KR" altLang="en-US" smtClean="0"/>
              <a:pPr/>
              <a:t>2024-11-18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9873B-84B2-4087-94D6-BCFFF0DCE34C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직사각형 10"/>
          <p:cNvSpPr/>
          <p:nvPr/>
        </p:nvSpPr>
        <p:spPr>
          <a:xfrm>
            <a:off x="0" y="1"/>
            <a:ext cx="285720" cy="6858000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SzPct val="70000"/>
              <a:buFont typeface="Wingdings"/>
              <a:buChar char=""/>
              <a:defRPr/>
            </a:lvl1pPr>
            <a:lvl2pPr>
              <a:buSzPct val="120000"/>
              <a:defRPr/>
            </a:lvl2pPr>
            <a:lvl3pPr>
              <a:buSzPct val="120000"/>
              <a:defRPr/>
            </a:lvl3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1ADCF-7756-48B0-8E1C-5C6C3443EA98}" type="datetimeFigureOut">
              <a:rPr lang="ko-KR" altLang="en-US" smtClean="0"/>
              <a:pPr/>
              <a:t>2024-11-18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9873B-84B2-4087-94D6-BCFFF0DCE34C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303475" y="285728"/>
            <a:ext cx="8554805" cy="939784"/>
          </a:xfrm>
        </p:spPr>
        <p:txBody>
          <a:bodyPr/>
          <a:lstStyle>
            <a:lvl1pPr>
              <a:defRPr b="0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직사각형 8"/>
          <p:cNvSpPr/>
          <p:nvPr/>
        </p:nvSpPr>
        <p:spPr>
          <a:xfrm>
            <a:off x="0" y="9"/>
            <a:ext cx="456478" cy="6857999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00034" y="3071810"/>
            <a:ext cx="7715304" cy="1504952"/>
          </a:xfrm>
        </p:spPr>
        <p:txBody>
          <a:bodyPr anchor="ctr"/>
          <a:lstStyle>
            <a:lvl1pPr algn="l">
              <a:defRPr sz="4000" b="0" cap="all">
                <a:effectLst>
                  <a:outerShdw blurRad="44450" dist="25400" dir="2700000" algn="tl" rotWithShape="0">
                    <a:schemeClr val="bg1">
                      <a:alpha val="51000"/>
                    </a:schemeClr>
                  </a:outerShdw>
                </a:effectLst>
              </a:defRPr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500034" y="4500570"/>
            <a:ext cx="7715304" cy="1643064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2"/>
                </a:solidFill>
              </a:defRPr>
            </a:lvl2pPr>
            <a:lvl3pPr marL="914400" indent="0">
              <a:buNone/>
              <a:defRPr sz="1600">
                <a:solidFill>
                  <a:schemeClr val="tx2"/>
                </a:solidFill>
              </a:defRPr>
            </a:lvl3pPr>
            <a:lvl4pPr marL="1371600" indent="0">
              <a:buNone/>
              <a:defRPr sz="1400">
                <a:solidFill>
                  <a:schemeClr val="tx2"/>
                </a:solidFill>
              </a:defRPr>
            </a:lvl4pPr>
            <a:lvl5pPr marL="1828800" indent="0">
              <a:buNone/>
              <a:defRPr sz="1400">
                <a:solidFill>
                  <a:schemeClr val="tx2"/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9873B-84B2-4087-94D6-BCFFF0DCE34C}" type="slidenum">
              <a:rPr lang="ko-KR" altLang="en-US" smtClean="0"/>
              <a:pPr/>
              <a:t>‹#›</a:t>
            </a:fld>
            <a:endParaRPr lang="ko-KR" altLang="en-US"/>
          </a:p>
        </p:txBody>
      </p:sp>
      <p:cxnSp>
        <p:nvCxnSpPr>
          <p:cNvPr id="16" name="직선 연결선 15"/>
          <p:cNvCxnSpPr/>
          <p:nvPr/>
        </p:nvCxnSpPr>
        <p:spPr>
          <a:xfrm>
            <a:off x="500034" y="4429132"/>
            <a:ext cx="7715304" cy="1588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8" name="날짜 개체 틀 7"/>
          <p:cNvSpPr>
            <a:spLocks noGrp="1"/>
          </p:cNvSpPr>
          <p:nvPr>
            <p:ph type="dt" sz="half" idx="13"/>
          </p:nvPr>
        </p:nvSpPr>
        <p:spPr/>
        <p:txBody>
          <a:bodyPr/>
          <a:lstStyle/>
          <a:p>
            <a:fld id="{5151ADCF-7756-48B0-8E1C-5C6C3443EA98}" type="datetimeFigureOut">
              <a:rPr lang="ko-KR" altLang="en-US" smtClean="0"/>
              <a:pPr/>
              <a:t>2024-11-18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직사각형 7"/>
          <p:cNvSpPr/>
          <p:nvPr/>
        </p:nvSpPr>
        <p:spPr>
          <a:xfrm>
            <a:off x="0" y="285728"/>
            <a:ext cx="9144032" cy="1143010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 bwMode="invGray">
          <a:xfrm>
            <a:off x="785782" y="1643050"/>
            <a:ext cx="3786218" cy="4429156"/>
          </a:xfrm>
          <a:prstGeom prst="roundRect">
            <a:avLst>
              <a:gd name="adj" fmla="val 5345"/>
            </a:avLst>
          </a:prstGeom>
          <a:solidFill>
            <a:schemeClr val="tx2">
              <a:tint val="50000"/>
              <a:alpha val="50000"/>
            </a:schemeClr>
          </a:solidFill>
          <a:effectLst/>
          <a:scene3d>
            <a:camera prst="orthographicFront"/>
            <a:lightRig rig="threePt" dir="t"/>
          </a:scene3d>
          <a:sp3d contourW="12700">
            <a:bevelT/>
            <a:contourClr>
              <a:schemeClr val="bg2"/>
            </a:contourClr>
          </a:sp3d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 bwMode="invGray">
          <a:xfrm>
            <a:off x="4714876" y="1643050"/>
            <a:ext cx="3785616" cy="4429156"/>
          </a:xfrm>
          <a:prstGeom prst="roundRect">
            <a:avLst>
              <a:gd name="adj" fmla="val 6980"/>
            </a:avLst>
          </a:prstGeom>
          <a:solidFill>
            <a:schemeClr val="tx2">
              <a:tint val="75000"/>
              <a:alpha val="50000"/>
            </a:schemeClr>
          </a:solidFill>
          <a:effectLst/>
          <a:scene3d>
            <a:camera prst="orthographicFront"/>
            <a:lightRig rig="threePt" dir="t"/>
          </a:scene3d>
          <a:sp3d contourW="12700">
            <a:bevelT/>
            <a:contourClr>
              <a:schemeClr val="bg2"/>
            </a:contourClr>
          </a:sp3d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1ADCF-7756-48B0-8E1C-5C6C3443EA98}" type="datetimeFigureOut">
              <a:rPr lang="ko-KR" altLang="en-US" smtClean="0"/>
              <a:pPr/>
              <a:t>2024-11-18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9873B-84B2-4087-94D6-BCFFF0DCE34C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1ADCF-7756-48B0-8E1C-5C6C3443EA98}" type="datetimeFigureOut">
              <a:rPr lang="ko-KR" altLang="en-US" smtClean="0"/>
              <a:pPr/>
              <a:t>2024-11-18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9873B-84B2-4087-94D6-BCFFF0DCE34C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10" name="내용 개체 틀 9"/>
          <p:cNvSpPr>
            <a:spLocks noGrp="1"/>
          </p:cNvSpPr>
          <p:nvPr>
            <p:ph sz="half" idx="2"/>
          </p:nvPr>
        </p:nvSpPr>
        <p:spPr bwMode="invGray">
          <a:xfrm>
            <a:off x="500038" y="1500174"/>
            <a:ext cx="4000529" cy="3786214"/>
          </a:xfrm>
          <a:prstGeom prst="roundRect">
            <a:avLst>
              <a:gd name="adj" fmla="val 5345"/>
            </a:avLst>
          </a:prstGeom>
          <a:gradFill flip="none" rotWithShape="1">
            <a:gsLst>
              <a:gs pos="0">
                <a:schemeClr val="accent1">
                  <a:shade val="75000"/>
                  <a:alpha val="50000"/>
                </a:schemeClr>
              </a:gs>
              <a:gs pos="100000">
                <a:schemeClr val="accent1">
                  <a:shade val="75000"/>
                  <a:tint val="20000"/>
                  <a:alpha val="50000"/>
                </a:schemeClr>
              </a:gs>
            </a:gsLst>
            <a:lin ang="13500000" scaled="1"/>
            <a:tileRect/>
          </a:gradFill>
          <a:effectLst/>
          <a:scene3d>
            <a:camera prst="orthographicFront"/>
            <a:lightRig rig="glow" dir="t">
              <a:rot lat="0" lon="0" rev="4800000"/>
            </a:lightRig>
          </a:scene3d>
          <a:sp3d extrusionH="12700" contourW="12700" prstMaterial="powder">
            <a:bevelT h="12700"/>
            <a:bevelB h="50800"/>
            <a:contourClr>
              <a:schemeClr val="bg2"/>
            </a:contourClr>
          </a:sp3d>
        </p:spPr>
        <p:txBody>
          <a:bodyPr/>
          <a:lstStyle>
            <a:lvl1pPr>
              <a:defRPr sz="2800">
                <a:solidFill>
                  <a:schemeClr val="tx1">
                    <a:tint val="95000"/>
                  </a:schemeClr>
                </a:solidFill>
              </a:defRPr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 bwMode="ltGray">
          <a:xfrm>
            <a:off x="500038" y="5429264"/>
            <a:ext cx="4005072" cy="714380"/>
          </a:xfrm>
          <a:prstGeom prst="roundRect">
            <a:avLst>
              <a:gd name="adj" fmla="val 16667"/>
            </a:avLst>
          </a:prstGeom>
          <a:noFill/>
          <a:ln>
            <a:noFill/>
          </a:ln>
          <a:effectLst/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1"/>
                </a:solidFill>
              </a:defRPr>
            </a:lvl1pPr>
            <a:lvl2pPr marL="457200" indent="0" algn="ctr">
              <a:buNone/>
              <a:defRPr sz="2000" b="0">
                <a:solidFill>
                  <a:schemeClr val="tx1"/>
                </a:solidFill>
              </a:defRPr>
            </a:lvl2pPr>
            <a:lvl3pPr marL="914400" indent="0" algn="ctr">
              <a:buNone/>
              <a:defRPr sz="1800" b="0">
                <a:solidFill>
                  <a:schemeClr val="tx1"/>
                </a:solidFill>
              </a:defRPr>
            </a:lvl3pPr>
            <a:lvl4pPr marL="1371600" indent="0" algn="ctr">
              <a:buNone/>
              <a:defRPr sz="1600" b="0">
                <a:solidFill>
                  <a:schemeClr val="tx1"/>
                </a:solidFill>
              </a:defRPr>
            </a:lvl4pPr>
            <a:lvl5pPr marL="1828800" indent="0" algn="ctr">
              <a:buNone/>
              <a:defRPr sz="1600" b="0">
                <a:solidFill>
                  <a:schemeClr val="tx1"/>
                </a:solidFill>
              </a:defRPr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12" name="내용 개체 틀 11"/>
          <p:cNvSpPr>
            <a:spLocks noGrp="1"/>
          </p:cNvSpPr>
          <p:nvPr>
            <p:ph sz="half" idx="4"/>
          </p:nvPr>
        </p:nvSpPr>
        <p:spPr bwMode="invGray">
          <a:xfrm>
            <a:off x="4716932" y="1500174"/>
            <a:ext cx="4000529" cy="3786214"/>
          </a:xfrm>
          <a:prstGeom prst="roundRect">
            <a:avLst>
              <a:gd name="adj" fmla="val 5345"/>
            </a:avLst>
          </a:prstGeom>
          <a:gradFill flip="none" rotWithShape="1">
            <a:gsLst>
              <a:gs pos="0">
                <a:schemeClr val="accent2">
                  <a:shade val="75000"/>
                  <a:alpha val="50000"/>
                </a:schemeClr>
              </a:gs>
              <a:gs pos="100000">
                <a:schemeClr val="accent2">
                  <a:tint val="20000"/>
                  <a:alpha val="50000"/>
                </a:schemeClr>
              </a:gs>
            </a:gsLst>
            <a:lin ang="13500000" scaled="1"/>
            <a:tileRect/>
          </a:gradFill>
          <a:effectLst/>
          <a:scene3d>
            <a:camera prst="orthographicFront"/>
            <a:lightRig rig="glow" dir="t">
              <a:rot lat="0" lon="0" rev="4800000"/>
            </a:lightRig>
          </a:scene3d>
          <a:sp3d extrusionH="12700" contourW="12700" prstMaterial="powder">
            <a:bevelT h="12700"/>
            <a:bevelB h="50800"/>
            <a:contourClr>
              <a:schemeClr val="bg2"/>
            </a:contourClr>
          </a:sp3d>
        </p:spPr>
        <p:txBody>
          <a:bodyPr/>
          <a:lstStyle>
            <a:lvl1pPr>
              <a:defRPr sz="2800">
                <a:solidFill>
                  <a:schemeClr val="tx1">
                    <a:tint val="95000"/>
                  </a:schemeClr>
                </a:solidFill>
              </a:defRPr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 bwMode="ltGray">
          <a:xfrm>
            <a:off x="4714876" y="5429264"/>
            <a:ext cx="4000528" cy="714380"/>
          </a:xfrm>
          <a:prstGeom prst="roundRect">
            <a:avLst>
              <a:gd name="adj" fmla="val 16667"/>
            </a:avLst>
          </a:prstGeom>
          <a:noFill/>
          <a:ln>
            <a:noFill/>
          </a:ln>
          <a:effectLst/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1"/>
                </a:solidFill>
              </a:defRPr>
            </a:lvl1pPr>
            <a:lvl2pPr marL="457200" indent="0" algn="ctr">
              <a:buNone/>
              <a:defRPr sz="2000" b="0">
                <a:solidFill>
                  <a:schemeClr val="tx1"/>
                </a:solidFill>
              </a:defRPr>
            </a:lvl2pPr>
            <a:lvl3pPr marL="914400" indent="0" algn="ctr">
              <a:buNone/>
              <a:defRPr sz="1800" b="0">
                <a:solidFill>
                  <a:schemeClr val="tx1"/>
                </a:solidFill>
              </a:defRPr>
            </a:lvl3pPr>
            <a:lvl4pPr marL="1371600" indent="0" algn="ctr">
              <a:buNone/>
              <a:defRPr sz="1600" b="0">
                <a:solidFill>
                  <a:schemeClr val="tx1"/>
                </a:solidFill>
              </a:defRPr>
            </a:lvl4pPr>
            <a:lvl5pPr marL="1828800" indent="0" algn="ctr">
              <a:buNone/>
              <a:defRPr sz="1600" b="0">
                <a:solidFill>
                  <a:schemeClr val="tx1"/>
                </a:solidFill>
              </a:defRPr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11" name="직사각형 10"/>
          <p:cNvSpPr/>
          <p:nvPr/>
        </p:nvSpPr>
        <p:spPr>
          <a:xfrm>
            <a:off x="0" y="4"/>
            <a:ext cx="285720" cy="6857997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13" name="직사각형 12"/>
          <p:cNvSpPr/>
          <p:nvPr/>
        </p:nvSpPr>
        <p:spPr>
          <a:xfrm>
            <a:off x="8859915" y="4"/>
            <a:ext cx="285720" cy="6857997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직사각형 5"/>
          <p:cNvSpPr/>
          <p:nvPr/>
        </p:nvSpPr>
        <p:spPr>
          <a:xfrm>
            <a:off x="428596" y="6"/>
            <a:ext cx="8286808" cy="6857997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00034" y="428604"/>
            <a:ext cx="8186766" cy="1143000"/>
          </a:xfrm>
        </p:spPr>
        <p:txBody>
          <a:bodyPr/>
          <a:lstStyle>
            <a:lvl1pPr algn="l">
              <a:defRPr b="0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1ADCF-7756-48B0-8E1C-5C6C3443EA98}" type="datetimeFigureOut">
              <a:rPr lang="ko-KR" altLang="en-US" smtClean="0"/>
              <a:pPr/>
              <a:t>2024-11-18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9873B-84B2-4087-94D6-BCFFF0DCE34C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1ADCF-7756-48B0-8E1C-5C6C3443EA98}" type="datetimeFigureOut">
              <a:rPr lang="ko-KR" altLang="en-US" smtClean="0"/>
              <a:pPr/>
              <a:t>2024-11-18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9873B-84B2-4087-94D6-BCFFF0DCE34C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직사각형 11"/>
          <p:cNvSpPr/>
          <p:nvPr/>
        </p:nvSpPr>
        <p:spPr bwMode="invGray">
          <a:xfrm>
            <a:off x="285720" y="263808"/>
            <a:ext cx="8858280" cy="664862"/>
          </a:xfrm>
          <a:prstGeom prst="rect">
            <a:avLst/>
          </a:prstGeom>
          <a:solidFill>
            <a:schemeClr val="tx1">
              <a:tint val="95000"/>
              <a:alpha val="69804"/>
            </a:scheme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 bwMode="invGray">
          <a:xfrm>
            <a:off x="500034" y="285728"/>
            <a:ext cx="8143932" cy="642942"/>
          </a:xfrm>
          <a:noFill/>
        </p:spPr>
        <p:txBody>
          <a:bodyPr anchor="b">
            <a:noAutofit/>
          </a:bodyPr>
          <a:lstStyle>
            <a:lvl1pPr algn="l">
              <a:defRPr sz="2800" b="1">
                <a:ln w="9525" cmpd="sng">
                  <a:noFill/>
                </a:ln>
                <a:solidFill>
                  <a:schemeClr val="bg1"/>
                </a:solidFill>
                <a:effectLst>
                  <a:outerShdw blurRad="44450" dist="25400" dir="2700000" algn="tl" rotWithShape="0">
                    <a:schemeClr val="tx1">
                      <a:alpha val="51000"/>
                    </a:schemeClr>
                  </a:outerShdw>
                </a:effectLst>
              </a:defRPr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500034" y="1006230"/>
            <a:ext cx="2214578" cy="5351729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1ADCF-7756-48B0-8E1C-5C6C3443EA98}" type="datetimeFigureOut">
              <a:rPr lang="ko-KR" altLang="en-US" smtClean="0"/>
              <a:pPr/>
              <a:t>2024-11-18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9873B-84B2-4087-94D6-BCFFF0DCE34C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15" name="내용 개체 틀 14"/>
          <p:cNvSpPr>
            <a:spLocks noGrp="1"/>
          </p:cNvSpPr>
          <p:nvPr>
            <p:ph sz="quarter" idx="1"/>
          </p:nvPr>
        </p:nvSpPr>
        <p:spPr>
          <a:xfrm>
            <a:off x="2786064" y="1000108"/>
            <a:ext cx="5857875" cy="5357830"/>
          </a:xfrm>
        </p:spPr>
        <p:txBody>
          <a:bodyPr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9" name="직사각형 8"/>
          <p:cNvSpPr/>
          <p:nvPr/>
        </p:nvSpPr>
        <p:spPr>
          <a:xfrm>
            <a:off x="0" y="4"/>
            <a:ext cx="285720" cy="6857997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직사각형 8"/>
          <p:cNvSpPr/>
          <p:nvPr/>
        </p:nvSpPr>
        <p:spPr>
          <a:xfrm>
            <a:off x="0" y="3571876"/>
            <a:ext cx="9144000" cy="3286126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00034" y="3571876"/>
            <a:ext cx="3286148" cy="113824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500034" y="4714884"/>
            <a:ext cx="3286148" cy="114300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400"/>
            </a:lvl3pPr>
            <a:lvl4pPr marL="1371600" indent="0">
              <a:buNone/>
              <a:defRPr sz="1200"/>
            </a:lvl4pPr>
            <a:lvl5pPr marL="1828800" indent="0">
              <a:buNone/>
              <a:defRPr sz="12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1ADCF-7756-48B0-8E1C-5C6C3443EA98}" type="datetimeFigureOut">
              <a:rPr lang="ko-KR" altLang="en-US" smtClean="0"/>
              <a:pPr/>
              <a:t>2024-11-18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>
          <a:xfrm>
            <a:off x="3124200" y="6572272"/>
            <a:ext cx="2895600" cy="297750"/>
          </a:xfrm>
        </p:spPr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9873B-84B2-4087-94D6-BCFFF0DCE34C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8" name="그림 개체 틀 7"/>
          <p:cNvSpPr>
            <a:spLocks noGrp="1"/>
          </p:cNvSpPr>
          <p:nvPr>
            <p:ph type="pic" idx="1"/>
          </p:nvPr>
        </p:nvSpPr>
        <p:spPr>
          <a:xfrm>
            <a:off x="4000496" y="1071546"/>
            <a:ext cx="4214842" cy="4714908"/>
          </a:xfrm>
          <a:solidFill>
            <a:schemeClr val="tx2"/>
          </a:solidFill>
          <a:ln w="152400" cap="rnd">
            <a:solidFill>
              <a:srgbClr val="FFFFFF"/>
            </a:solidFill>
            <a:round/>
          </a:ln>
          <a:effectLst>
            <a:outerShdw blurRad="50800" dist="50800" dir="2700000" algn="tl" rotWithShape="0">
              <a:srgbClr val="000000">
                <a:alpha val="43137"/>
              </a:srgbClr>
            </a:outerShdw>
          </a:effectLst>
          <a:scene3d>
            <a:camera prst="orthographicFront"/>
            <a:lightRig rig="twoPt" dir="t">
              <a:rot lat="0" lon="0" rev="10800000"/>
            </a:lightRig>
          </a:scene3d>
          <a:sp3d contourW="6350">
            <a:bevelT w="50800" h="16510"/>
            <a:contourClr>
              <a:srgbClr val="C0C0C0"/>
            </a:contourClr>
          </a:sp3d>
        </p:spPr>
        <p:txBody>
          <a:bodyPr/>
          <a:lstStyle>
            <a:lvl1pPr marL="0" indent="0">
              <a:buNone/>
              <a:defRPr sz="3200">
                <a:solidFill>
                  <a:schemeClr val="tx2">
                    <a:tint val="10000"/>
                  </a:schemeClr>
                </a:solidFill>
                <a:effectLst>
                  <a:outerShdw blurRad="50800" dist="50800" dir="5400000" algn="tl" rotWithShape="0">
                    <a:srgbClr val="000000">
                      <a:alpha val="58000"/>
                    </a:srgbClr>
                  </a:outerShdw>
                </a:effectLst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kumimoji="0" lang="ko-KR" altLang="en-US" smtClean="0"/>
              <a:t>그림을 추가하려면 아이콘을 클릭하십시오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직사각형 27"/>
          <p:cNvSpPr/>
          <p:nvPr/>
        </p:nvSpPr>
        <p:spPr>
          <a:xfrm>
            <a:off x="0" y="6572272"/>
            <a:ext cx="9144000" cy="285728"/>
          </a:xfrm>
          <a:prstGeom prst="rect">
            <a:avLst/>
          </a:prstGeom>
          <a:ln w="15875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8" name="직사각형 7"/>
          <p:cNvSpPr/>
          <p:nvPr/>
        </p:nvSpPr>
        <p:spPr>
          <a:xfrm>
            <a:off x="0" y="2380"/>
            <a:ext cx="9144000" cy="283348"/>
          </a:xfrm>
          <a:prstGeom prst="rect">
            <a:avLst/>
          </a:prstGeom>
          <a:solidFill>
            <a:schemeClr val="accent4"/>
          </a:solidFill>
          <a:ln w="15875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312353" y="274638"/>
            <a:ext cx="8545927" cy="1143000"/>
          </a:xfrm>
          <a:prstGeom prst="rect">
            <a:avLst/>
          </a:prstGeom>
        </p:spPr>
        <p:txBody>
          <a:bodyPr vert="horz" rtlCol="0" anchor="ctr">
            <a:normAutofit/>
          </a:bodyPr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rtlCol="0">
            <a:normAutofit/>
          </a:bodyPr>
          <a:lstStyle/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kumimoji="0" lang="ko-KR" altLang="en-US" smtClean="0"/>
              <a:t>둘째 수준</a:t>
            </a:r>
          </a:p>
          <a:p>
            <a:pPr lvl="2" eaLnBrk="1" latinLnBrk="0" hangingPunct="1"/>
            <a:r>
              <a:rPr kumimoji="0" lang="ko-KR" altLang="en-US" smtClean="0"/>
              <a:t>셋째 수준</a:t>
            </a:r>
          </a:p>
          <a:p>
            <a:pPr lvl="3" eaLnBrk="1" latinLnBrk="0" hangingPunct="1"/>
            <a:r>
              <a:rPr kumimoji="0" lang="ko-KR" altLang="en-US" smtClean="0"/>
              <a:t>넷째 수준</a:t>
            </a:r>
          </a:p>
          <a:p>
            <a:pPr lvl="4" eaLnBrk="1" latinLnBrk="0" hangingPunct="1"/>
            <a:r>
              <a:rPr kumimoji="0"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572272"/>
            <a:ext cx="2133600" cy="285752"/>
          </a:xfrm>
          <a:prstGeom prst="rect">
            <a:avLst/>
          </a:prstGeom>
        </p:spPr>
        <p:txBody>
          <a:bodyPr vert="horz" rtlCol="0" anchor="ctr"/>
          <a:lstStyle>
            <a:lvl1pPr algn="l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5151ADCF-7756-48B0-8E1C-5C6C3443EA98}" type="datetimeFigureOut">
              <a:rPr lang="ko-KR" altLang="en-US" smtClean="0"/>
              <a:pPr/>
              <a:t>2024-11-18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572272"/>
            <a:ext cx="2895600" cy="285752"/>
          </a:xfrm>
          <a:prstGeom prst="rect">
            <a:avLst/>
          </a:prstGeom>
        </p:spPr>
        <p:txBody>
          <a:bodyPr vert="horz" rtlCol="0" anchor="ctr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572272"/>
            <a:ext cx="2133600" cy="285752"/>
          </a:xfrm>
          <a:prstGeom prst="rect">
            <a:avLst/>
          </a:prstGeom>
        </p:spPr>
        <p:txBody>
          <a:bodyPr vert="horz" rtlCol="0" anchor="ctr"/>
          <a:lstStyle>
            <a:lvl1pPr algn="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2A89873B-84B2-4087-94D6-BCFFF0DCE34C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65" r:id="rId1"/>
    <p:sldLayoutId id="2147484166" r:id="rId2"/>
    <p:sldLayoutId id="2147484167" r:id="rId3"/>
    <p:sldLayoutId id="2147484168" r:id="rId4"/>
    <p:sldLayoutId id="2147484169" r:id="rId5"/>
    <p:sldLayoutId id="2147484170" r:id="rId6"/>
    <p:sldLayoutId id="2147484171" r:id="rId7"/>
    <p:sldLayoutId id="2147484172" r:id="rId8"/>
    <p:sldLayoutId id="2147484173" r:id="rId9"/>
    <p:sldLayoutId id="2147484174" r:id="rId10"/>
    <p:sldLayoutId id="2147484175" r:id="rId11"/>
  </p:sldLayoutIdLst>
  <p:txStyles>
    <p:titleStyle>
      <a:lvl1pPr algn="ctr" rtl="0" eaLnBrk="1" latinLnBrk="1" hangingPunct="1">
        <a:spcBef>
          <a:spcPct val="0"/>
        </a:spcBef>
        <a:buNone/>
        <a:defRPr kumimoji="0" sz="4400" b="0" kern="1200" spc="100" dirty="0">
          <a:ln w="18000">
            <a:noFill/>
            <a:prstDash val="solid"/>
          </a:ln>
          <a:solidFill>
            <a:schemeClr val="tx1"/>
          </a:solidFill>
          <a:effectLst>
            <a:outerShdw blurRad="44450" dist="25400" dir="2700000" algn="tl" rotWithShape="0">
              <a:schemeClr val="bg1">
                <a:alpha val="51000"/>
              </a:schemeClr>
            </a:outerShdw>
          </a:effectLst>
          <a:latin typeface="+mj-lt"/>
          <a:ea typeface="+mj-ea"/>
          <a:cs typeface="+mj-cs"/>
        </a:defRPr>
      </a:lvl1pPr>
      <a:lvl2pPr eaLnBrk="1" latinLnBrk="1" hangingPunct="1">
        <a:defRPr kumimoji="0">
          <a:solidFill>
            <a:schemeClr val="tx2"/>
          </a:solidFill>
        </a:defRPr>
      </a:lvl2pPr>
      <a:lvl3pPr eaLnBrk="1" latinLnBrk="1" hangingPunct="1">
        <a:defRPr kumimoji="0">
          <a:solidFill>
            <a:schemeClr val="tx2"/>
          </a:solidFill>
        </a:defRPr>
      </a:lvl3pPr>
      <a:lvl4pPr eaLnBrk="1" latinLnBrk="1" hangingPunct="1">
        <a:defRPr kumimoji="0">
          <a:solidFill>
            <a:schemeClr val="tx2"/>
          </a:solidFill>
        </a:defRPr>
      </a:lvl4pPr>
      <a:lvl5pPr eaLnBrk="1" latinLnBrk="1" hangingPunct="1">
        <a:defRPr kumimoji="0">
          <a:solidFill>
            <a:schemeClr val="tx2"/>
          </a:solidFill>
        </a:defRPr>
      </a:lvl5pPr>
      <a:lvl6pPr eaLnBrk="1" latinLnBrk="1" hangingPunct="1">
        <a:defRPr kumimoji="0">
          <a:solidFill>
            <a:schemeClr val="tx2"/>
          </a:solidFill>
        </a:defRPr>
      </a:lvl6pPr>
      <a:lvl7pPr eaLnBrk="1" latinLnBrk="1" hangingPunct="1">
        <a:defRPr kumimoji="0">
          <a:solidFill>
            <a:schemeClr val="tx2"/>
          </a:solidFill>
        </a:defRPr>
      </a:lvl7pPr>
      <a:lvl8pPr eaLnBrk="1" latinLnBrk="1" hangingPunct="1">
        <a:defRPr kumimoji="0">
          <a:solidFill>
            <a:schemeClr val="tx2"/>
          </a:solidFill>
        </a:defRPr>
      </a:lvl8pPr>
      <a:lvl9pPr eaLnBrk="1" latinLnBrk="1" hangingPunct="1">
        <a:defRPr kumimoji="0">
          <a:solidFill>
            <a:schemeClr val="tx2"/>
          </a:solidFill>
        </a:defRPr>
      </a:lvl9pPr>
    </p:titleStyle>
    <p:bodyStyle>
      <a:lvl1pPr marL="342900" indent="-342900" algn="l" rtl="0" eaLnBrk="1" latinLnBrk="1" hangingPunct="1">
        <a:spcBef>
          <a:spcPct val="20000"/>
        </a:spcBef>
        <a:buFont typeface="Arial"/>
        <a:buChar char="•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1" hangingPunct="1">
        <a:spcBef>
          <a:spcPct val="20000"/>
        </a:spcBef>
        <a:buClr>
          <a:schemeClr val="accent1">
            <a:shade val="75000"/>
          </a:schemeClr>
        </a:buClr>
        <a:buFont typeface="Arial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latinLnBrk="1" hangingPunct="1">
        <a:spcBef>
          <a:spcPct val="20000"/>
        </a:spcBef>
        <a:buClr>
          <a:schemeClr val="tx2"/>
        </a:buClr>
        <a:buFont typeface="Arial"/>
        <a:buChar char="•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latinLnBrk="1" hangingPunct="1">
        <a:spcBef>
          <a:spcPct val="20000"/>
        </a:spcBef>
        <a:buClr>
          <a:schemeClr val="accent1">
            <a:shade val="75000"/>
          </a:schemeClr>
        </a:buClr>
        <a:buFont typeface="Arial"/>
        <a:buChar char="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latinLnBrk="1" hangingPunct="1">
        <a:spcBef>
          <a:spcPct val="20000"/>
        </a:spcBef>
        <a:buClr>
          <a:schemeClr val="tx2"/>
        </a:buClr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rtl="0" eaLnBrk="1" latinLnBrk="1" hangingPunct="1">
        <a:spcBef>
          <a:spcPct val="20000"/>
        </a:spcBef>
        <a:buClr>
          <a:schemeClr val="accent1"/>
        </a:buClr>
        <a:buFont typeface="Arial"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rtl="0" eaLnBrk="1" latinLnBrk="1" hangingPunct="1">
        <a:spcBef>
          <a:spcPct val="20000"/>
        </a:spcBef>
        <a:buClr>
          <a:schemeClr val="tx2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rtl="0" eaLnBrk="1" latinLnBrk="1" hangingPunct="1">
        <a:spcBef>
          <a:spcPct val="20000"/>
        </a:spcBef>
        <a:buClr>
          <a:schemeClr val="accent1"/>
        </a:buClr>
        <a:buFont typeface="Arial"/>
        <a:buChar char="•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rtl="0" eaLnBrk="1" latinLnBrk="1" hangingPunct="1">
        <a:spcBef>
          <a:spcPct val="20000"/>
        </a:spcBef>
        <a:buClr>
          <a:schemeClr val="tx2"/>
        </a:buClr>
        <a:buFont typeface="Arial"/>
        <a:buChar char="•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2267744" y="2060848"/>
            <a:ext cx="4464496" cy="2736304"/>
          </a:xfr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>
            <a:normAutofit fontScale="62500" lnSpcReduction="20000"/>
          </a:bodyPr>
          <a:lstStyle/>
          <a:p>
            <a:pPr>
              <a:buNone/>
            </a:pPr>
            <a:endParaRPr lang="en-US" altLang="ko-KR" b="1" dirty="0" smtClean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  <a:p>
            <a:pPr>
              <a:buNone/>
            </a:pPr>
            <a:endParaRPr lang="en-US" altLang="ko-KR" b="1" dirty="0" smtClean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  <a:p>
            <a:pPr>
              <a:buNone/>
            </a:pPr>
            <a:endParaRPr lang="en-US" altLang="ko-KR" b="1" dirty="0" smtClean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  <a:p>
            <a:pPr>
              <a:buNone/>
            </a:pPr>
            <a:r>
              <a:rPr lang="en-US" altLang="ko-KR" sz="103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  </a:t>
            </a:r>
            <a:r>
              <a:rPr lang="ko-KR" altLang="en-US" sz="10300" b="1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질적조사</a:t>
            </a:r>
            <a:endParaRPr lang="ko-KR" altLang="en-US" sz="103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908720"/>
            <a:ext cx="7128792" cy="5289451"/>
          </a:xfrm>
        </p:spPr>
        <p:txBody>
          <a:bodyPr>
            <a:normAutofit/>
          </a:bodyPr>
          <a:lstStyle/>
          <a:p>
            <a:pPr marL="514350" indent="-514350">
              <a:buNone/>
            </a:pPr>
            <a:r>
              <a:rPr lang="en-US" altLang="ko-KR" sz="2000" dirty="0" smtClean="0">
                <a:latin typeface="+mn-ea"/>
              </a:rPr>
              <a:t>4) </a:t>
            </a:r>
            <a:r>
              <a:rPr lang="ko-KR" altLang="en-US" sz="2000" dirty="0" smtClean="0">
                <a:latin typeface="+mn-ea"/>
              </a:rPr>
              <a:t>질적 조사의 유형</a:t>
            </a:r>
            <a:r>
              <a:rPr lang="en-US" altLang="ko-KR" sz="2000" dirty="0" smtClean="0">
                <a:latin typeface="+mn-ea"/>
              </a:rPr>
              <a:t> </a:t>
            </a:r>
          </a:p>
          <a:p>
            <a:pPr marL="514350" indent="-514350">
              <a:buFont typeface="+mj-ea"/>
              <a:buAutoNum type="circleNumDbPlain"/>
            </a:pPr>
            <a:r>
              <a:rPr lang="ko-KR" altLang="en-US" sz="2000" dirty="0" smtClean="0">
                <a:solidFill>
                  <a:srgbClr val="FF0000"/>
                </a:solidFill>
                <a:latin typeface="+mn-ea"/>
              </a:rPr>
              <a:t>근거이론연구</a:t>
            </a:r>
            <a:r>
              <a:rPr lang="en-US" altLang="ko-KR" sz="2000" dirty="0" smtClean="0">
                <a:solidFill>
                  <a:srgbClr val="FF0000"/>
                </a:solidFill>
                <a:latin typeface="+mn-ea"/>
              </a:rPr>
              <a:t>(grounded theory)</a:t>
            </a:r>
          </a:p>
          <a:p>
            <a:pPr marL="514350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+mn-ea"/>
              </a:rPr>
              <a:t>사람이나 사건</a:t>
            </a:r>
            <a:r>
              <a:rPr lang="en-US" altLang="ko-KR" sz="2000" dirty="0" smtClean="0">
                <a:latin typeface="+mn-ea"/>
              </a:rPr>
              <a:t>, </a:t>
            </a:r>
            <a:r>
              <a:rPr lang="ko-KR" altLang="en-US" sz="2000" dirty="0" smtClean="0">
                <a:latin typeface="+mn-ea"/>
              </a:rPr>
              <a:t>현상에 대한 </a:t>
            </a:r>
            <a:r>
              <a:rPr lang="ko-KR" altLang="en-US" sz="2000" dirty="0" smtClean="0">
                <a:solidFill>
                  <a:srgbClr val="FF0000"/>
                </a:solidFill>
                <a:latin typeface="+mn-ea"/>
              </a:rPr>
              <a:t>이론을 발전</a:t>
            </a:r>
            <a:r>
              <a:rPr lang="ko-KR" altLang="en-US" sz="2000" dirty="0" smtClean="0">
                <a:latin typeface="+mn-ea"/>
              </a:rPr>
              <a:t>시키는데 그 목적을 둠</a:t>
            </a:r>
            <a:endParaRPr lang="en-US" altLang="ko-KR" sz="2000" dirty="0" smtClean="0">
              <a:latin typeface="+mn-ea"/>
            </a:endParaRPr>
          </a:p>
          <a:p>
            <a:pPr marL="514350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+mn-ea"/>
              </a:rPr>
              <a:t>근거이론연구에서 </a:t>
            </a:r>
            <a:r>
              <a:rPr lang="ko-KR" altLang="en-US" sz="2000" dirty="0" err="1" smtClean="0">
                <a:latin typeface="+mn-ea"/>
              </a:rPr>
              <a:t>조사자는</a:t>
            </a:r>
            <a:r>
              <a:rPr lang="ko-KR" altLang="en-US" sz="2000" dirty="0" smtClean="0">
                <a:latin typeface="+mn-ea"/>
              </a:rPr>
              <a:t> 미리 어떤 이론을 설정하지 않고 조사를 시작하며 자료</a:t>
            </a:r>
            <a:r>
              <a:rPr lang="en-US" altLang="ko-KR" sz="2000" dirty="0" smtClean="0">
                <a:latin typeface="+mn-ea"/>
              </a:rPr>
              <a:t> </a:t>
            </a:r>
            <a:r>
              <a:rPr lang="ko-KR" altLang="en-US" sz="2000" dirty="0" smtClean="0">
                <a:latin typeface="+mn-ea"/>
              </a:rPr>
              <a:t>수집과 분석과정에서 이론이 생성되도록 함</a:t>
            </a:r>
            <a:endParaRPr lang="en-US" altLang="ko-KR" sz="2000" dirty="0" smtClean="0">
              <a:latin typeface="+mn-ea"/>
            </a:endParaRPr>
          </a:p>
          <a:p>
            <a:pPr marL="514350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+mn-ea"/>
              </a:rPr>
              <a:t>연구자가 민감성을 가지고 이론적 표본추출</a:t>
            </a:r>
            <a:r>
              <a:rPr lang="en-US" altLang="ko-KR" sz="2000" dirty="0" smtClean="0">
                <a:latin typeface="+mn-ea"/>
              </a:rPr>
              <a:t>, </a:t>
            </a:r>
            <a:r>
              <a:rPr lang="ko-KR" altLang="en-US" sz="2000" dirty="0" smtClean="0">
                <a:latin typeface="+mn-ea"/>
              </a:rPr>
              <a:t>지속적 비교방법</a:t>
            </a:r>
            <a:r>
              <a:rPr lang="en-US" altLang="ko-KR" sz="2000" dirty="0" smtClean="0">
                <a:latin typeface="+mn-ea"/>
              </a:rPr>
              <a:t>, </a:t>
            </a:r>
            <a:r>
              <a:rPr lang="ko-KR" altLang="en-US" sz="2000" dirty="0" smtClean="0">
                <a:latin typeface="+mn-ea"/>
              </a:rPr>
              <a:t>메모 코딩 등을 통해 체계적으로 이론을 개발하고자 하는 </a:t>
            </a:r>
            <a:r>
              <a:rPr lang="ko-KR" altLang="en-US" sz="2000" dirty="0" err="1" smtClean="0">
                <a:latin typeface="+mn-ea"/>
              </a:rPr>
              <a:t>질적연구방법임</a:t>
            </a:r>
            <a:r>
              <a:rPr lang="ko-KR" altLang="en-US" sz="2000" dirty="0" smtClean="0">
                <a:latin typeface="+mn-ea"/>
              </a:rPr>
              <a:t> </a:t>
            </a:r>
            <a:endParaRPr lang="en-US" altLang="ko-KR" sz="2000" dirty="0" smtClean="0">
              <a:latin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908720"/>
            <a:ext cx="7128792" cy="5289451"/>
          </a:xfrm>
        </p:spPr>
        <p:txBody>
          <a:bodyPr>
            <a:normAutofit/>
          </a:bodyPr>
          <a:lstStyle/>
          <a:p>
            <a:pPr marL="514350" indent="-514350">
              <a:buFont typeface="+mj-ea"/>
              <a:buAutoNum type="circleNumDbPlain"/>
            </a:pPr>
            <a:r>
              <a:rPr lang="ko-KR" altLang="en-US" sz="2000" dirty="0" smtClean="0">
                <a:solidFill>
                  <a:srgbClr val="FF0000"/>
                </a:solidFill>
                <a:latin typeface="+mn-ea"/>
              </a:rPr>
              <a:t>근거이론연구</a:t>
            </a:r>
            <a:r>
              <a:rPr lang="en-US" altLang="ko-KR" sz="2000" dirty="0" smtClean="0">
                <a:solidFill>
                  <a:srgbClr val="FF0000"/>
                </a:solidFill>
                <a:latin typeface="+mn-ea"/>
              </a:rPr>
              <a:t>(grounded theory)</a:t>
            </a:r>
          </a:p>
          <a:p>
            <a:pPr marL="514350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+mn-ea"/>
              </a:rPr>
              <a:t>근거 이론의 대표적이 접근 중 하나로 </a:t>
            </a:r>
            <a:r>
              <a:rPr lang="ko-KR" altLang="en-US" sz="2000" dirty="0" err="1" smtClean="0">
                <a:latin typeface="+mn-ea"/>
              </a:rPr>
              <a:t>스트라우스와</a:t>
            </a:r>
            <a:r>
              <a:rPr lang="en-US" altLang="ko-KR" sz="2000" dirty="0" smtClean="0">
                <a:latin typeface="+mn-ea"/>
              </a:rPr>
              <a:t> </a:t>
            </a:r>
            <a:r>
              <a:rPr lang="ko-KR" altLang="en-US" sz="2000" dirty="0" err="1" smtClean="0">
                <a:latin typeface="+mn-ea"/>
              </a:rPr>
              <a:t>코빈의</a:t>
            </a:r>
            <a:r>
              <a:rPr lang="ko-KR" altLang="en-US" sz="2000" dirty="0" smtClean="0">
                <a:latin typeface="+mn-ea"/>
              </a:rPr>
              <a:t> 체계적 절차를 들 수 있음</a:t>
            </a:r>
            <a:r>
              <a:rPr lang="en-US" altLang="ko-KR" sz="2000" dirty="0" smtClean="0">
                <a:latin typeface="+mn-ea"/>
              </a:rPr>
              <a:t>. </a:t>
            </a:r>
            <a:r>
              <a:rPr lang="ko-KR" altLang="en-US" sz="2000" dirty="0" smtClean="0">
                <a:latin typeface="+mn-ea"/>
              </a:rPr>
              <a:t>연구자는 특정주제</a:t>
            </a:r>
            <a:r>
              <a:rPr lang="en-US" altLang="ko-KR" sz="2000" dirty="0" smtClean="0">
                <a:latin typeface="+mn-ea"/>
              </a:rPr>
              <a:t>(</a:t>
            </a:r>
            <a:r>
              <a:rPr lang="ko-KR" altLang="en-US" sz="2000" dirty="0" smtClean="0">
                <a:latin typeface="+mn-ea"/>
              </a:rPr>
              <a:t>예를 들면</a:t>
            </a:r>
            <a:r>
              <a:rPr lang="en-US" altLang="ko-KR" sz="2000" dirty="0" smtClean="0">
                <a:latin typeface="+mn-ea"/>
              </a:rPr>
              <a:t>, </a:t>
            </a:r>
            <a:r>
              <a:rPr lang="ko-KR" altLang="en-US" sz="2000" dirty="0" smtClean="0">
                <a:latin typeface="+mn-ea"/>
              </a:rPr>
              <a:t>교과과정개발</a:t>
            </a:r>
            <a:r>
              <a:rPr lang="en-US" altLang="ko-KR" sz="2000" dirty="0" smtClean="0">
                <a:latin typeface="+mn-ea"/>
              </a:rPr>
              <a:t>, </a:t>
            </a:r>
            <a:r>
              <a:rPr lang="ko-KR" altLang="en-US" sz="2000" dirty="0" smtClean="0">
                <a:latin typeface="+mn-ea"/>
              </a:rPr>
              <a:t>클라이언트와 </a:t>
            </a:r>
            <a:r>
              <a:rPr lang="ko-KR" altLang="en-US" sz="2000" dirty="0" err="1" smtClean="0">
                <a:latin typeface="+mn-ea"/>
              </a:rPr>
              <a:t>심리검결과를</a:t>
            </a:r>
            <a:r>
              <a:rPr lang="ko-KR" altLang="en-US" sz="2000" dirty="0" smtClean="0">
                <a:latin typeface="+mn-ea"/>
              </a:rPr>
              <a:t> 공유할 때 나타나는 치료적 효과</a:t>
            </a:r>
            <a:r>
              <a:rPr lang="en-US" altLang="ko-KR" sz="2000" dirty="0">
                <a:latin typeface="+mn-ea"/>
              </a:rPr>
              <a:t>)</a:t>
            </a:r>
            <a:r>
              <a:rPr lang="ko-KR" altLang="en-US" sz="2000" dirty="0" smtClean="0">
                <a:latin typeface="+mn-ea"/>
              </a:rPr>
              <a:t>에 대한 과정</a:t>
            </a:r>
            <a:r>
              <a:rPr lang="en-US" altLang="ko-KR" sz="2000" dirty="0" smtClean="0">
                <a:latin typeface="+mn-ea"/>
              </a:rPr>
              <a:t>, </a:t>
            </a:r>
            <a:r>
              <a:rPr lang="ko-KR" altLang="en-US" sz="2000" dirty="0" smtClean="0">
                <a:latin typeface="+mn-ea"/>
              </a:rPr>
              <a:t>행동</a:t>
            </a:r>
            <a:r>
              <a:rPr lang="en-US" altLang="ko-KR" sz="2000" dirty="0" smtClean="0">
                <a:latin typeface="+mn-ea"/>
              </a:rPr>
              <a:t>, </a:t>
            </a:r>
            <a:r>
              <a:rPr lang="ko-KR" altLang="en-US" sz="2000" dirty="0" smtClean="0">
                <a:latin typeface="+mn-ea"/>
              </a:rPr>
              <a:t>상호작용을 설명하는 이론을 체계적으로 개발하고자 하는 경우 연구자는 보통 범주를 포화하기</a:t>
            </a:r>
            <a:r>
              <a:rPr lang="en-US" altLang="ko-KR" sz="2000" dirty="0" smtClean="0">
                <a:latin typeface="+mn-ea"/>
              </a:rPr>
              <a:t>(</a:t>
            </a:r>
            <a:r>
              <a:rPr lang="ko-KR" altLang="en-US" sz="2000" dirty="0" smtClean="0">
                <a:latin typeface="+mn-ea"/>
              </a:rPr>
              <a:t>더 이상 새로운 범주를 발견할 수 없을 때까지 지속적으로 범주를 추가해 주는 정보를 발견하기 위한</a:t>
            </a:r>
            <a:r>
              <a:rPr lang="en-US" altLang="ko-KR" sz="2000" dirty="0" smtClean="0">
                <a:latin typeface="+mn-ea"/>
              </a:rPr>
              <a:t>)</a:t>
            </a:r>
            <a:r>
              <a:rPr lang="ko-KR" altLang="en-US" sz="2000" dirty="0" smtClean="0">
                <a:latin typeface="+mn-ea"/>
              </a:rPr>
              <a:t>위한 자료를 수집하기 위해 현장에 여러 번 방문하여 </a:t>
            </a:r>
            <a:r>
              <a:rPr lang="en-US" altLang="ko-KR" sz="2000" dirty="0" smtClean="0">
                <a:latin typeface="+mn-ea"/>
              </a:rPr>
              <a:t>20</a:t>
            </a:r>
            <a:r>
              <a:rPr lang="ko-KR" altLang="en-US" sz="2000" dirty="0" smtClean="0">
                <a:latin typeface="+mn-ea"/>
              </a:rPr>
              <a:t>회에서 </a:t>
            </a:r>
            <a:r>
              <a:rPr lang="en-US" altLang="ko-KR" sz="2000" dirty="0" smtClean="0">
                <a:latin typeface="+mn-ea"/>
              </a:rPr>
              <a:t>30</a:t>
            </a:r>
            <a:r>
              <a:rPr lang="ko-KR" altLang="en-US" sz="2000" dirty="0" smtClean="0">
                <a:latin typeface="+mn-ea"/>
              </a:rPr>
              <a:t>회 정도의 면접을 수행 함</a:t>
            </a:r>
            <a:r>
              <a:rPr lang="en-US" altLang="ko-KR" sz="2000" dirty="0" smtClean="0">
                <a:latin typeface="+mn-ea"/>
              </a:rPr>
              <a:t>. </a:t>
            </a:r>
            <a:r>
              <a:rPr lang="ko-KR" altLang="en-US" sz="2000" dirty="0" smtClean="0">
                <a:latin typeface="+mn-ea"/>
              </a:rPr>
              <a:t>범주는 사건</a:t>
            </a:r>
            <a:r>
              <a:rPr lang="en-US" altLang="ko-KR" sz="2000" dirty="0" smtClean="0">
                <a:latin typeface="+mn-ea"/>
              </a:rPr>
              <a:t>, </a:t>
            </a:r>
            <a:r>
              <a:rPr lang="ko-KR" altLang="en-US" sz="2000" dirty="0" smtClean="0">
                <a:latin typeface="+mn-ea"/>
              </a:rPr>
              <a:t>해프닝</a:t>
            </a:r>
            <a:r>
              <a:rPr lang="en-US" altLang="ko-KR" sz="2000" dirty="0" smtClean="0">
                <a:latin typeface="+mn-ea"/>
              </a:rPr>
              <a:t>, </a:t>
            </a:r>
            <a:r>
              <a:rPr lang="ko-KR" altLang="en-US" sz="2000" dirty="0" smtClean="0">
                <a:latin typeface="+mn-ea"/>
              </a:rPr>
              <a:t>사례 등으로 구성된 정보단위를 대표함</a:t>
            </a:r>
            <a:r>
              <a:rPr lang="en-US" altLang="ko-KR" sz="2000" dirty="0" smtClean="0">
                <a:latin typeface="+mn-ea"/>
              </a:rPr>
              <a:t>. </a:t>
            </a:r>
            <a:r>
              <a:rPr lang="ko-KR" altLang="en-US" sz="2000" dirty="0" smtClean="0">
                <a:latin typeface="+mn-ea"/>
              </a:rPr>
              <a:t>연구자를 자료를 수집하는 동시에 분석함</a:t>
            </a:r>
            <a:endParaRPr lang="en-US" altLang="ko-KR" sz="2000" dirty="0" smtClean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3317118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908720"/>
            <a:ext cx="7128792" cy="5289451"/>
          </a:xfrm>
        </p:spPr>
        <p:txBody>
          <a:bodyPr>
            <a:normAutofit/>
          </a:bodyPr>
          <a:lstStyle/>
          <a:p>
            <a:pPr marL="514350" indent="-514350">
              <a:buFont typeface="+mj-ea"/>
              <a:buAutoNum type="circleNumDbPlain"/>
            </a:pPr>
            <a:r>
              <a:rPr lang="ko-KR" altLang="en-US" sz="2000" dirty="0" smtClean="0">
                <a:solidFill>
                  <a:srgbClr val="FF0000"/>
                </a:solidFill>
                <a:latin typeface="+mn-ea"/>
              </a:rPr>
              <a:t>근거이론연구</a:t>
            </a:r>
            <a:r>
              <a:rPr lang="en-US" altLang="ko-KR" sz="2000" dirty="0" smtClean="0">
                <a:solidFill>
                  <a:srgbClr val="FF0000"/>
                </a:solidFill>
                <a:latin typeface="+mn-ea"/>
              </a:rPr>
              <a:t>(grounded theory)</a:t>
            </a:r>
          </a:p>
          <a:p>
            <a:pPr marL="514350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+mn-ea"/>
              </a:rPr>
              <a:t>근거이론 연구의 자료수집은</a:t>
            </a:r>
            <a:r>
              <a:rPr lang="en-US" altLang="ko-KR" sz="2000" dirty="0" smtClean="0">
                <a:latin typeface="+mn-ea"/>
              </a:rPr>
              <a:t>” </a:t>
            </a:r>
            <a:r>
              <a:rPr lang="ko-KR" altLang="en-US" sz="2000" dirty="0" smtClean="0">
                <a:latin typeface="+mn-ea"/>
              </a:rPr>
              <a:t>지그재그</a:t>
            </a:r>
            <a:r>
              <a:rPr lang="en-US" altLang="ko-KR" sz="2000" dirty="0" smtClean="0">
                <a:latin typeface="+mn-ea"/>
              </a:rPr>
              <a:t>”</a:t>
            </a:r>
            <a:r>
              <a:rPr lang="ko-KR" altLang="en-US" sz="2000" dirty="0" smtClean="0">
                <a:latin typeface="+mn-ea"/>
              </a:rPr>
              <a:t>과정</a:t>
            </a:r>
            <a:r>
              <a:rPr lang="en-US" altLang="ko-KR" sz="2000" dirty="0" smtClean="0">
                <a:latin typeface="+mn-ea"/>
              </a:rPr>
              <a:t>, </a:t>
            </a:r>
            <a:r>
              <a:rPr lang="ko-KR" altLang="en-US" sz="2000" dirty="0" smtClean="0">
                <a:latin typeface="+mn-ea"/>
              </a:rPr>
              <a:t>즉</a:t>
            </a:r>
            <a:r>
              <a:rPr lang="en-US" altLang="ko-KR" sz="2000" dirty="0" smtClean="0">
                <a:latin typeface="+mn-ea"/>
              </a:rPr>
              <a:t>, </a:t>
            </a:r>
            <a:r>
              <a:rPr lang="ko-KR" altLang="en-US" sz="2000" dirty="0" smtClean="0">
                <a:latin typeface="+mn-ea"/>
              </a:rPr>
              <a:t>현장으로 나가서 정보를 수집하고</a:t>
            </a:r>
            <a:r>
              <a:rPr lang="en-US" altLang="ko-KR" sz="2000" dirty="0" smtClean="0">
                <a:latin typeface="+mn-ea"/>
              </a:rPr>
              <a:t>, </a:t>
            </a:r>
            <a:r>
              <a:rPr lang="ko-KR" altLang="en-US" sz="2000" dirty="0" smtClean="0">
                <a:latin typeface="+mn-ea"/>
              </a:rPr>
              <a:t>연구실에 들어와서 자료를 분석하고</a:t>
            </a:r>
            <a:r>
              <a:rPr lang="en-US" altLang="ko-KR" sz="2000" dirty="0" smtClean="0">
                <a:latin typeface="+mn-ea"/>
              </a:rPr>
              <a:t>, </a:t>
            </a:r>
            <a:r>
              <a:rPr lang="ko-KR" altLang="en-US" sz="2000" dirty="0" smtClean="0">
                <a:latin typeface="+mn-ea"/>
              </a:rPr>
              <a:t>다시 현장으로 나가서 더 많은 정보를 수집하고 또 연구실에 들어와서 자료를 분석하는 과정을 반복함</a:t>
            </a:r>
            <a:endParaRPr lang="en-US" altLang="ko-KR" sz="2000" dirty="0" smtClean="0">
              <a:latin typeface="+mn-ea"/>
            </a:endParaRPr>
          </a:p>
          <a:p>
            <a:pPr marL="514350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+mn-ea"/>
              </a:rPr>
              <a:t>면접의 대상이 되는 참여자는 연구자가 이론을 가장 잘 형성하도록 돕기 위해 이론적으로 선택됨</a:t>
            </a:r>
            <a:r>
              <a:rPr lang="en-US" altLang="ko-KR" sz="2000" dirty="0" smtClean="0">
                <a:latin typeface="+mn-ea"/>
              </a:rPr>
              <a:t>.</a:t>
            </a:r>
          </a:p>
          <a:p>
            <a:pPr marL="514350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+mn-ea"/>
              </a:rPr>
              <a:t>현장을 몇</a:t>
            </a:r>
            <a:r>
              <a:rPr lang="en-US" altLang="ko-KR" sz="2000" dirty="0" smtClean="0">
                <a:latin typeface="+mn-ea"/>
              </a:rPr>
              <a:t> </a:t>
            </a:r>
            <a:r>
              <a:rPr lang="ko-KR" altLang="en-US" sz="2000" dirty="0" smtClean="0">
                <a:latin typeface="+mn-ea"/>
              </a:rPr>
              <a:t>차례나</a:t>
            </a:r>
            <a:r>
              <a:rPr lang="en-US" altLang="ko-KR" sz="2000" dirty="0" smtClean="0">
                <a:latin typeface="+mn-ea"/>
              </a:rPr>
              <a:t> </a:t>
            </a:r>
            <a:r>
              <a:rPr lang="ko-KR" altLang="en-US" sz="2000" dirty="0" smtClean="0">
                <a:latin typeface="+mn-ea"/>
              </a:rPr>
              <a:t>방문해야 하는가는 정보의 범주들이 포화되었는가</a:t>
            </a:r>
            <a:r>
              <a:rPr lang="en-US" altLang="ko-KR" sz="2000" dirty="0" smtClean="0">
                <a:latin typeface="+mn-ea"/>
              </a:rPr>
              <a:t>, </a:t>
            </a:r>
            <a:r>
              <a:rPr lang="ko-KR" altLang="en-US" sz="2000" dirty="0" smtClean="0">
                <a:latin typeface="+mn-ea"/>
              </a:rPr>
              <a:t>이론이 복합적으로 충분히 정교화되었는가에 달려 있음</a:t>
            </a:r>
            <a:r>
              <a:rPr lang="en-US" altLang="ko-KR" sz="2000" dirty="0" smtClean="0">
                <a:latin typeface="+mn-ea"/>
              </a:rPr>
              <a:t>. </a:t>
            </a:r>
            <a:r>
              <a:rPr lang="ko-KR" altLang="en-US" sz="2000" dirty="0" smtClean="0">
                <a:latin typeface="+mn-ea"/>
              </a:rPr>
              <a:t>이렇게 자료수집에 의한 정보를 가지고 비교하여 범주화시키는 과정을 </a:t>
            </a:r>
            <a:r>
              <a:rPr lang="ko-KR" altLang="en-US" sz="2000" dirty="0" smtClean="0">
                <a:solidFill>
                  <a:srgbClr val="92D050"/>
                </a:solidFill>
                <a:latin typeface="+mn-ea"/>
              </a:rPr>
              <a:t>자료분석의 지속적 비교 방법이라고 함</a:t>
            </a:r>
            <a:endParaRPr lang="en-US" altLang="ko-KR" sz="2000" dirty="0" smtClean="0">
              <a:solidFill>
                <a:srgbClr val="92D050"/>
              </a:solidFill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13486540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908720"/>
            <a:ext cx="7128792" cy="5289451"/>
          </a:xfrm>
        </p:spPr>
        <p:txBody>
          <a:bodyPr>
            <a:normAutofit/>
          </a:bodyPr>
          <a:lstStyle/>
          <a:p>
            <a:pPr marL="514350" indent="-514350">
              <a:buFont typeface="+mj-ea"/>
              <a:buAutoNum type="circleNumDbPlain"/>
            </a:pPr>
            <a:r>
              <a:rPr lang="ko-KR" altLang="en-US" sz="2000" dirty="0" smtClean="0">
                <a:solidFill>
                  <a:srgbClr val="FF0000"/>
                </a:solidFill>
                <a:latin typeface="+mn-ea"/>
              </a:rPr>
              <a:t>근거이론연구</a:t>
            </a:r>
            <a:r>
              <a:rPr lang="en-US" altLang="ko-KR" sz="2000" dirty="0" smtClean="0">
                <a:solidFill>
                  <a:srgbClr val="FF0000"/>
                </a:solidFill>
                <a:latin typeface="+mn-ea"/>
              </a:rPr>
              <a:t>(grounded theory, </a:t>
            </a:r>
            <a:r>
              <a:rPr lang="ko-KR" altLang="en-US" sz="2000" dirty="0" smtClean="0">
                <a:solidFill>
                  <a:srgbClr val="FF0000"/>
                </a:solidFill>
                <a:latin typeface="+mn-ea"/>
              </a:rPr>
              <a:t>현실기반 이론</a:t>
            </a:r>
            <a:r>
              <a:rPr lang="en-US" altLang="ko-KR" sz="2000" dirty="0" smtClean="0">
                <a:solidFill>
                  <a:srgbClr val="FF0000"/>
                </a:solidFill>
                <a:latin typeface="+mn-ea"/>
              </a:rPr>
              <a:t>)</a:t>
            </a:r>
          </a:p>
          <a:p>
            <a:pPr marL="514350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+mn-ea"/>
              </a:rPr>
              <a:t>연구자는 </a:t>
            </a:r>
            <a:r>
              <a:rPr lang="ko-KR" altLang="en-US" sz="2000" dirty="0" smtClean="0">
                <a:solidFill>
                  <a:srgbClr val="00B0F0"/>
                </a:solidFill>
                <a:latin typeface="+mn-ea"/>
              </a:rPr>
              <a:t>개방 코딩</a:t>
            </a:r>
            <a:r>
              <a:rPr lang="ko-KR" altLang="en-US" sz="2000" dirty="0" smtClean="0">
                <a:latin typeface="+mn-ea"/>
              </a:rPr>
              <a:t>으로 시작하는데 이것은 자료를 주요한 정보의 범주로 </a:t>
            </a:r>
            <a:r>
              <a:rPr lang="ko-KR" altLang="en-US" sz="2000" dirty="0" err="1" smtClean="0">
                <a:latin typeface="+mn-ea"/>
              </a:rPr>
              <a:t>코딩하는</a:t>
            </a:r>
            <a:r>
              <a:rPr lang="ko-KR" altLang="en-US" sz="2000" dirty="0" smtClean="0">
                <a:latin typeface="+mn-ea"/>
              </a:rPr>
              <a:t> 것</a:t>
            </a:r>
            <a:endParaRPr lang="en-US" altLang="ko-KR" sz="2000" dirty="0" smtClean="0">
              <a:latin typeface="+mn-ea"/>
            </a:endParaRPr>
          </a:p>
          <a:p>
            <a:pPr marL="514350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+mn-ea"/>
              </a:rPr>
              <a:t>개방코딩으로부터 </a:t>
            </a:r>
            <a:r>
              <a:rPr lang="ko-KR" altLang="en-US" sz="2000" dirty="0" err="1" smtClean="0">
                <a:solidFill>
                  <a:srgbClr val="00B0F0"/>
                </a:solidFill>
                <a:latin typeface="+mn-ea"/>
              </a:rPr>
              <a:t>축코딩</a:t>
            </a:r>
            <a:r>
              <a:rPr lang="ko-KR" altLang="en-US" sz="2000" dirty="0" err="1" smtClean="0">
                <a:latin typeface="+mn-ea"/>
              </a:rPr>
              <a:t>이</a:t>
            </a:r>
            <a:r>
              <a:rPr lang="ko-KR" altLang="en-US" sz="2000" dirty="0" smtClean="0">
                <a:latin typeface="+mn-ea"/>
              </a:rPr>
              <a:t> 나타남</a:t>
            </a:r>
            <a:r>
              <a:rPr lang="en-US" altLang="ko-KR" sz="2000" dirty="0" smtClean="0">
                <a:latin typeface="+mn-ea"/>
              </a:rPr>
              <a:t>. </a:t>
            </a:r>
            <a:r>
              <a:rPr lang="ko-KR" altLang="en-US" sz="2000" dirty="0" smtClean="0">
                <a:latin typeface="+mn-ea"/>
              </a:rPr>
              <a:t>즉</a:t>
            </a:r>
            <a:r>
              <a:rPr lang="en-US" altLang="ko-KR" sz="2000" dirty="0" smtClean="0">
                <a:latin typeface="+mn-ea"/>
              </a:rPr>
              <a:t>. </a:t>
            </a:r>
            <a:r>
              <a:rPr lang="ko-KR" altLang="en-US" sz="2000" dirty="0" smtClean="0">
                <a:latin typeface="+mn-ea"/>
              </a:rPr>
              <a:t>연구자는 하나의 개방코딩</a:t>
            </a:r>
            <a:r>
              <a:rPr lang="en-US" altLang="ko-KR" sz="2000" dirty="0" smtClean="0">
                <a:latin typeface="+mn-ea"/>
              </a:rPr>
              <a:t>(</a:t>
            </a:r>
            <a:r>
              <a:rPr lang="ko-KR" altLang="en-US" sz="2000" dirty="0" smtClean="0">
                <a:latin typeface="+mn-ea"/>
              </a:rPr>
              <a:t>중심현상</a:t>
            </a:r>
            <a:r>
              <a:rPr lang="en-US" altLang="ko-KR" sz="2000" dirty="0" smtClean="0">
                <a:latin typeface="+mn-ea"/>
              </a:rPr>
              <a:t>)</a:t>
            </a:r>
            <a:r>
              <a:rPr lang="ko-KR" altLang="en-US" sz="2000" dirty="0" smtClean="0">
                <a:latin typeface="+mn-ea"/>
              </a:rPr>
              <a:t>을 확인하고 나서 자료로 돌아가 이 중심현상 주위의 범주들을 만듦</a:t>
            </a:r>
            <a:r>
              <a:rPr lang="en-US" altLang="ko-KR" sz="2000" dirty="0" smtClean="0">
                <a:latin typeface="+mn-ea"/>
              </a:rPr>
              <a:t>(</a:t>
            </a:r>
            <a:r>
              <a:rPr lang="ko-KR" altLang="en-US" sz="2000" dirty="0" smtClean="0">
                <a:latin typeface="+mn-ea"/>
              </a:rPr>
              <a:t>이러한 중심을 둘러싼 범주들의 유형에는</a:t>
            </a:r>
            <a:r>
              <a:rPr lang="en-US" altLang="ko-KR" sz="2000" dirty="0">
                <a:latin typeface="+mn-ea"/>
              </a:rPr>
              <a:t> </a:t>
            </a:r>
            <a:r>
              <a:rPr lang="ko-KR" altLang="en-US" sz="2000" dirty="0" smtClean="0">
                <a:latin typeface="+mn-ea"/>
              </a:rPr>
              <a:t>인과적 조건</a:t>
            </a:r>
            <a:r>
              <a:rPr lang="en-US" altLang="ko-KR" sz="2000" dirty="0" smtClean="0">
                <a:latin typeface="+mn-ea"/>
              </a:rPr>
              <a:t>(</a:t>
            </a:r>
            <a:r>
              <a:rPr lang="ko-KR" altLang="en-US" sz="2000" dirty="0" smtClean="0">
                <a:latin typeface="+mn-ea"/>
              </a:rPr>
              <a:t>중심현상의 원인이 되는 요인</a:t>
            </a:r>
            <a:r>
              <a:rPr lang="en-US" altLang="ko-KR" sz="2000" dirty="0" smtClean="0">
                <a:latin typeface="+mn-ea"/>
              </a:rPr>
              <a:t>), </a:t>
            </a:r>
            <a:r>
              <a:rPr lang="ko-KR" altLang="en-US" sz="2000" dirty="0" smtClean="0">
                <a:latin typeface="+mn-ea"/>
              </a:rPr>
              <a:t>전략</a:t>
            </a:r>
            <a:r>
              <a:rPr lang="en-US" altLang="ko-KR" sz="2000" dirty="0" smtClean="0">
                <a:latin typeface="+mn-ea"/>
              </a:rPr>
              <a:t>(</a:t>
            </a:r>
            <a:r>
              <a:rPr lang="ko-KR" altLang="en-US" sz="2000" dirty="0" smtClean="0">
                <a:latin typeface="+mn-ea"/>
              </a:rPr>
              <a:t>중심현상에 대한 반응으로 취하는 행동</a:t>
            </a:r>
            <a:r>
              <a:rPr lang="en-US" altLang="ko-KR" sz="2000" dirty="0" smtClean="0">
                <a:latin typeface="+mn-ea"/>
              </a:rPr>
              <a:t>), </a:t>
            </a:r>
            <a:r>
              <a:rPr lang="ko-KR" altLang="en-US" sz="2000" dirty="0" smtClean="0">
                <a:latin typeface="+mn-ea"/>
              </a:rPr>
              <a:t>맥락적 조건과 중재적 조건</a:t>
            </a:r>
            <a:r>
              <a:rPr lang="en-US" altLang="ko-KR" sz="2000" dirty="0" smtClean="0">
                <a:latin typeface="+mn-ea"/>
              </a:rPr>
              <a:t>(</a:t>
            </a:r>
            <a:r>
              <a:rPr lang="ko-KR" altLang="en-US" sz="2000" dirty="0" smtClean="0">
                <a:latin typeface="+mn-ea"/>
              </a:rPr>
              <a:t>전략에 영향을 미치는 광범위하고 구체적이 상황적 요인</a:t>
            </a:r>
            <a:r>
              <a:rPr lang="en-US" altLang="ko-KR" sz="2000" dirty="0" smtClean="0">
                <a:latin typeface="+mn-ea"/>
              </a:rPr>
              <a:t>), </a:t>
            </a:r>
            <a:r>
              <a:rPr lang="ko-KR" altLang="en-US" sz="2000" dirty="0" smtClean="0">
                <a:latin typeface="+mn-ea"/>
              </a:rPr>
              <a:t>결과</a:t>
            </a:r>
            <a:r>
              <a:rPr lang="en-US" altLang="ko-KR" sz="2000" dirty="0" smtClean="0">
                <a:latin typeface="+mn-ea"/>
              </a:rPr>
              <a:t>(</a:t>
            </a:r>
            <a:r>
              <a:rPr lang="ko-KR" altLang="en-US" sz="2000" dirty="0" smtClean="0">
                <a:latin typeface="+mn-ea"/>
              </a:rPr>
              <a:t>전략을 활용한 결과</a:t>
            </a:r>
            <a:r>
              <a:rPr lang="en-US" altLang="ko-KR" sz="2000" dirty="0" smtClean="0">
                <a:latin typeface="+mn-ea"/>
              </a:rPr>
              <a:t>)</a:t>
            </a:r>
            <a:r>
              <a:rPr lang="ko-KR" altLang="en-US" sz="2000" dirty="0" smtClean="0">
                <a:latin typeface="+mn-ea"/>
              </a:rPr>
              <a:t>로 구성됨</a:t>
            </a:r>
            <a:r>
              <a:rPr lang="en-US" altLang="ko-KR" sz="2000" dirty="0" smtClean="0">
                <a:latin typeface="+mn-ea"/>
              </a:rPr>
              <a:t>. </a:t>
            </a:r>
            <a:r>
              <a:rPr lang="ko-KR" altLang="en-US" sz="2000" dirty="0" smtClean="0">
                <a:latin typeface="+mn-ea"/>
              </a:rPr>
              <a:t>이러한 범주들은 </a:t>
            </a:r>
            <a:r>
              <a:rPr lang="ko-KR" altLang="en-US" sz="2000" dirty="0" err="1" smtClean="0">
                <a:latin typeface="+mn-ea"/>
              </a:rPr>
              <a:t>축코딩</a:t>
            </a:r>
            <a:r>
              <a:rPr lang="ko-KR" altLang="en-US" sz="2000" dirty="0" smtClean="0">
                <a:latin typeface="+mn-ea"/>
              </a:rPr>
              <a:t> 패러다임이라 함</a:t>
            </a:r>
            <a:endParaRPr lang="en-US" altLang="ko-KR" sz="2000" dirty="0" smtClean="0">
              <a:latin typeface="+mn-ea"/>
            </a:endParaRPr>
          </a:p>
          <a:p>
            <a:pPr marL="514350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+mn-ea"/>
              </a:rPr>
              <a:t>마지막으로 </a:t>
            </a:r>
            <a:r>
              <a:rPr lang="ko-KR" altLang="en-US" sz="2000" dirty="0" smtClean="0">
                <a:solidFill>
                  <a:srgbClr val="00B0F0"/>
                </a:solidFill>
                <a:latin typeface="+mn-ea"/>
              </a:rPr>
              <a:t>선택적 코딩단계인데 </a:t>
            </a:r>
            <a:r>
              <a:rPr lang="ko-KR" altLang="en-US" sz="2000" dirty="0" smtClean="0">
                <a:latin typeface="+mn-ea"/>
              </a:rPr>
              <a:t>연구자가 모형에 있는 범주들을 </a:t>
            </a:r>
            <a:r>
              <a:rPr lang="ko-KR" altLang="en-US" sz="2000" dirty="0" err="1" smtClean="0">
                <a:latin typeface="+mn-ea"/>
              </a:rPr>
              <a:t>상호관련시키거나</a:t>
            </a:r>
            <a:r>
              <a:rPr lang="ko-KR" altLang="en-US" sz="2000" dirty="0" smtClean="0">
                <a:latin typeface="+mn-ea"/>
              </a:rPr>
              <a:t> 모형에 있는 범주들 간의 상호관계를 기술하는 이야기를 결합하는 모형을 취하거나 명제 또는 가설을 발전시키게 됨</a:t>
            </a:r>
            <a:endParaRPr lang="ko-KR" altLang="en-US" sz="2000" dirty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1981878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내용 개체 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13680417"/>
              </p:ext>
            </p:extLst>
          </p:nvPr>
        </p:nvGraphicFramePr>
        <p:xfrm>
          <a:off x="467544" y="764704"/>
          <a:ext cx="8229600" cy="53285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755576" y="980728"/>
            <a:ext cx="223224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dirty="0" err="1" smtClean="0"/>
              <a:t>축코딩</a:t>
            </a:r>
            <a:r>
              <a:rPr lang="ko-KR" altLang="en-US" dirty="0" smtClean="0"/>
              <a:t> </a:t>
            </a:r>
            <a:r>
              <a:rPr lang="ko-KR" altLang="en-US" dirty="0" err="1" smtClean="0"/>
              <a:t>패러다임예</a:t>
            </a:r>
            <a:endParaRPr lang="en-US" altLang="ko-KR" dirty="0" smtClean="0"/>
          </a:p>
          <a:p>
            <a:r>
              <a:rPr lang="ko-KR" altLang="en-US" dirty="0" smtClean="0"/>
              <a:t>소아암 부모모임 리더들의 자조집단 참여모임</a:t>
            </a:r>
            <a:r>
              <a:rPr lang="en-US" altLang="ko-KR" dirty="0" smtClean="0"/>
              <a:t> </a:t>
            </a:r>
            <a:r>
              <a:rPr lang="ko-KR" altLang="en-US" dirty="0" smtClean="0"/>
              <a:t>모형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3753508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908720"/>
            <a:ext cx="7128792" cy="5289451"/>
          </a:xfrm>
        </p:spPr>
        <p:txBody>
          <a:bodyPr>
            <a:normAutofit/>
          </a:bodyPr>
          <a:lstStyle/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solidFill>
                  <a:srgbClr val="FF0000"/>
                </a:solidFill>
                <a:latin typeface="+mn-ea"/>
              </a:rPr>
              <a:t>근거이론연구</a:t>
            </a:r>
            <a:r>
              <a:rPr lang="en-US" altLang="ko-KR" sz="2000" dirty="0" smtClean="0">
                <a:solidFill>
                  <a:srgbClr val="FF0000"/>
                </a:solidFill>
                <a:latin typeface="+mn-ea"/>
              </a:rPr>
              <a:t>(grounded theory, </a:t>
            </a:r>
            <a:r>
              <a:rPr lang="ko-KR" altLang="en-US" sz="2000" dirty="0" smtClean="0">
                <a:solidFill>
                  <a:srgbClr val="FF0000"/>
                </a:solidFill>
                <a:latin typeface="+mn-ea"/>
              </a:rPr>
              <a:t>현실기반 이론</a:t>
            </a:r>
            <a:r>
              <a:rPr lang="en-US" altLang="ko-KR" sz="2000" dirty="0" smtClean="0">
                <a:solidFill>
                  <a:srgbClr val="FF0000"/>
                </a:solidFill>
                <a:latin typeface="+mn-ea"/>
              </a:rPr>
              <a:t>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solidFill>
                  <a:schemeClr val="tx1"/>
                </a:solidFill>
                <a:latin typeface="+mn-ea"/>
              </a:rPr>
              <a:t>선택코딩 결과 헌신적 </a:t>
            </a:r>
            <a:r>
              <a:rPr lang="ko-KR" altLang="en-US" sz="2000" dirty="0" err="1" smtClean="0">
                <a:solidFill>
                  <a:schemeClr val="tx1"/>
                </a:solidFill>
                <a:latin typeface="+mn-ea"/>
              </a:rPr>
              <a:t>가족형</a:t>
            </a:r>
            <a:r>
              <a:rPr lang="en-US" altLang="ko-KR" sz="2000" dirty="0" smtClean="0">
                <a:solidFill>
                  <a:schemeClr val="tx1"/>
                </a:solidFill>
                <a:latin typeface="+mn-ea"/>
              </a:rPr>
              <a:t>, </a:t>
            </a:r>
            <a:r>
              <a:rPr lang="ko-KR" altLang="en-US" sz="2000" dirty="0" smtClean="0">
                <a:solidFill>
                  <a:schemeClr val="tx1"/>
                </a:solidFill>
                <a:latin typeface="+mn-ea"/>
              </a:rPr>
              <a:t>순수봉사자형</a:t>
            </a:r>
            <a:r>
              <a:rPr lang="en-US" altLang="ko-KR" sz="2000" dirty="0" smtClean="0">
                <a:solidFill>
                  <a:schemeClr val="tx1"/>
                </a:solidFill>
                <a:latin typeface="+mn-ea"/>
              </a:rPr>
              <a:t>, </a:t>
            </a:r>
            <a:r>
              <a:rPr lang="ko-KR" altLang="en-US" sz="2000" dirty="0" err="1" smtClean="0">
                <a:solidFill>
                  <a:schemeClr val="tx1"/>
                </a:solidFill>
                <a:latin typeface="+mn-ea"/>
              </a:rPr>
              <a:t>모범회원형</a:t>
            </a:r>
            <a:r>
              <a:rPr lang="en-US" altLang="ko-KR" sz="2000" dirty="0" smtClean="0">
                <a:solidFill>
                  <a:schemeClr val="tx1"/>
                </a:solidFill>
                <a:latin typeface="+mn-ea"/>
              </a:rPr>
              <a:t>, </a:t>
            </a:r>
            <a:r>
              <a:rPr lang="ko-KR" altLang="en-US" sz="2000" dirty="0" smtClean="0">
                <a:solidFill>
                  <a:schemeClr val="tx1"/>
                </a:solidFill>
                <a:latin typeface="+mn-ea"/>
              </a:rPr>
              <a:t>사회운동가형으로 구분됨</a:t>
            </a:r>
            <a:endParaRPr lang="en-US" altLang="ko-KR" sz="2000" dirty="0" smtClean="0">
              <a:solidFill>
                <a:schemeClr val="tx1"/>
              </a:solidFill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22672858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908720"/>
            <a:ext cx="7128792" cy="5289451"/>
          </a:xfrm>
        </p:spPr>
        <p:txBody>
          <a:bodyPr>
            <a:normAutofit/>
          </a:bodyPr>
          <a:lstStyle/>
          <a:p>
            <a:pPr marL="514350" indent="-514350">
              <a:buFont typeface="+mj-ea"/>
              <a:buAutoNum type="circleNumDbPlain" startAt="2"/>
            </a:pPr>
            <a:r>
              <a:rPr lang="ko-KR" altLang="en-US" sz="2000" dirty="0" smtClean="0">
                <a:latin typeface="+mn-ea"/>
              </a:rPr>
              <a:t>현상학</a:t>
            </a:r>
            <a:r>
              <a:rPr lang="en-US" altLang="ko-KR" sz="2000" dirty="0" smtClean="0">
                <a:latin typeface="+mn-ea"/>
              </a:rPr>
              <a:t>(phenomenology)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+mn-ea"/>
              </a:rPr>
              <a:t>현상학이란 세상에 대한 사람들의</a:t>
            </a:r>
            <a:r>
              <a:rPr lang="en-US" altLang="ko-KR" sz="2000" dirty="0" smtClean="0">
                <a:latin typeface="+mn-ea"/>
              </a:rPr>
              <a:t> </a:t>
            </a:r>
            <a:r>
              <a:rPr lang="ko-KR" altLang="en-US" sz="2000" dirty="0" smtClean="0">
                <a:latin typeface="+mn-ea"/>
              </a:rPr>
              <a:t>주관적인 경험과 해석에 대해 초점을 두고 연구하는 것을 말함</a:t>
            </a:r>
            <a:endParaRPr lang="en-US" altLang="ko-KR" sz="2000" dirty="0" smtClean="0">
              <a:latin typeface="+mn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+mn-ea"/>
              </a:rPr>
              <a:t>현상학적 연구는 현상의 본질을 탐구하기보다는 사물이나 현상에 대한 경험의 본질을 탐구하는 것</a:t>
            </a:r>
            <a:r>
              <a:rPr lang="en-US" altLang="ko-KR" sz="2000" dirty="0" smtClean="0">
                <a:latin typeface="+mn-ea"/>
              </a:rPr>
              <a:t>, </a:t>
            </a:r>
            <a:r>
              <a:rPr lang="ko-KR" altLang="en-US" sz="2000" dirty="0" smtClean="0">
                <a:latin typeface="+mn-ea"/>
              </a:rPr>
              <a:t>즉</a:t>
            </a:r>
            <a:r>
              <a:rPr lang="en-US" altLang="ko-KR" sz="2000" dirty="0" smtClean="0">
                <a:latin typeface="+mn-ea"/>
              </a:rPr>
              <a:t>, </a:t>
            </a:r>
            <a:r>
              <a:rPr lang="ko-KR" altLang="en-US" sz="2000" dirty="0" smtClean="0">
                <a:latin typeface="+mn-ea"/>
              </a:rPr>
              <a:t>어떤 경험이 그 경험을 한 사람에게 주는 의미가 무엇인지를 탐구함</a:t>
            </a:r>
            <a:endParaRPr lang="en-US" altLang="ko-KR" sz="2000" dirty="0" smtClean="0">
              <a:latin typeface="+mn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+mn-ea"/>
              </a:rPr>
              <a:t>예를 들어 사회현상의 원리를 이해함에 있어서 실제 그 사회현상을 경험한 사람들의 </a:t>
            </a:r>
            <a:r>
              <a:rPr lang="en-US" altLang="ko-KR" sz="2000" dirty="0" smtClean="0">
                <a:latin typeface="+mn-ea"/>
              </a:rPr>
              <a:t>‘</a:t>
            </a:r>
            <a:r>
              <a:rPr lang="ko-KR" altLang="en-US" sz="2000" dirty="0" smtClean="0">
                <a:latin typeface="+mn-ea"/>
              </a:rPr>
              <a:t>경험</a:t>
            </a:r>
            <a:r>
              <a:rPr lang="en-US" altLang="ko-KR" sz="2000" dirty="0" smtClean="0">
                <a:latin typeface="+mn-ea"/>
              </a:rPr>
              <a:t>＇</a:t>
            </a:r>
            <a:r>
              <a:rPr lang="ko-KR" altLang="en-US" sz="2000" dirty="0" smtClean="0">
                <a:latin typeface="+mn-ea"/>
              </a:rPr>
              <a:t>이 드러내는 </a:t>
            </a:r>
            <a:r>
              <a:rPr lang="en-US" altLang="ko-KR" sz="2000" dirty="0" smtClean="0">
                <a:latin typeface="+mn-ea"/>
              </a:rPr>
              <a:t>‘</a:t>
            </a:r>
            <a:r>
              <a:rPr lang="ko-KR" altLang="en-US" sz="2000" dirty="0" smtClean="0">
                <a:latin typeface="+mn-ea"/>
              </a:rPr>
              <a:t>본질</a:t>
            </a:r>
            <a:r>
              <a:rPr lang="en-US" altLang="ko-KR" sz="2000" dirty="0" smtClean="0">
                <a:latin typeface="+mn-ea"/>
              </a:rPr>
              <a:t>’</a:t>
            </a:r>
            <a:r>
              <a:rPr lang="ko-KR" altLang="en-US" sz="2000" dirty="0" smtClean="0">
                <a:latin typeface="+mn-ea"/>
              </a:rPr>
              <a:t>을 이해함으로써 사회현상의 원리를 이해하고자 하는 방식</a:t>
            </a:r>
            <a:endParaRPr lang="en-US" altLang="ko-KR" sz="2000" dirty="0" smtClean="0">
              <a:latin typeface="+mn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>
                <a:latin typeface="+mn-ea"/>
              </a:rPr>
              <a:t>현상학적 연구방법은 크게 </a:t>
            </a:r>
            <a:r>
              <a:rPr lang="ko-KR" altLang="en-US" sz="2000" dirty="0" err="1" smtClean="0">
                <a:latin typeface="+mn-ea"/>
              </a:rPr>
              <a:t>자기발견적</a:t>
            </a:r>
            <a:r>
              <a:rPr lang="ko-KR" altLang="en-US" sz="2000" dirty="0" smtClean="0">
                <a:latin typeface="+mn-ea"/>
              </a:rPr>
              <a:t> 탐구와 해석학</a:t>
            </a:r>
            <a:r>
              <a:rPr lang="en-US" altLang="ko-KR" sz="2000" dirty="0" smtClean="0">
                <a:latin typeface="+mn-ea"/>
              </a:rPr>
              <a:t>, </a:t>
            </a:r>
            <a:r>
              <a:rPr lang="ko-KR" altLang="en-US" sz="2000" dirty="0" smtClean="0">
                <a:latin typeface="+mn-ea"/>
              </a:rPr>
              <a:t>이해의 형태로 나뉘어 </a:t>
            </a:r>
            <a:r>
              <a:rPr lang="ko-KR" altLang="en-US" sz="2000" dirty="0">
                <a:latin typeface="+mn-ea"/>
              </a:rPr>
              <a:t>짐</a:t>
            </a:r>
            <a:endParaRPr lang="en-US" altLang="ko-KR" sz="2000" dirty="0">
              <a:latin typeface="+mn-ea"/>
            </a:endParaRPr>
          </a:p>
          <a:p>
            <a:pPr marL="0" indent="0">
              <a:buNone/>
            </a:pPr>
            <a:endParaRPr lang="en-US" altLang="ko-KR" sz="2000" dirty="0" smtClean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18628901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908720"/>
            <a:ext cx="7128792" cy="5289451"/>
          </a:xfrm>
        </p:spPr>
        <p:txBody>
          <a:bodyPr>
            <a:normAutofit fontScale="92500" lnSpcReduction="10000"/>
          </a:bodyPr>
          <a:lstStyle/>
          <a:p>
            <a:pPr marL="514350" indent="-514350">
              <a:buFont typeface="+mj-ea"/>
              <a:buAutoNum type="circleNumDbPlain" startAt="2"/>
            </a:pPr>
            <a:r>
              <a:rPr lang="ko-KR" altLang="en-US" sz="2000" dirty="0" smtClean="0">
                <a:latin typeface="+mn-ea"/>
              </a:rPr>
              <a:t>현상학</a:t>
            </a:r>
            <a:r>
              <a:rPr lang="en-US" altLang="ko-KR" sz="2000" dirty="0" smtClean="0">
                <a:latin typeface="+mn-ea"/>
              </a:rPr>
              <a:t>(phenomenology)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err="1" smtClean="0">
                <a:latin typeface="+mn-ea"/>
              </a:rPr>
              <a:t>자기발견적</a:t>
            </a:r>
            <a:r>
              <a:rPr lang="ko-KR" altLang="en-US" sz="2000" dirty="0" smtClean="0">
                <a:latin typeface="+mn-ea"/>
              </a:rPr>
              <a:t> 탐구</a:t>
            </a:r>
            <a:r>
              <a:rPr lang="en-US" altLang="ko-KR" sz="2000" dirty="0" smtClean="0">
                <a:latin typeface="+mn-ea"/>
              </a:rPr>
              <a:t>(heuristic inquiry)</a:t>
            </a:r>
            <a:r>
              <a:rPr lang="ko-KR" altLang="en-US" sz="2000" dirty="0" smtClean="0">
                <a:latin typeface="+mn-ea"/>
              </a:rPr>
              <a:t>에서는 연구자는 공평한 관찰자가 되도록 노력하고</a:t>
            </a:r>
            <a:r>
              <a:rPr lang="en-US" altLang="ko-KR" sz="2000" dirty="0" smtClean="0">
                <a:latin typeface="+mn-ea"/>
              </a:rPr>
              <a:t>,</a:t>
            </a:r>
            <a:r>
              <a:rPr lang="ko-KR" altLang="en-US" sz="2000" dirty="0">
                <a:latin typeface="+mn-ea"/>
              </a:rPr>
              <a:t> </a:t>
            </a:r>
            <a:r>
              <a:rPr lang="ko-KR" altLang="en-US" sz="2000" dirty="0" smtClean="0">
                <a:latin typeface="+mn-ea"/>
              </a:rPr>
              <a:t>실제로 연구하고 있는 현상을 직접 경험하며</a:t>
            </a:r>
            <a:r>
              <a:rPr lang="en-US" altLang="ko-KR" sz="2000" dirty="0" smtClean="0">
                <a:latin typeface="+mn-ea"/>
              </a:rPr>
              <a:t>, </a:t>
            </a:r>
            <a:r>
              <a:rPr lang="ko-KR" altLang="en-US" sz="2000" dirty="0" smtClean="0">
                <a:latin typeface="+mn-ea"/>
              </a:rPr>
              <a:t>그 현상을 경험하면서 갖고 있는 자신의 생각과 감정을 조사하기 위해 자기성찰을 시행함</a:t>
            </a:r>
            <a:endParaRPr lang="en-US" altLang="ko-KR" sz="2000" dirty="0" smtClean="0">
              <a:latin typeface="+mn-ea"/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US" altLang="ko-KR" sz="2000" dirty="0" smtClean="0">
              <a:latin typeface="+mn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+mn-ea"/>
              </a:rPr>
              <a:t>해석학</a:t>
            </a:r>
            <a:r>
              <a:rPr lang="en-US" altLang="ko-KR" sz="2000" dirty="0" smtClean="0">
                <a:latin typeface="+mn-ea"/>
              </a:rPr>
              <a:t>(hermeneutics)</a:t>
            </a:r>
            <a:r>
              <a:rPr lang="ko-KR" altLang="en-US" sz="2000" dirty="0" smtClean="0">
                <a:latin typeface="+mn-ea"/>
              </a:rPr>
              <a:t>은 해석의 과정을 강조하는데 이 과정에서 연구조사는 </a:t>
            </a:r>
            <a:r>
              <a:rPr lang="ko-KR" altLang="en-US" sz="2000" dirty="0">
                <a:latin typeface="+mn-ea"/>
              </a:rPr>
              <a:t>매우 많은 복잡하고 구체적인 </a:t>
            </a:r>
            <a:r>
              <a:rPr lang="ko-KR" altLang="en-US" sz="2000" dirty="0" smtClean="0">
                <a:latin typeface="+mn-ea"/>
              </a:rPr>
              <a:t>내용으로 부터 </a:t>
            </a:r>
            <a:r>
              <a:rPr lang="ko-KR" altLang="en-US" sz="2000" dirty="0">
                <a:latin typeface="+mn-ea"/>
              </a:rPr>
              <a:t>일정한 유형을 찾고자 </a:t>
            </a:r>
            <a:r>
              <a:rPr lang="ko-KR" altLang="en-US" sz="2000" dirty="0" smtClean="0">
                <a:latin typeface="+mn-ea"/>
              </a:rPr>
              <a:t>노력함</a:t>
            </a:r>
            <a:r>
              <a:rPr lang="en-US" altLang="ko-KR" sz="2000" dirty="0" smtClean="0">
                <a:latin typeface="+mn-ea"/>
              </a:rPr>
              <a:t>. </a:t>
            </a:r>
            <a:r>
              <a:rPr lang="ko-KR" altLang="en-US" sz="2000" dirty="0" smtClean="0">
                <a:latin typeface="+mn-ea"/>
              </a:rPr>
              <a:t>또한</a:t>
            </a:r>
            <a:r>
              <a:rPr lang="en-US" altLang="ko-KR" sz="2000" dirty="0" smtClean="0">
                <a:latin typeface="+mn-ea"/>
              </a:rPr>
              <a:t>, </a:t>
            </a:r>
            <a:r>
              <a:rPr lang="ko-KR" altLang="en-US" sz="2000" dirty="0" smtClean="0">
                <a:latin typeface="+mn-ea"/>
              </a:rPr>
              <a:t>이 방법을 사용하는 연구조사자는 주관적 관점의 영향을 받기 쉽다는 점을 인식하고</a:t>
            </a:r>
            <a:r>
              <a:rPr lang="en-US" altLang="ko-KR" sz="2000" dirty="0" smtClean="0">
                <a:latin typeface="+mn-ea"/>
              </a:rPr>
              <a:t>, </a:t>
            </a:r>
            <a:r>
              <a:rPr lang="ko-KR" altLang="en-US" sz="2000" dirty="0" smtClean="0">
                <a:latin typeface="+mn-ea"/>
              </a:rPr>
              <a:t>관찰하는 대상의 의미를 해석하고 보고할 때</a:t>
            </a:r>
            <a:r>
              <a:rPr lang="en-US" altLang="ko-KR" sz="2000" dirty="0" smtClean="0">
                <a:latin typeface="+mn-ea"/>
              </a:rPr>
              <a:t>, </a:t>
            </a:r>
            <a:r>
              <a:rPr lang="ko-KR" altLang="en-US" sz="2000" dirty="0" smtClean="0">
                <a:latin typeface="+mn-ea"/>
              </a:rPr>
              <a:t>자신들이 관찰하는 사람들의 관점 뿐만 아니라 자신들이 연구 조사하면서 갖고 있는 관점도 고려해야 함</a:t>
            </a:r>
            <a:endParaRPr lang="en-US" altLang="ko-KR" sz="2000" dirty="0" smtClean="0">
              <a:latin typeface="+mn-ea"/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US" altLang="ko-KR" sz="2000" dirty="0">
              <a:latin typeface="+mn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+mn-ea"/>
              </a:rPr>
              <a:t>이해</a:t>
            </a:r>
            <a:r>
              <a:rPr lang="en-US" altLang="ko-KR" sz="2000" dirty="0" smtClean="0">
                <a:latin typeface="+mn-ea"/>
              </a:rPr>
              <a:t>(understand)</a:t>
            </a:r>
            <a:r>
              <a:rPr lang="ko-KR" altLang="en-US" sz="2000" dirty="0" smtClean="0">
                <a:latin typeface="+mn-ea"/>
              </a:rPr>
              <a:t>는</a:t>
            </a:r>
            <a:r>
              <a:rPr lang="en-US" altLang="ko-KR" sz="2000" dirty="0" smtClean="0">
                <a:latin typeface="+mn-ea"/>
              </a:rPr>
              <a:t> </a:t>
            </a:r>
            <a:r>
              <a:rPr lang="ko-KR" altLang="en-US" sz="2000" dirty="0" smtClean="0">
                <a:latin typeface="+mn-ea"/>
              </a:rPr>
              <a:t>연구자가 관찰하는 대상이 그들에게 주는 특별한 의미를 이해하고자 하는 시도이며</a:t>
            </a:r>
            <a:r>
              <a:rPr lang="en-US" altLang="ko-KR" sz="2000" dirty="0" smtClean="0">
                <a:latin typeface="+mn-ea"/>
              </a:rPr>
              <a:t>, </a:t>
            </a:r>
            <a:r>
              <a:rPr lang="ko-KR" altLang="en-US" sz="2000" dirty="0" smtClean="0">
                <a:latin typeface="+mn-ea"/>
              </a:rPr>
              <a:t>이는 사회복지 </a:t>
            </a:r>
            <a:r>
              <a:rPr lang="ko-KR" altLang="en-US" sz="2000" dirty="0" err="1" smtClean="0">
                <a:latin typeface="+mn-ea"/>
              </a:rPr>
              <a:t>실천개념인</a:t>
            </a:r>
            <a:r>
              <a:rPr lang="ko-KR" altLang="en-US" sz="2000" dirty="0" smtClean="0">
                <a:latin typeface="+mn-ea"/>
              </a:rPr>
              <a:t> 감정이입과 상당히 유사함</a:t>
            </a:r>
            <a:endParaRPr lang="en-US" altLang="ko-KR" sz="2000" dirty="0" smtClean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20087370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908720"/>
            <a:ext cx="7128792" cy="5289451"/>
          </a:xfrm>
        </p:spPr>
        <p:txBody>
          <a:bodyPr>
            <a:normAutofit/>
          </a:bodyPr>
          <a:lstStyle/>
          <a:p>
            <a:pPr marL="514350" indent="-514350">
              <a:buFont typeface="+mj-ea"/>
              <a:buAutoNum type="circleNumDbPlain" startAt="3"/>
            </a:pPr>
            <a:r>
              <a:rPr lang="ko-KR" altLang="en-US" sz="2000" dirty="0" smtClean="0">
                <a:solidFill>
                  <a:srgbClr val="FFC000"/>
                </a:solidFill>
                <a:latin typeface="+mn-ea"/>
              </a:rPr>
              <a:t>참여행동연구</a:t>
            </a:r>
            <a:endParaRPr lang="en-US" altLang="ko-KR" sz="2000" dirty="0" smtClean="0">
              <a:solidFill>
                <a:srgbClr val="FFC000"/>
              </a:solidFill>
              <a:latin typeface="+mn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solidFill>
                  <a:schemeClr val="tx1"/>
                </a:solidFill>
                <a:latin typeface="+mn-ea"/>
              </a:rPr>
              <a:t>참여행동연구는 연구대상자들에게 연구의 목적과 절차에 대한 통제권이 주어진 사회조사의 한 접근방법 임</a:t>
            </a:r>
            <a:endParaRPr lang="en-US" altLang="ko-KR" sz="2000" dirty="0" smtClean="0">
              <a:solidFill>
                <a:schemeClr val="tx1"/>
              </a:solidFill>
              <a:latin typeface="+mn-ea"/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US" altLang="ko-KR" sz="2000" dirty="0" smtClean="0">
              <a:solidFill>
                <a:schemeClr val="tx1"/>
              </a:solidFill>
              <a:latin typeface="+mn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solidFill>
                  <a:schemeClr val="tx1"/>
                </a:solidFill>
                <a:latin typeface="+mn-ea"/>
              </a:rPr>
              <a:t>참여행동연구에서 연구자의 기능은 연구대상자들</a:t>
            </a:r>
            <a:r>
              <a:rPr lang="en-US" altLang="ko-KR" sz="2000" dirty="0" smtClean="0">
                <a:solidFill>
                  <a:schemeClr val="tx1"/>
                </a:solidFill>
                <a:latin typeface="+mn-ea"/>
              </a:rPr>
              <a:t>(</a:t>
            </a:r>
            <a:r>
              <a:rPr lang="ko-KR" altLang="en-US" sz="2000" dirty="0" smtClean="0">
                <a:solidFill>
                  <a:schemeClr val="tx1"/>
                </a:solidFill>
                <a:latin typeface="+mn-ea"/>
              </a:rPr>
              <a:t>소외계층이 전형적인 예가 됨</a:t>
            </a:r>
            <a:r>
              <a:rPr lang="en-US" altLang="ko-KR" sz="2000" dirty="0" smtClean="0">
                <a:solidFill>
                  <a:schemeClr val="tx1"/>
                </a:solidFill>
                <a:latin typeface="+mn-ea"/>
              </a:rPr>
              <a:t>)</a:t>
            </a:r>
            <a:r>
              <a:rPr lang="ko-KR" altLang="en-US" sz="2000" dirty="0" smtClean="0">
                <a:solidFill>
                  <a:schemeClr val="tx1"/>
                </a:solidFill>
                <a:latin typeface="+mn-ea"/>
              </a:rPr>
              <a:t>에게 하나의 자원으로서 봉사하는 것</a:t>
            </a:r>
            <a:r>
              <a:rPr lang="en-US" altLang="ko-KR" sz="2000" dirty="0" smtClean="0">
                <a:solidFill>
                  <a:schemeClr val="tx1"/>
                </a:solidFill>
                <a:latin typeface="+mn-ea"/>
              </a:rPr>
              <a:t>. </a:t>
            </a:r>
            <a:r>
              <a:rPr lang="ko-KR" altLang="en-US" sz="2000" dirty="0" smtClean="0">
                <a:solidFill>
                  <a:schemeClr val="tx1"/>
                </a:solidFill>
                <a:latin typeface="+mn-ea"/>
              </a:rPr>
              <a:t>즉</a:t>
            </a:r>
            <a:r>
              <a:rPr lang="en-US" altLang="ko-KR" sz="2000" dirty="0" smtClean="0">
                <a:solidFill>
                  <a:schemeClr val="tx1"/>
                </a:solidFill>
                <a:latin typeface="+mn-ea"/>
              </a:rPr>
              <a:t>, </a:t>
            </a:r>
            <a:r>
              <a:rPr lang="ko-KR" altLang="en-US" sz="2000" dirty="0" smtClean="0">
                <a:solidFill>
                  <a:schemeClr val="tx1"/>
                </a:solidFill>
                <a:latin typeface="+mn-ea"/>
              </a:rPr>
              <a:t>연구대상자가 자신의 이익을 위해 효과적으로 일할 수 있는 기회를 제공하는 것</a:t>
            </a:r>
            <a:endParaRPr lang="en-US" altLang="ko-KR" sz="2000" dirty="0" smtClean="0">
              <a:solidFill>
                <a:schemeClr val="tx1"/>
              </a:solidFill>
              <a:latin typeface="+mn-ea"/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US" altLang="ko-KR" sz="2000" dirty="0" smtClean="0">
              <a:solidFill>
                <a:schemeClr val="tx1"/>
              </a:solidFill>
              <a:latin typeface="+mn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solidFill>
                  <a:schemeClr val="tx1"/>
                </a:solidFill>
                <a:latin typeface="+mn-ea"/>
              </a:rPr>
              <a:t>참여행동연구는 연구자가 연구대상자보다 우위에 있다는 암묵적 가정에 대한 도전으로 고안됨</a:t>
            </a:r>
            <a:r>
              <a:rPr lang="en-US" altLang="ko-KR" sz="2000" dirty="0" smtClean="0">
                <a:solidFill>
                  <a:schemeClr val="tx1"/>
                </a:solidFill>
                <a:latin typeface="+mn-ea"/>
              </a:rPr>
              <a:t>. </a:t>
            </a:r>
            <a:r>
              <a:rPr lang="ko-KR" altLang="en-US" sz="2000" dirty="0" smtClean="0">
                <a:solidFill>
                  <a:schemeClr val="tx1"/>
                </a:solidFill>
                <a:latin typeface="+mn-ea"/>
              </a:rPr>
              <a:t>연구자와 연구대상자의 구분을 없애고 연구 자체에 의해 영향을 받게 되는 연구대상자들이 </a:t>
            </a:r>
            <a:r>
              <a:rPr lang="ko-KR" altLang="en-US" sz="2000" dirty="0" err="1" smtClean="0">
                <a:solidFill>
                  <a:schemeClr val="tx1"/>
                </a:solidFill>
                <a:latin typeface="+mn-ea"/>
              </a:rPr>
              <a:t>연구설계에</a:t>
            </a:r>
            <a:r>
              <a:rPr lang="ko-KR" altLang="en-US" sz="2000" dirty="0" smtClean="0">
                <a:solidFill>
                  <a:schemeClr val="tx1"/>
                </a:solidFill>
                <a:latin typeface="+mn-ea"/>
              </a:rPr>
              <a:t> 대해 함께 </a:t>
            </a:r>
            <a:r>
              <a:rPr lang="ko-KR" altLang="en-US" sz="2000" dirty="0" err="1" smtClean="0">
                <a:solidFill>
                  <a:schemeClr val="tx1"/>
                </a:solidFill>
                <a:latin typeface="+mn-ea"/>
              </a:rPr>
              <a:t>책임있는</a:t>
            </a:r>
            <a:r>
              <a:rPr lang="ko-KR" altLang="en-US" sz="2000" dirty="0" smtClean="0">
                <a:solidFill>
                  <a:schemeClr val="tx1"/>
                </a:solidFill>
                <a:latin typeface="+mn-ea"/>
              </a:rPr>
              <a:t> 존재가 되어야 한다고 주장함</a:t>
            </a:r>
            <a:endParaRPr lang="en-US" altLang="ko-KR" sz="2000" dirty="0" smtClean="0">
              <a:solidFill>
                <a:schemeClr val="tx1"/>
              </a:solidFill>
              <a:latin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908720"/>
            <a:ext cx="7128792" cy="5289451"/>
          </a:xfrm>
        </p:spPr>
        <p:txBody>
          <a:bodyPr>
            <a:normAutofit/>
          </a:bodyPr>
          <a:lstStyle/>
          <a:p>
            <a:pPr marL="514350" indent="-514350">
              <a:buFont typeface="+mj-ea"/>
              <a:buAutoNum type="circleNumDbPlain" startAt="3"/>
            </a:pPr>
            <a:r>
              <a:rPr lang="ko-KR" altLang="en-US" sz="2000" dirty="0" smtClean="0">
                <a:solidFill>
                  <a:srgbClr val="FFC000"/>
                </a:solidFill>
                <a:latin typeface="+mn-ea"/>
              </a:rPr>
              <a:t>참여행동연구</a:t>
            </a:r>
            <a:endParaRPr lang="en-US" altLang="ko-KR" sz="2000" dirty="0" smtClean="0">
              <a:solidFill>
                <a:srgbClr val="FFC000"/>
              </a:solidFill>
              <a:latin typeface="+mn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solidFill>
                  <a:schemeClr val="tx1"/>
                </a:solidFill>
                <a:latin typeface="+mn-ea"/>
              </a:rPr>
              <a:t>연구자와 연구대상자가 함께 집합적으로 토론과 상호작용을 통해 문제를 분석해 나가는 교육과정이기도 하며</a:t>
            </a:r>
            <a:r>
              <a:rPr lang="en-US" altLang="ko-KR" sz="2000" dirty="0" smtClean="0">
                <a:solidFill>
                  <a:schemeClr val="tx1"/>
                </a:solidFill>
                <a:latin typeface="+mn-ea"/>
              </a:rPr>
              <a:t>, </a:t>
            </a:r>
            <a:r>
              <a:rPr lang="ko-KR" altLang="en-US" sz="2000" dirty="0" smtClean="0">
                <a:solidFill>
                  <a:schemeClr val="tx1"/>
                </a:solidFill>
                <a:latin typeface="+mn-ea"/>
              </a:rPr>
              <a:t>급진적인 변화와 연구대상자의 </a:t>
            </a:r>
            <a:r>
              <a:rPr lang="ko-KR" altLang="en-US" sz="2000" dirty="0" err="1" smtClean="0">
                <a:solidFill>
                  <a:schemeClr val="tx1"/>
                </a:solidFill>
                <a:latin typeface="+mn-ea"/>
              </a:rPr>
              <a:t>임파워먼트를</a:t>
            </a:r>
            <a:r>
              <a:rPr lang="ko-KR" altLang="en-US" sz="2000" dirty="0" smtClean="0">
                <a:solidFill>
                  <a:schemeClr val="tx1"/>
                </a:solidFill>
                <a:latin typeface="+mn-ea"/>
              </a:rPr>
              <a:t> 목적으로 추구하기도 함</a:t>
            </a:r>
            <a:endParaRPr lang="en-US" altLang="ko-KR" sz="2000" dirty="0" smtClean="0">
              <a:solidFill>
                <a:schemeClr val="tx1"/>
              </a:solidFill>
              <a:latin typeface="+mn-ea"/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US" altLang="ko-KR" sz="2000" dirty="0" smtClean="0">
              <a:solidFill>
                <a:schemeClr val="tx1"/>
              </a:solidFill>
              <a:latin typeface="+mn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solidFill>
                  <a:schemeClr val="tx1"/>
                </a:solidFill>
                <a:latin typeface="+mn-ea"/>
              </a:rPr>
              <a:t>연구는 교육과 의식의 개발</a:t>
            </a:r>
            <a:r>
              <a:rPr lang="en-US" altLang="ko-KR" sz="2000" dirty="0" smtClean="0">
                <a:solidFill>
                  <a:schemeClr val="tx1"/>
                </a:solidFill>
                <a:latin typeface="+mn-ea"/>
              </a:rPr>
              <a:t>, </a:t>
            </a:r>
            <a:r>
              <a:rPr lang="ko-KR" altLang="en-US" sz="2000" dirty="0" smtClean="0">
                <a:solidFill>
                  <a:schemeClr val="tx1"/>
                </a:solidFill>
                <a:latin typeface="+mn-ea"/>
              </a:rPr>
              <a:t>의식을 행동으로 옮기는 수단으로 기능해야 한다고 강조함</a:t>
            </a:r>
            <a:endParaRPr lang="en-US" altLang="ko-KR" sz="2000" dirty="0" smtClean="0">
              <a:solidFill>
                <a:schemeClr val="tx1"/>
              </a:solidFill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27191270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505475"/>
          </a:xfrm>
        </p:spPr>
        <p:txBody>
          <a:bodyPr>
            <a:normAutofit fontScale="62500" lnSpcReduction="20000"/>
          </a:bodyPr>
          <a:lstStyle/>
          <a:p>
            <a:pPr marL="514350" indent="-514350">
              <a:buNone/>
            </a:pPr>
            <a:r>
              <a:rPr lang="en-US" altLang="ko-KR" sz="4000" dirty="0" smtClean="0">
                <a:solidFill>
                  <a:srgbClr val="7030A0"/>
                </a:solidFill>
                <a:latin typeface="+mn-ea"/>
              </a:rPr>
              <a:t>1. </a:t>
            </a:r>
            <a:r>
              <a:rPr lang="ko-KR" altLang="en-US" sz="4000" dirty="0" smtClean="0">
                <a:solidFill>
                  <a:srgbClr val="7030A0"/>
                </a:solidFill>
                <a:latin typeface="+mn-ea"/>
              </a:rPr>
              <a:t>질적 조사의 개념</a:t>
            </a:r>
            <a:endParaRPr lang="en-US" altLang="ko-KR" sz="4000" dirty="0" smtClean="0">
              <a:solidFill>
                <a:srgbClr val="7030A0"/>
              </a:solidFill>
              <a:latin typeface="+mn-ea"/>
            </a:endParaRPr>
          </a:p>
          <a:p>
            <a:pPr marL="514350" indent="-514350">
              <a:buNone/>
            </a:pPr>
            <a:endParaRPr lang="en-US" altLang="ko-KR" dirty="0" smtClean="0">
              <a:latin typeface="+mn-ea"/>
            </a:endParaRPr>
          </a:p>
          <a:p>
            <a:pPr marL="514350" indent="-514350">
              <a:buFont typeface="Wingdings" pitchFamily="2" charset="2"/>
              <a:buChar char="Ø"/>
            </a:pPr>
            <a:r>
              <a:rPr lang="ko-KR" altLang="en-US" dirty="0" smtClean="0">
                <a:latin typeface="+mn-ea"/>
              </a:rPr>
              <a:t>질적 조사란 연역적</a:t>
            </a:r>
            <a:r>
              <a:rPr lang="en-US" altLang="ko-KR" dirty="0" smtClean="0">
                <a:latin typeface="+mn-ea"/>
              </a:rPr>
              <a:t>, </a:t>
            </a:r>
            <a:r>
              <a:rPr lang="ko-KR" altLang="en-US" dirty="0" smtClean="0">
                <a:latin typeface="+mn-ea"/>
              </a:rPr>
              <a:t>계량적 조사 방법을 활용하는 전통적인 </a:t>
            </a:r>
            <a:r>
              <a:rPr lang="ko-KR" altLang="en-US" dirty="0" err="1" smtClean="0">
                <a:latin typeface="+mn-ea"/>
              </a:rPr>
              <a:t>양적조사에서</a:t>
            </a:r>
            <a:r>
              <a:rPr lang="ko-KR" altLang="en-US" dirty="0" smtClean="0">
                <a:latin typeface="+mn-ea"/>
              </a:rPr>
              <a:t> 나타나는 문제점을 지적하면서 귀납적</a:t>
            </a:r>
            <a:r>
              <a:rPr lang="en-US" altLang="ko-KR" dirty="0" smtClean="0">
                <a:latin typeface="+mn-ea"/>
              </a:rPr>
              <a:t>, </a:t>
            </a:r>
            <a:r>
              <a:rPr lang="ko-KR" altLang="en-US" dirty="0" smtClean="0">
                <a:latin typeface="+mn-ea"/>
              </a:rPr>
              <a:t>해석적 조사방법을 강조하는 연구방법</a:t>
            </a:r>
            <a:r>
              <a:rPr lang="en-US" altLang="ko-KR" dirty="0" smtClean="0">
                <a:latin typeface="+mn-ea"/>
              </a:rPr>
              <a:t>. </a:t>
            </a:r>
            <a:r>
              <a:rPr lang="ko-KR" altLang="en-US" dirty="0" smtClean="0">
                <a:latin typeface="+mn-ea"/>
              </a:rPr>
              <a:t>경험을 중시하는 과학적 실증주의를 거부하는 입장</a:t>
            </a:r>
            <a:endParaRPr lang="en-US" altLang="ko-KR" dirty="0" smtClean="0">
              <a:latin typeface="+mn-ea"/>
            </a:endParaRPr>
          </a:p>
          <a:p>
            <a:pPr marL="514350" indent="-514350">
              <a:buFont typeface="Wingdings" pitchFamily="2" charset="2"/>
              <a:buChar char="Ø"/>
            </a:pPr>
            <a:r>
              <a:rPr lang="ko-KR" altLang="en-US" dirty="0" err="1" smtClean="0">
                <a:latin typeface="+mn-ea"/>
              </a:rPr>
              <a:t>질적조사는</a:t>
            </a:r>
            <a:r>
              <a:rPr lang="ko-KR" altLang="en-US" dirty="0" smtClean="0">
                <a:latin typeface="+mn-ea"/>
              </a:rPr>
              <a:t> 가설 검증에 얽매이는 양적 조사와 달리 조사 대상에 대한 깊은 관여를 통해 수집한 폭넓고 다양한 자료를 종합하여 이루어짐</a:t>
            </a:r>
            <a:endParaRPr lang="en-US" altLang="ko-KR" dirty="0" smtClean="0">
              <a:latin typeface="+mn-ea"/>
            </a:endParaRPr>
          </a:p>
          <a:p>
            <a:pPr marL="514350" indent="-514350">
              <a:buFont typeface="Wingdings" pitchFamily="2" charset="2"/>
              <a:buChar char="Ø"/>
            </a:pPr>
            <a:r>
              <a:rPr lang="ko-KR" altLang="en-US" dirty="0" err="1" smtClean="0">
                <a:latin typeface="+mn-ea"/>
              </a:rPr>
              <a:t>질적조사가</a:t>
            </a:r>
            <a:r>
              <a:rPr lang="ko-KR" altLang="en-US" dirty="0" smtClean="0">
                <a:latin typeface="+mn-ea"/>
              </a:rPr>
              <a:t> 필요한 경우는</a:t>
            </a:r>
            <a:r>
              <a:rPr lang="en-US" altLang="ko-KR" dirty="0" smtClean="0">
                <a:latin typeface="+mn-ea"/>
              </a:rPr>
              <a:t>?</a:t>
            </a:r>
          </a:p>
          <a:p>
            <a:pPr marL="514350" indent="-514350">
              <a:buFont typeface="+mj-ea"/>
              <a:buAutoNum type="circleNumDbPlain"/>
            </a:pPr>
            <a:r>
              <a:rPr lang="ko-KR" altLang="en-US" dirty="0" smtClean="0">
                <a:latin typeface="+mn-ea"/>
              </a:rPr>
              <a:t>잘 알려지지 않은 주제에 대한 탐색적 접근을 하고자 하는 경우</a:t>
            </a:r>
            <a:endParaRPr lang="en-US" altLang="ko-KR" dirty="0" smtClean="0">
              <a:latin typeface="+mn-ea"/>
            </a:endParaRPr>
          </a:p>
          <a:p>
            <a:pPr marL="514350" indent="-514350">
              <a:buFont typeface="+mj-ea"/>
              <a:buAutoNum type="circleNumDbPlain"/>
            </a:pPr>
            <a:r>
              <a:rPr lang="ko-KR" altLang="en-US" dirty="0" smtClean="0">
                <a:latin typeface="+mn-ea"/>
              </a:rPr>
              <a:t>민감하고 정서적으로 깊이 있는 주제를 심층적으로 조사하고자 하는 경우</a:t>
            </a:r>
            <a:endParaRPr lang="en-US" altLang="ko-KR" dirty="0" smtClean="0">
              <a:latin typeface="+mn-ea"/>
            </a:endParaRPr>
          </a:p>
          <a:p>
            <a:pPr marL="514350" indent="-514350">
              <a:buFont typeface="+mj-ea"/>
              <a:buAutoNum type="circleNumDbPlain"/>
            </a:pPr>
            <a:r>
              <a:rPr lang="ko-KR" altLang="en-US" dirty="0" smtClean="0">
                <a:latin typeface="+mn-ea"/>
              </a:rPr>
              <a:t>실제로 어떤 삶을 사고 이는 사람에게서 </a:t>
            </a:r>
            <a:r>
              <a:rPr lang="en-US" altLang="ko-KR" dirty="0" smtClean="0">
                <a:latin typeface="+mn-ea"/>
              </a:rPr>
              <a:t>‘</a:t>
            </a:r>
            <a:r>
              <a:rPr lang="ko-KR" altLang="en-US" dirty="0" smtClean="0">
                <a:latin typeface="+mn-ea"/>
              </a:rPr>
              <a:t>생생한 경험</a:t>
            </a:r>
            <a:r>
              <a:rPr lang="en-US" altLang="ko-KR" dirty="0" smtClean="0">
                <a:latin typeface="+mn-ea"/>
              </a:rPr>
              <a:t>’ </a:t>
            </a:r>
            <a:r>
              <a:rPr lang="ko-KR" altLang="en-US" dirty="0" smtClean="0">
                <a:latin typeface="+mn-ea"/>
              </a:rPr>
              <a:t>에 대한 이해와 그 의미를 도출하고자 하는 경우</a:t>
            </a:r>
            <a:endParaRPr lang="en-US" altLang="ko-KR" dirty="0" smtClean="0">
              <a:latin typeface="+mn-ea"/>
            </a:endParaRPr>
          </a:p>
          <a:p>
            <a:pPr marL="514350" indent="-514350">
              <a:buFont typeface="+mj-ea"/>
              <a:buAutoNum type="circleNumDbPlain"/>
            </a:pPr>
            <a:r>
              <a:rPr lang="ko-KR" altLang="en-US" dirty="0" smtClean="0">
                <a:latin typeface="+mn-ea"/>
              </a:rPr>
              <a:t>사회복지실천에서 프로그램이나 정책 및 기관의 내면을 탐구</a:t>
            </a:r>
            <a:r>
              <a:rPr lang="en-US" altLang="ko-KR" dirty="0" smtClean="0">
                <a:latin typeface="+mn-ea"/>
              </a:rPr>
              <a:t>,</a:t>
            </a:r>
            <a:r>
              <a:rPr lang="ko-KR" altLang="en-US" dirty="0" smtClean="0">
                <a:latin typeface="+mn-ea"/>
              </a:rPr>
              <a:t>평가하고자 하는 경우</a:t>
            </a:r>
            <a:endParaRPr lang="en-US" altLang="ko-KR" dirty="0" smtClean="0">
              <a:latin typeface="+mn-ea"/>
            </a:endParaRPr>
          </a:p>
          <a:p>
            <a:pPr marL="514350" indent="-514350">
              <a:buNone/>
            </a:pPr>
            <a:endParaRPr lang="en-US" altLang="ko-KR" dirty="0" smtClean="0">
              <a:latin typeface="+mn-ea"/>
            </a:endParaRPr>
          </a:p>
          <a:p>
            <a:pPr marL="514350" indent="-514350">
              <a:buNone/>
            </a:pPr>
            <a:endParaRPr lang="ko-KR" altLang="en-US" dirty="0">
              <a:latin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908720"/>
            <a:ext cx="7128792" cy="5289451"/>
          </a:xfrm>
        </p:spPr>
        <p:txBody>
          <a:bodyPr>
            <a:noAutofit/>
          </a:bodyPr>
          <a:lstStyle/>
          <a:p>
            <a:pPr marL="514350" indent="-514350">
              <a:buFont typeface="+mj-ea"/>
              <a:buAutoNum type="circleNumDbPlain" startAt="4"/>
            </a:pPr>
            <a:r>
              <a:rPr lang="ko-KR" altLang="en-US" sz="2000" dirty="0" smtClean="0">
                <a:solidFill>
                  <a:srgbClr val="00B050"/>
                </a:solidFill>
                <a:latin typeface="+mn-ea"/>
              </a:rPr>
              <a:t>민족지학</a:t>
            </a:r>
            <a:r>
              <a:rPr lang="en-US" altLang="ko-KR" sz="2000" dirty="0" smtClean="0">
                <a:solidFill>
                  <a:srgbClr val="00B050"/>
                </a:solidFill>
                <a:latin typeface="+mn-ea"/>
              </a:rPr>
              <a:t>(</a:t>
            </a:r>
            <a:r>
              <a:rPr lang="ko-KR" altLang="en-US" sz="2000" dirty="0" smtClean="0">
                <a:solidFill>
                  <a:srgbClr val="00B050"/>
                </a:solidFill>
                <a:latin typeface="+mn-ea"/>
              </a:rPr>
              <a:t>민속지학</a:t>
            </a:r>
            <a:r>
              <a:rPr lang="en-US" altLang="ko-KR" sz="2000" dirty="0" smtClean="0">
                <a:solidFill>
                  <a:srgbClr val="00B050"/>
                </a:solidFill>
                <a:latin typeface="+mn-ea"/>
              </a:rPr>
              <a:t>, </a:t>
            </a:r>
            <a:r>
              <a:rPr lang="ko-KR" altLang="en-US" sz="2000" dirty="0" smtClean="0">
                <a:solidFill>
                  <a:srgbClr val="00B050"/>
                </a:solidFill>
                <a:latin typeface="+mn-ea"/>
              </a:rPr>
              <a:t>문화기술지</a:t>
            </a:r>
            <a:r>
              <a:rPr lang="en-US" altLang="ko-KR" sz="2000" dirty="0" smtClean="0">
                <a:solidFill>
                  <a:srgbClr val="00B050"/>
                </a:solidFill>
                <a:latin typeface="+mn-ea"/>
              </a:rPr>
              <a:t>,ethnographic studies)</a:t>
            </a:r>
          </a:p>
          <a:p>
            <a:pPr marL="514350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+mn-ea"/>
              </a:rPr>
              <a:t>인류학에서</a:t>
            </a:r>
            <a:r>
              <a:rPr lang="en-US" altLang="ko-KR" sz="2000" dirty="0" smtClean="0">
                <a:latin typeface="+mn-ea"/>
              </a:rPr>
              <a:t> </a:t>
            </a:r>
            <a:r>
              <a:rPr lang="ko-KR" altLang="en-US" sz="2000" dirty="0" smtClean="0">
                <a:latin typeface="+mn-ea"/>
              </a:rPr>
              <a:t>출발하여</a:t>
            </a:r>
            <a:r>
              <a:rPr lang="en-US" altLang="ko-KR" sz="2000" dirty="0" smtClean="0">
                <a:latin typeface="+mn-ea"/>
              </a:rPr>
              <a:t>, </a:t>
            </a:r>
            <a:r>
              <a:rPr lang="ko-KR" altLang="en-US" sz="2000" dirty="0" smtClean="0">
                <a:latin typeface="+mn-ea"/>
              </a:rPr>
              <a:t>교육학</a:t>
            </a:r>
            <a:r>
              <a:rPr lang="en-US" altLang="ko-KR" sz="2000" dirty="0" smtClean="0">
                <a:latin typeface="+mn-ea"/>
              </a:rPr>
              <a:t>, </a:t>
            </a:r>
            <a:r>
              <a:rPr lang="ko-KR" altLang="en-US" sz="2000" dirty="0" smtClean="0">
                <a:latin typeface="+mn-ea"/>
              </a:rPr>
              <a:t>인류학</a:t>
            </a:r>
            <a:r>
              <a:rPr lang="en-US" altLang="ko-KR" sz="2000" dirty="0" smtClean="0">
                <a:latin typeface="+mn-ea"/>
              </a:rPr>
              <a:t>, </a:t>
            </a:r>
            <a:r>
              <a:rPr lang="ko-KR" altLang="en-US" sz="2000" dirty="0" smtClean="0">
                <a:latin typeface="+mn-ea"/>
              </a:rPr>
              <a:t>사회학 등에서 많이 활용됨</a:t>
            </a:r>
            <a:endParaRPr lang="en-US" altLang="ko-KR" sz="2000" dirty="0" smtClean="0">
              <a:latin typeface="+mn-ea"/>
            </a:endParaRPr>
          </a:p>
          <a:p>
            <a:pPr marL="514350" indent="-514350">
              <a:buFont typeface="Wingdings" pitchFamily="2" charset="2"/>
              <a:buChar char="Ø"/>
            </a:pPr>
            <a:endParaRPr lang="en-US" altLang="ko-KR" sz="2000" dirty="0" smtClean="0">
              <a:latin typeface="+mn-ea"/>
            </a:endParaRPr>
          </a:p>
          <a:p>
            <a:pPr marL="514350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+mn-ea"/>
              </a:rPr>
              <a:t>특정 </a:t>
            </a:r>
            <a:r>
              <a:rPr lang="ko-KR" altLang="en-US" sz="2000" dirty="0" smtClean="0">
                <a:solidFill>
                  <a:srgbClr val="92D050"/>
                </a:solidFill>
                <a:latin typeface="+mn-ea"/>
              </a:rPr>
              <a:t>문화 속에서 생활하는 사람들의 관점에서 그 문화를 연구하는데 주안점을 둠</a:t>
            </a:r>
            <a:endParaRPr lang="en-US" altLang="ko-KR" sz="2000" dirty="0" smtClean="0">
              <a:solidFill>
                <a:srgbClr val="92D050"/>
              </a:solidFill>
              <a:latin typeface="+mn-ea"/>
            </a:endParaRPr>
          </a:p>
          <a:p>
            <a:pPr marL="514350" indent="-514350">
              <a:buFont typeface="Wingdings" pitchFamily="2" charset="2"/>
              <a:buChar char="Ø"/>
            </a:pPr>
            <a:endParaRPr lang="en-US" altLang="ko-KR" sz="2000" dirty="0" smtClean="0">
              <a:latin typeface="+mn-ea"/>
            </a:endParaRPr>
          </a:p>
          <a:p>
            <a:pPr marL="514350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+mn-ea"/>
              </a:rPr>
              <a:t>연구자들은 의미를 알아내기 위해 그 문화 속에서 생활하고 있는 중요한 정보제공자에 의존하게 됨</a:t>
            </a:r>
            <a:endParaRPr lang="en-US" altLang="ko-KR" sz="2000" dirty="0" smtClean="0">
              <a:latin typeface="+mn-ea"/>
            </a:endParaRPr>
          </a:p>
          <a:p>
            <a:pPr marL="514350" indent="-514350">
              <a:buFont typeface="Wingdings" pitchFamily="2" charset="2"/>
              <a:buChar char="Ø"/>
            </a:pPr>
            <a:endParaRPr lang="en-US" altLang="ko-KR" sz="2000" dirty="0" smtClean="0">
              <a:latin typeface="+mn-ea"/>
            </a:endParaRPr>
          </a:p>
          <a:p>
            <a:pPr marL="514350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+mn-ea"/>
              </a:rPr>
              <a:t>특정기관이나 </a:t>
            </a:r>
            <a:r>
              <a:rPr lang="ko-KR" altLang="en-US" sz="2000" dirty="0">
                <a:latin typeface="+mn-ea"/>
              </a:rPr>
              <a:t>대상자의 삶과 문화를 이해하기 위해 실제 그 장으로 들어가 그들의 관점에서 그 삶과 환경을 밀도 있게 그려내는 </a:t>
            </a:r>
            <a:r>
              <a:rPr lang="ko-KR" altLang="en-US" sz="2000" dirty="0" smtClean="0">
                <a:latin typeface="+mn-ea"/>
              </a:rPr>
              <a:t>연구방법</a:t>
            </a:r>
            <a:endParaRPr lang="en-US" altLang="ko-KR" sz="2000" dirty="0">
              <a:latin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908720"/>
            <a:ext cx="7128792" cy="5289451"/>
          </a:xfrm>
        </p:spPr>
        <p:txBody>
          <a:bodyPr>
            <a:noAutofit/>
          </a:bodyPr>
          <a:lstStyle/>
          <a:p>
            <a:pPr marL="514350" indent="-514350">
              <a:buFont typeface="+mj-ea"/>
              <a:buAutoNum type="circleNumDbPlain" startAt="4"/>
            </a:pPr>
            <a:r>
              <a:rPr lang="ko-KR" altLang="en-US" sz="2000" dirty="0" smtClean="0">
                <a:solidFill>
                  <a:srgbClr val="00B050"/>
                </a:solidFill>
                <a:latin typeface="+mn-ea"/>
              </a:rPr>
              <a:t>민족지학</a:t>
            </a:r>
            <a:r>
              <a:rPr lang="en-US" altLang="ko-KR" sz="2000" dirty="0" smtClean="0">
                <a:solidFill>
                  <a:srgbClr val="00B050"/>
                </a:solidFill>
                <a:latin typeface="+mn-ea"/>
              </a:rPr>
              <a:t>(</a:t>
            </a:r>
            <a:r>
              <a:rPr lang="ko-KR" altLang="en-US" sz="2000" dirty="0" smtClean="0">
                <a:solidFill>
                  <a:srgbClr val="00B050"/>
                </a:solidFill>
                <a:latin typeface="+mn-ea"/>
              </a:rPr>
              <a:t>민속지학</a:t>
            </a:r>
            <a:r>
              <a:rPr lang="en-US" altLang="ko-KR" sz="2000" dirty="0" smtClean="0">
                <a:solidFill>
                  <a:srgbClr val="00B050"/>
                </a:solidFill>
                <a:latin typeface="+mn-ea"/>
              </a:rPr>
              <a:t>, </a:t>
            </a:r>
            <a:r>
              <a:rPr lang="ko-KR" altLang="en-US" sz="2000" dirty="0" smtClean="0">
                <a:solidFill>
                  <a:srgbClr val="00B050"/>
                </a:solidFill>
                <a:latin typeface="+mn-ea"/>
              </a:rPr>
              <a:t>문화기술지</a:t>
            </a:r>
            <a:r>
              <a:rPr lang="en-US" altLang="ko-KR" sz="2000" dirty="0" smtClean="0">
                <a:solidFill>
                  <a:srgbClr val="00B050"/>
                </a:solidFill>
                <a:latin typeface="+mn-ea"/>
              </a:rPr>
              <a:t>,ethnographic studies)</a:t>
            </a:r>
          </a:p>
          <a:p>
            <a:pPr marL="514350" indent="-514350">
              <a:buFont typeface="Wingdings" pitchFamily="2" charset="2"/>
              <a:buChar char="Ø"/>
            </a:pPr>
            <a:r>
              <a:rPr lang="ko-KR" altLang="en-US" sz="2000" dirty="0" err="1" smtClean="0">
                <a:latin typeface="+mn-ea"/>
              </a:rPr>
              <a:t>민속지학</a:t>
            </a:r>
            <a:r>
              <a:rPr lang="ko-KR" altLang="en-US" sz="2000" dirty="0" smtClean="0">
                <a:latin typeface="+mn-ea"/>
              </a:rPr>
              <a:t> 연구는 관찰</a:t>
            </a:r>
            <a:r>
              <a:rPr lang="en-US" altLang="ko-KR" sz="2000" dirty="0" smtClean="0">
                <a:latin typeface="+mn-ea"/>
              </a:rPr>
              <a:t>, </a:t>
            </a:r>
            <a:r>
              <a:rPr lang="ko-KR" altLang="en-US" sz="2000" dirty="0" smtClean="0">
                <a:latin typeface="+mn-ea"/>
              </a:rPr>
              <a:t>몰입</a:t>
            </a:r>
            <a:r>
              <a:rPr lang="en-US" altLang="ko-KR" sz="2000" dirty="0" smtClean="0">
                <a:latin typeface="+mn-ea"/>
              </a:rPr>
              <a:t>, </a:t>
            </a:r>
            <a:r>
              <a:rPr lang="ko-KR" altLang="en-US" sz="2000" dirty="0" smtClean="0">
                <a:latin typeface="+mn-ea"/>
              </a:rPr>
              <a:t>비공식적 대화</a:t>
            </a:r>
            <a:r>
              <a:rPr lang="en-US" altLang="ko-KR" sz="2000" dirty="0" smtClean="0">
                <a:latin typeface="+mn-ea"/>
              </a:rPr>
              <a:t>, </a:t>
            </a:r>
            <a:r>
              <a:rPr lang="ko-KR" altLang="en-US" sz="2000" dirty="0" smtClean="0">
                <a:latin typeface="+mn-ea"/>
              </a:rPr>
              <a:t>참여 등을 통해 관찰 대상자의 관점에서 특정 집단의 문화를 이해하는 방법</a:t>
            </a:r>
            <a:endParaRPr lang="en-US" altLang="ko-KR" sz="2000" dirty="0" smtClean="0">
              <a:latin typeface="+mn-ea"/>
            </a:endParaRPr>
          </a:p>
          <a:p>
            <a:pPr marL="514350" indent="-514350">
              <a:buFont typeface="Wingdings" pitchFamily="2" charset="2"/>
              <a:buChar char="Ø"/>
            </a:pPr>
            <a:endParaRPr lang="en-US" altLang="ko-KR" sz="2000" dirty="0" smtClean="0">
              <a:latin typeface="+mn-ea"/>
            </a:endParaRPr>
          </a:p>
          <a:p>
            <a:pPr marL="514350" indent="-514350">
              <a:buFont typeface="Wingdings" pitchFamily="2" charset="2"/>
              <a:buChar char="Ø"/>
            </a:pPr>
            <a:r>
              <a:rPr lang="ko-KR" altLang="en-US" sz="2000" dirty="0" err="1">
                <a:latin typeface="+mn-ea"/>
              </a:rPr>
              <a:t>민속지학</a:t>
            </a:r>
            <a:r>
              <a:rPr lang="ko-KR" altLang="en-US" sz="2000" dirty="0">
                <a:latin typeface="+mn-ea"/>
              </a:rPr>
              <a:t> 연구는 연구자가 활용하는 연구 방법이기도 하고 그 연구 결과물을 의미하기도 함</a:t>
            </a:r>
            <a:r>
              <a:rPr lang="en-US" altLang="ko-KR" sz="2000" dirty="0">
                <a:latin typeface="+mn-ea"/>
              </a:rPr>
              <a:t>. </a:t>
            </a:r>
            <a:r>
              <a:rPr lang="ko-KR" altLang="en-US" sz="2000" dirty="0">
                <a:latin typeface="+mn-ea"/>
              </a:rPr>
              <a:t>대개 연구자는 집단에 대해 장기간의 관찰을 통해 사람들의 일상생활에 몰입하여 그들의 행동</a:t>
            </a:r>
            <a:r>
              <a:rPr lang="en-US" altLang="ko-KR" sz="2000" dirty="0">
                <a:latin typeface="+mn-ea"/>
              </a:rPr>
              <a:t>, </a:t>
            </a:r>
            <a:r>
              <a:rPr lang="ko-KR" altLang="en-US" sz="2000" dirty="0">
                <a:latin typeface="+mn-ea"/>
              </a:rPr>
              <a:t>언어</a:t>
            </a:r>
            <a:r>
              <a:rPr lang="en-US" altLang="ko-KR" sz="2000" dirty="0">
                <a:latin typeface="+mn-ea"/>
              </a:rPr>
              <a:t>, </a:t>
            </a:r>
            <a:r>
              <a:rPr lang="ko-KR" altLang="en-US" sz="2000" dirty="0">
                <a:latin typeface="+mn-ea"/>
              </a:rPr>
              <a:t>상호작용의 의미를 </a:t>
            </a:r>
            <a:r>
              <a:rPr lang="ko-KR" altLang="en-US" sz="2000" dirty="0" smtClean="0">
                <a:latin typeface="+mn-ea"/>
              </a:rPr>
              <a:t>연구함</a:t>
            </a:r>
            <a:endParaRPr lang="en-US" altLang="ko-KR" sz="2000" dirty="0" smtClean="0">
              <a:latin typeface="+mn-ea"/>
            </a:endParaRPr>
          </a:p>
          <a:p>
            <a:pPr marL="514350" indent="-514350">
              <a:buFont typeface="Wingdings" pitchFamily="2" charset="2"/>
              <a:buChar char="Ø"/>
            </a:pPr>
            <a:endParaRPr lang="en-US" altLang="ko-KR" sz="2000" dirty="0">
              <a:latin typeface="+mn-ea"/>
            </a:endParaRPr>
          </a:p>
          <a:p>
            <a:pPr marL="514350" indent="-514350">
              <a:buFont typeface="Wingdings" pitchFamily="2" charset="2"/>
              <a:buChar char="Ø"/>
            </a:pPr>
            <a:r>
              <a:rPr lang="ko-KR" altLang="en-US" sz="2000" dirty="0">
                <a:latin typeface="+mn-ea"/>
              </a:rPr>
              <a:t>사회복지실천의 예를 보면</a:t>
            </a:r>
            <a:r>
              <a:rPr lang="en-US" altLang="ko-KR" sz="2000" dirty="0">
                <a:latin typeface="+mn-ea"/>
              </a:rPr>
              <a:t>, </a:t>
            </a:r>
            <a:r>
              <a:rPr lang="ko-KR" altLang="en-US" sz="2000" dirty="0">
                <a:latin typeface="+mn-ea"/>
              </a:rPr>
              <a:t>사회복지기관의 문화를 이해하기 위해 그 속에서 일하는 사회사업가나 클라이언트의 관점에서 연구하는 형태나 또는 노숙인의 문화를 연구하기 위해 그들의 관점에서 연구하는 것</a:t>
            </a:r>
          </a:p>
          <a:p>
            <a:pPr marL="514350" indent="-514350">
              <a:buFont typeface="Wingdings" pitchFamily="2" charset="2"/>
              <a:buChar char="Ø"/>
            </a:pPr>
            <a:endParaRPr lang="en-US" altLang="ko-KR" sz="2000" dirty="0" smtClean="0">
              <a:latin typeface="+mn-ea"/>
            </a:endParaRPr>
          </a:p>
          <a:p>
            <a:pPr marL="514350" indent="-514350">
              <a:buFont typeface="Wingdings" pitchFamily="2" charset="2"/>
              <a:buChar char="Ø"/>
            </a:pPr>
            <a:endParaRPr lang="en-US" altLang="ko-KR" sz="2000" dirty="0">
              <a:latin typeface="+mn-ea"/>
            </a:endParaRPr>
          </a:p>
          <a:p>
            <a:pPr marL="514350" indent="-514350">
              <a:buFont typeface="Wingdings" pitchFamily="2" charset="2"/>
              <a:buChar char="Ø"/>
            </a:pPr>
            <a:endParaRPr lang="en-US" altLang="ko-KR" sz="2000" dirty="0" smtClean="0">
              <a:latin typeface="+mn-ea"/>
            </a:endParaRPr>
          </a:p>
          <a:p>
            <a:pPr marL="514350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+mn-ea"/>
              </a:rPr>
              <a:t>예로 아동복지 시설의 문화를 그 기관의 생활지도교사나 </a:t>
            </a:r>
            <a:r>
              <a:rPr lang="ko-KR" altLang="en-US" sz="2000" dirty="0" err="1" smtClean="0">
                <a:latin typeface="+mn-ea"/>
              </a:rPr>
              <a:t>시설아동의</a:t>
            </a:r>
            <a:r>
              <a:rPr lang="ko-KR" altLang="en-US" sz="2000" dirty="0" smtClean="0">
                <a:latin typeface="+mn-ea"/>
              </a:rPr>
              <a:t> 관점에서 </a:t>
            </a:r>
            <a:r>
              <a:rPr lang="ko-KR" altLang="en-US" sz="2000" dirty="0" err="1" smtClean="0">
                <a:latin typeface="+mn-ea"/>
              </a:rPr>
              <a:t>연구한다든지</a:t>
            </a:r>
            <a:r>
              <a:rPr lang="en-US" altLang="ko-KR" sz="2000" dirty="0" smtClean="0">
                <a:latin typeface="+mn-ea"/>
              </a:rPr>
              <a:t>, </a:t>
            </a:r>
            <a:r>
              <a:rPr lang="ko-KR" altLang="en-US" sz="2000" dirty="0" smtClean="0">
                <a:latin typeface="+mn-ea"/>
              </a:rPr>
              <a:t>또는 장애인근로자들의 </a:t>
            </a:r>
            <a:r>
              <a:rPr lang="ko-KR" altLang="en-US" sz="2000" dirty="0" err="1" smtClean="0">
                <a:latin typeface="+mn-ea"/>
              </a:rPr>
              <a:t>노동문화를</a:t>
            </a:r>
            <a:r>
              <a:rPr lang="ko-KR" altLang="en-US" sz="2000" dirty="0" smtClean="0">
                <a:latin typeface="+mn-ea"/>
              </a:rPr>
              <a:t> 장애인이면서 근로자의 관점에서 연구하는 것</a:t>
            </a:r>
            <a:endParaRPr lang="en-US" altLang="ko-KR" sz="2000" dirty="0" smtClean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26040055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908720"/>
            <a:ext cx="7128792" cy="5289451"/>
          </a:xfrm>
        </p:spPr>
        <p:txBody>
          <a:bodyPr>
            <a:noAutofit/>
          </a:bodyPr>
          <a:lstStyle/>
          <a:p>
            <a:pPr marL="514350" indent="-514350">
              <a:buFont typeface="+mj-ea"/>
              <a:buAutoNum type="circleNumDbPlain" startAt="5"/>
            </a:pPr>
            <a:r>
              <a:rPr lang="ko-KR" altLang="en-US" sz="2000" dirty="0" err="1" smtClean="0">
                <a:solidFill>
                  <a:srgbClr val="00B050"/>
                </a:solidFill>
                <a:latin typeface="+mn-ea"/>
              </a:rPr>
              <a:t>내러티브</a:t>
            </a:r>
            <a:r>
              <a:rPr lang="ko-KR" altLang="en-US" sz="2000" dirty="0" smtClean="0">
                <a:solidFill>
                  <a:srgbClr val="00B050"/>
                </a:solidFill>
                <a:latin typeface="+mn-ea"/>
              </a:rPr>
              <a:t> 연구</a:t>
            </a:r>
            <a:r>
              <a:rPr lang="en-US" altLang="ko-KR" sz="2000" dirty="0" smtClean="0">
                <a:solidFill>
                  <a:srgbClr val="00B050"/>
                </a:solidFill>
                <a:latin typeface="+mn-ea"/>
              </a:rPr>
              <a:t>(narrative inquiry)</a:t>
            </a:r>
          </a:p>
          <a:p>
            <a:pPr marL="514350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+mn-ea"/>
              </a:rPr>
              <a:t>개인의 인생을 탐색하는 데 초점을 두는 질적 탐구전략으로 한 명 이상의 개인들을 면접하거나 관련 문서들을 활용하여 자료를 수집하고 개인의 인생 이야기에 대한 </a:t>
            </a:r>
            <a:r>
              <a:rPr lang="ko-KR" altLang="en-US" sz="2000" dirty="0" err="1" smtClean="0">
                <a:latin typeface="+mn-ea"/>
              </a:rPr>
              <a:t>내러티브를</a:t>
            </a:r>
            <a:r>
              <a:rPr lang="ko-KR" altLang="en-US" sz="2000" dirty="0" smtClean="0">
                <a:latin typeface="+mn-ea"/>
              </a:rPr>
              <a:t> 전개해 감</a:t>
            </a:r>
            <a:endParaRPr lang="en-US" altLang="ko-KR" sz="2000" dirty="0" smtClean="0">
              <a:latin typeface="+mn-ea"/>
            </a:endParaRPr>
          </a:p>
          <a:p>
            <a:pPr marL="514350" indent="-514350">
              <a:buFont typeface="Wingdings" pitchFamily="2" charset="2"/>
              <a:buChar char="Ø"/>
            </a:pPr>
            <a:endParaRPr lang="en-US" altLang="ko-KR" sz="2000" dirty="0">
              <a:latin typeface="+mn-ea"/>
            </a:endParaRPr>
          </a:p>
          <a:p>
            <a:pPr marL="514350" indent="-514350">
              <a:buFont typeface="Wingdings" pitchFamily="2" charset="2"/>
              <a:buChar char="Ø"/>
            </a:pPr>
            <a:r>
              <a:rPr lang="ko-KR" altLang="en-US" sz="2000" dirty="0" err="1" smtClean="0">
                <a:latin typeface="+mn-ea"/>
              </a:rPr>
              <a:t>내러티브</a:t>
            </a:r>
            <a:r>
              <a:rPr lang="ko-KR" altLang="en-US" sz="2000" dirty="0" smtClean="0">
                <a:latin typeface="+mn-ea"/>
              </a:rPr>
              <a:t> 연구는 사람들이 의식적으로 말하고 싶은 이야기를 다시 이야기함으로써 그들이 의식하지 못하는 더 깊은 이야기들이 있어 그 안에 살고 있음을 인식시키는 방법을 제시함</a:t>
            </a:r>
            <a:r>
              <a:rPr lang="en-US" altLang="ko-KR" sz="2000" dirty="0" smtClean="0">
                <a:latin typeface="+mn-ea"/>
              </a:rPr>
              <a:t>. </a:t>
            </a:r>
            <a:r>
              <a:rPr lang="ko-KR" altLang="en-US" sz="2000" dirty="0" smtClean="0">
                <a:latin typeface="+mn-ea"/>
              </a:rPr>
              <a:t>즉</a:t>
            </a:r>
            <a:r>
              <a:rPr lang="en-US" altLang="ko-KR" sz="2000" dirty="0" smtClean="0">
                <a:latin typeface="+mn-ea"/>
              </a:rPr>
              <a:t>, </a:t>
            </a:r>
            <a:r>
              <a:rPr lang="ko-KR" altLang="en-US" sz="2000" dirty="0" smtClean="0">
                <a:latin typeface="+mn-ea"/>
              </a:rPr>
              <a:t>우리 삶에 대한 이야기를 하고</a:t>
            </a:r>
            <a:r>
              <a:rPr lang="en-US" altLang="ko-KR" sz="2000" dirty="0" smtClean="0">
                <a:latin typeface="+mn-ea"/>
              </a:rPr>
              <a:t>(storytelling), </a:t>
            </a:r>
            <a:r>
              <a:rPr lang="ko-KR" altLang="en-US" sz="2000" dirty="0" smtClean="0">
                <a:latin typeface="+mn-ea"/>
              </a:rPr>
              <a:t>그것을 다시 이야기</a:t>
            </a:r>
            <a:r>
              <a:rPr lang="en-US" altLang="ko-KR" sz="2000" dirty="0" smtClean="0">
                <a:latin typeface="+mn-ea"/>
              </a:rPr>
              <a:t>(re-storytelling)</a:t>
            </a:r>
            <a:r>
              <a:rPr lang="ko-KR" altLang="en-US" sz="2000" dirty="0" smtClean="0">
                <a:latin typeface="+mn-ea"/>
              </a:rPr>
              <a:t>할 때 그러한 이야기 조각들이 서로 연결되어 넓은 의미에서 우리의 삶을 조망함</a:t>
            </a:r>
            <a:r>
              <a:rPr lang="en-US" altLang="ko-KR" sz="2000" dirty="0" smtClean="0">
                <a:latin typeface="+mn-ea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1593024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908720"/>
            <a:ext cx="7128792" cy="5289451"/>
          </a:xfrm>
        </p:spPr>
        <p:txBody>
          <a:bodyPr>
            <a:normAutofit fontScale="77500" lnSpcReduction="20000"/>
          </a:bodyPr>
          <a:lstStyle/>
          <a:p>
            <a:pPr marL="514350" indent="-514350">
              <a:buNone/>
            </a:pPr>
            <a:r>
              <a:rPr lang="en-US" altLang="ko-KR" sz="2400" dirty="0" smtClean="0">
                <a:solidFill>
                  <a:srgbClr val="0070C0"/>
                </a:solidFill>
                <a:latin typeface="+mn-ea"/>
              </a:rPr>
              <a:t>5. </a:t>
            </a:r>
            <a:r>
              <a:rPr lang="ko-KR" altLang="en-US" sz="2400" dirty="0" err="1" smtClean="0">
                <a:solidFill>
                  <a:srgbClr val="0070C0"/>
                </a:solidFill>
                <a:latin typeface="+mn-ea"/>
              </a:rPr>
              <a:t>질적조사의</a:t>
            </a:r>
            <a:r>
              <a:rPr lang="ko-KR" altLang="en-US" sz="2400" dirty="0" smtClean="0">
                <a:solidFill>
                  <a:srgbClr val="0070C0"/>
                </a:solidFill>
                <a:latin typeface="+mn-ea"/>
              </a:rPr>
              <a:t> 신뢰도와 타당도</a:t>
            </a:r>
            <a:endParaRPr lang="en-US" altLang="ko-KR" sz="2400" dirty="0" smtClean="0">
              <a:solidFill>
                <a:srgbClr val="0070C0"/>
              </a:solidFill>
              <a:latin typeface="+mn-ea"/>
            </a:endParaRPr>
          </a:p>
          <a:p>
            <a:pPr marL="514350" indent="-514350">
              <a:buFont typeface="+mj-ea"/>
              <a:buAutoNum type="circleNumDbPlain"/>
            </a:pPr>
            <a:r>
              <a:rPr lang="ko-KR" altLang="en-US" sz="2600" dirty="0" smtClean="0">
                <a:latin typeface="+mn-ea"/>
              </a:rPr>
              <a:t>장기간의 관계 유지</a:t>
            </a:r>
            <a:r>
              <a:rPr lang="en-US" altLang="ko-KR" sz="2600" dirty="0" smtClean="0">
                <a:latin typeface="+mn-ea"/>
              </a:rPr>
              <a:t>: </a:t>
            </a:r>
            <a:r>
              <a:rPr lang="ko-KR" altLang="en-US" sz="2600" dirty="0" smtClean="0">
                <a:latin typeface="+mn-ea"/>
              </a:rPr>
              <a:t>조사하고자 하는 문화 및 집단에 대해 학습할 뿐만 아니라 학습하고 이해한 것을 확인하기 위해서 충분한 시간을 투자해야 함</a:t>
            </a:r>
            <a:endParaRPr lang="en-US" altLang="ko-KR" sz="2600" dirty="0" smtClean="0">
              <a:latin typeface="+mn-ea"/>
            </a:endParaRPr>
          </a:p>
          <a:p>
            <a:pPr marL="514350" indent="-514350">
              <a:buFont typeface="+mj-ea"/>
              <a:buAutoNum type="circleNumDbPlain"/>
            </a:pPr>
            <a:endParaRPr lang="en-US" altLang="ko-KR" sz="2600" dirty="0" smtClean="0">
              <a:latin typeface="+mn-ea"/>
            </a:endParaRPr>
          </a:p>
          <a:p>
            <a:pPr marL="514350" indent="-514350">
              <a:buFont typeface="+mj-ea"/>
              <a:buAutoNum type="circleNumDbPlain"/>
            </a:pPr>
            <a:r>
              <a:rPr lang="ko-KR" altLang="en-US" sz="2600" dirty="0" smtClean="0">
                <a:latin typeface="+mn-ea"/>
              </a:rPr>
              <a:t>지속적인 관찰</a:t>
            </a:r>
            <a:r>
              <a:rPr lang="en-US" altLang="ko-KR" sz="2600" dirty="0" smtClean="0">
                <a:latin typeface="+mn-ea"/>
              </a:rPr>
              <a:t>: </a:t>
            </a:r>
            <a:r>
              <a:rPr lang="ko-KR" altLang="en-US" sz="2600" dirty="0" smtClean="0">
                <a:latin typeface="+mn-ea"/>
              </a:rPr>
              <a:t>매일매일 관찰하고 그 관찰한 것을 지속적으로 기록해야 함</a:t>
            </a:r>
            <a:endParaRPr lang="en-US" altLang="ko-KR" sz="2600" dirty="0" smtClean="0">
              <a:latin typeface="+mn-ea"/>
            </a:endParaRPr>
          </a:p>
          <a:p>
            <a:pPr marL="0" indent="0">
              <a:buNone/>
            </a:pPr>
            <a:endParaRPr lang="en-US" altLang="ko-KR" sz="2600" dirty="0" smtClean="0">
              <a:latin typeface="+mn-ea"/>
            </a:endParaRPr>
          </a:p>
          <a:p>
            <a:pPr marL="514350" indent="-514350">
              <a:buFont typeface="+mj-ea"/>
              <a:buAutoNum type="circleNumDbPlain" startAt="3"/>
            </a:pPr>
            <a:r>
              <a:rPr lang="ko-KR" altLang="en-US" sz="2600" dirty="0" smtClean="0">
                <a:latin typeface="+mn-ea"/>
              </a:rPr>
              <a:t>예외적 </a:t>
            </a:r>
            <a:r>
              <a:rPr lang="ko-KR" altLang="en-US" sz="2600" dirty="0">
                <a:latin typeface="+mn-ea"/>
              </a:rPr>
              <a:t>사례분석</a:t>
            </a:r>
            <a:r>
              <a:rPr lang="en-US" altLang="ko-KR" sz="2600" dirty="0">
                <a:latin typeface="+mn-ea"/>
              </a:rPr>
              <a:t>: </a:t>
            </a:r>
            <a:r>
              <a:rPr lang="ko-KR" altLang="en-US" sz="2600" dirty="0">
                <a:latin typeface="+mn-ea"/>
              </a:rPr>
              <a:t>데이터를 분석할 때 일반적인 어떤 패턴이 드러나지만 동시에 패턴에 맞지 않는 예외적인 케이스가 나타남</a:t>
            </a:r>
            <a:r>
              <a:rPr lang="en-US" altLang="ko-KR" sz="2600" dirty="0">
                <a:latin typeface="+mn-ea"/>
              </a:rPr>
              <a:t>.</a:t>
            </a:r>
            <a:r>
              <a:rPr lang="ko-KR" altLang="en-US" sz="2600" dirty="0" err="1">
                <a:latin typeface="+mn-ea"/>
              </a:rPr>
              <a:t>조사자는</a:t>
            </a:r>
            <a:r>
              <a:rPr lang="ko-KR" altLang="en-US" sz="2600" dirty="0">
                <a:latin typeface="+mn-ea"/>
              </a:rPr>
              <a:t> 이 사례가 일반적인 사회적 변형의 일부인지</a:t>
            </a:r>
            <a:r>
              <a:rPr lang="en-US" altLang="ko-KR" sz="2600" dirty="0">
                <a:latin typeface="+mn-ea"/>
              </a:rPr>
              <a:t>, </a:t>
            </a:r>
            <a:r>
              <a:rPr lang="ko-KR" altLang="en-US" sz="2600" dirty="0">
                <a:latin typeface="+mn-ea"/>
              </a:rPr>
              <a:t>주제에 대한 조사자의 지식 부족 때문인지</a:t>
            </a:r>
            <a:r>
              <a:rPr lang="en-US" altLang="ko-KR" sz="2600" dirty="0">
                <a:latin typeface="+mn-ea"/>
              </a:rPr>
              <a:t>, </a:t>
            </a:r>
            <a:r>
              <a:rPr lang="ko-KR" altLang="en-US" sz="2600" dirty="0">
                <a:latin typeface="+mn-ea"/>
              </a:rPr>
              <a:t>진짜 독특한 경우인지 살펴야 함</a:t>
            </a:r>
            <a:endParaRPr lang="en-US" altLang="ko-KR" sz="2600" dirty="0">
              <a:latin typeface="+mn-ea"/>
            </a:endParaRPr>
          </a:p>
          <a:p>
            <a:pPr marL="514350" indent="-514350">
              <a:buFont typeface="+mj-ea"/>
              <a:buAutoNum type="circleNumDbPlain" startAt="3"/>
            </a:pPr>
            <a:endParaRPr lang="en-US" altLang="ko-KR" sz="2600" dirty="0">
              <a:latin typeface="+mn-ea"/>
            </a:endParaRPr>
          </a:p>
          <a:p>
            <a:pPr marL="514350" indent="-514350">
              <a:buFont typeface="+mj-ea"/>
              <a:buAutoNum type="circleNumDbPlain" startAt="3"/>
            </a:pPr>
            <a:r>
              <a:rPr lang="ko-KR" altLang="en-US" sz="2600" dirty="0">
                <a:latin typeface="+mn-ea"/>
              </a:rPr>
              <a:t>데이터 맥락 유지</a:t>
            </a:r>
            <a:r>
              <a:rPr lang="en-US" altLang="ko-KR" sz="2600" dirty="0">
                <a:latin typeface="+mn-ea"/>
              </a:rPr>
              <a:t>: </a:t>
            </a:r>
            <a:r>
              <a:rPr lang="ko-KR" altLang="en-US" sz="2600" dirty="0">
                <a:latin typeface="+mn-ea"/>
              </a:rPr>
              <a:t>질적인 조사 분석에서 핵심은 데이터를  맥락</a:t>
            </a:r>
            <a:r>
              <a:rPr lang="en-US" altLang="ko-KR" sz="2600" dirty="0">
                <a:latin typeface="+mn-ea"/>
              </a:rPr>
              <a:t>(</a:t>
            </a:r>
            <a:r>
              <a:rPr lang="ko-KR" altLang="en-US" sz="2600" dirty="0">
                <a:latin typeface="+mn-ea"/>
              </a:rPr>
              <a:t>상황</a:t>
            </a:r>
            <a:r>
              <a:rPr lang="en-US" altLang="ko-KR" sz="2600" dirty="0">
                <a:latin typeface="+mn-ea"/>
              </a:rPr>
              <a:t>)</a:t>
            </a:r>
            <a:r>
              <a:rPr lang="ko-KR" altLang="en-US" sz="2600" dirty="0">
                <a:latin typeface="+mn-ea"/>
              </a:rPr>
              <a:t>속에서 이해하는 것임</a:t>
            </a:r>
            <a:r>
              <a:rPr lang="en-US" altLang="ko-KR" sz="2600" dirty="0">
                <a:latin typeface="+mn-ea"/>
              </a:rPr>
              <a:t>. </a:t>
            </a:r>
            <a:r>
              <a:rPr lang="ko-KR" altLang="en-US" sz="2600" dirty="0">
                <a:latin typeface="+mn-ea"/>
              </a:rPr>
              <a:t>이것이 조사의 결과가 왜곡되지 않도록 하는 첫 단계임</a:t>
            </a:r>
            <a:r>
              <a:rPr lang="en-US" altLang="ko-KR" sz="2600" dirty="0">
                <a:latin typeface="+mn-ea"/>
              </a:rPr>
              <a:t>. </a:t>
            </a:r>
            <a:r>
              <a:rPr lang="ko-KR" altLang="en-US" sz="2600" dirty="0">
                <a:latin typeface="+mn-ea"/>
              </a:rPr>
              <a:t>  </a:t>
            </a:r>
          </a:p>
          <a:p>
            <a:pPr marL="514350" indent="-514350">
              <a:buFont typeface="+mj-ea"/>
              <a:buAutoNum type="circleNumDbPlain"/>
            </a:pPr>
            <a:endParaRPr lang="en-US" altLang="ko-KR" sz="2600" dirty="0" smtClean="0">
              <a:latin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908720"/>
            <a:ext cx="7128792" cy="5289451"/>
          </a:xfrm>
        </p:spPr>
        <p:txBody>
          <a:bodyPr>
            <a:normAutofit/>
          </a:bodyPr>
          <a:lstStyle/>
          <a:p>
            <a:pPr marL="514350" indent="-514350">
              <a:buNone/>
            </a:pPr>
            <a:r>
              <a:rPr lang="en-US" altLang="ko-KR" sz="2400" dirty="0" smtClean="0">
                <a:solidFill>
                  <a:srgbClr val="0070C0"/>
                </a:solidFill>
                <a:latin typeface="+mn-ea"/>
              </a:rPr>
              <a:t>5. </a:t>
            </a:r>
            <a:r>
              <a:rPr lang="ko-KR" altLang="en-US" sz="2400" dirty="0" err="1" smtClean="0">
                <a:solidFill>
                  <a:srgbClr val="0070C0"/>
                </a:solidFill>
                <a:latin typeface="+mn-ea"/>
              </a:rPr>
              <a:t>질적조사의</a:t>
            </a:r>
            <a:r>
              <a:rPr lang="ko-KR" altLang="en-US" sz="2400" dirty="0" smtClean="0">
                <a:solidFill>
                  <a:srgbClr val="0070C0"/>
                </a:solidFill>
                <a:latin typeface="+mn-ea"/>
              </a:rPr>
              <a:t> 신뢰도와 타당도</a:t>
            </a:r>
            <a:endParaRPr lang="en-US" altLang="ko-KR" sz="2400" dirty="0" smtClean="0">
              <a:solidFill>
                <a:srgbClr val="0070C0"/>
              </a:solidFill>
              <a:latin typeface="+mn-ea"/>
            </a:endParaRPr>
          </a:p>
          <a:p>
            <a:pPr marL="514350" indent="-514350">
              <a:buFont typeface="+mj-ea"/>
              <a:buAutoNum type="circleNumDbPlain" startAt="5"/>
            </a:pPr>
            <a:r>
              <a:rPr lang="ko-KR" altLang="en-US" sz="2000" dirty="0" smtClean="0">
                <a:latin typeface="+mn-ea"/>
              </a:rPr>
              <a:t>다각화</a:t>
            </a:r>
            <a:r>
              <a:rPr lang="en-US" altLang="ko-KR" sz="2000" dirty="0" smtClean="0">
                <a:latin typeface="+mn-ea"/>
              </a:rPr>
              <a:t>, </a:t>
            </a:r>
            <a:r>
              <a:rPr lang="ko-KR" altLang="en-US" sz="2000" dirty="0" err="1" smtClean="0">
                <a:latin typeface="+mn-ea"/>
              </a:rPr>
              <a:t>다원측정</a:t>
            </a:r>
            <a:r>
              <a:rPr lang="en-US" altLang="ko-KR" sz="2000" dirty="0" smtClean="0">
                <a:latin typeface="+mn-ea"/>
              </a:rPr>
              <a:t>, </a:t>
            </a:r>
            <a:r>
              <a:rPr lang="ko-KR" altLang="en-US" sz="2000" dirty="0" err="1" smtClean="0">
                <a:latin typeface="+mn-ea"/>
              </a:rPr>
              <a:t>삼각측정</a:t>
            </a:r>
            <a:r>
              <a:rPr lang="en-US" altLang="ko-KR" sz="2000" dirty="0" smtClean="0">
                <a:latin typeface="+mn-ea"/>
              </a:rPr>
              <a:t>, </a:t>
            </a:r>
            <a:r>
              <a:rPr lang="ko-KR" altLang="en-US" sz="2000" dirty="0" smtClean="0">
                <a:latin typeface="+mn-ea"/>
              </a:rPr>
              <a:t>다원화</a:t>
            </a:r>
            <a:r>
              <a:rPr lang="en-US" altLang="ko-KR" sz="2000" dirty="0" smtClean="0">
                <a:latin typeface="+mn-ea"/>
              </a:rPr>
              <a:t>(triangulation): </a:t>
            </a:r>
          </a:p>
          <a:p>
            <a:pPr>
              <a:buFontTx/>
              <a:buChar char="-"/>
            </a:pPr>
            <a:r>
              <a:rPr lang="ko-KR" altLang="en-US" sz="2000" dirty="0" smtClean="0">
                <a:latin typeface="+mn-ea"/>
              </a:rPr>
              <a:t>이론의 다원화</a:t>
            </a:r>
            <a:r>
              <a:rPr lang="en-US" altLang="ko-KR" sz="2000" dirty="0" smtClean="0">
                <a:latin typeface="+mn-ea"/>
              </a:rPr>
              <a:t>(</a:t>
            </a:r>
            <a:r>
              <a:rPr lang="ko-KR" altLang="en-US" sz="2000" dirty="0" smtClean="0">
                <a:latin typeface="+mn-ea"/>
              </a:rPr>
              <a:t>하나의 자료를 해석하기 위해 다양한 이</a:t>
            </a:r>
            <a:endParaRPr lang="en-US" altLang="ko-KR" sz="2000" dirty="0" smtClean="0">
              <a:latin typeface="+mn-ea"/>
            </a:endParaRPr>
          </a:p>
          <a:p>
            <a:pPr marL="0" indent="0">
              <a:buNone/>
            </a:pPr>
            <a:r>
              <a:rPr lang="en-US" altLang="ko-KR" sz="2000" dirty="0">
                <a:latin typeface="+mn-ea"/>
              </a:rPr>
              <a:t> </a:t>
            </a:r>
            <a:r>
              <a:rPr lang="en-US" altLang="ko-KR" sz="2000" dirty="0" smtClean="0">
                <a:latin typeface="+mn-ea"/>
              </a:rPr>
              <a:t>  </a:t>
            </a:r>
            <a:r>
              <a:rPr lang="ko-KR" altLang="en-US" sz="2000" dirty="0" smtClean="0">
                <a:latin typeface="+mn-ea"/>
              </a:rPr>
              <a:t>론과 복수의 관점을 활용</a:t>
            </a:r>
            <a:r>
              <a:rPr lang="en-US" altLang="ko-KR" sz="2000" dirty="0" smtClean="0">
                <a:latin typeface="+mn-ea"/>
              </a:rPr>
              <a:t>, </a:t>
            </a:r>
            <a:r>
              <a:rPr lang="ko-KR" altLang="en-US" sz="2000" dirty="0" smtClean="0">
                <a:latin typeface="+mn-ea"/>
              </a:rPr>
              <a:t>대조적인 이론적 지향을 가</a:t>
            </a:r>
            <a:endParaRPr lang="en-US" altLang="ko-KR" sz="2000" dirty="0" smtClean="0">
              <a:latin typeface="+mn-ea"/>
            </a:endParaRPr>
          </a:p>
          <a:p>
            <a:pPr marL="0" indent="0">
              <a:buNone/>
            </a:pPr>
            <a:r>
              <a:rPr lang="en-US" altLang="ko-KR" sz="2000" dirty="0">
                <a:latin typeface="+mn-ea"/>
              </a:rPr>
              <a:t> </a:t>
            </a:r>
            <a:r>
              <a:rPr lang="en-US" altLang="ko-KR" sz="2000" dirty="0" smtClean="0">
                <a:latin typeface="+mn-ea"/>
              </a:rPr>
              <a:t>  </a:t>
            </a:r>
            <a:r>
              <a:rPr lang="ko-KR" altLang="en-US" sz="2000" dirty="0" smtClean="0">
                <a:latin typeface="+mn-ea"/>
              </a:rPr>
              <a:t>진 동료 연구자가 자료를 분석</a:t>
            </a:r>
            <a:r>
              <a:rPr lang="en-US" altLang="ko-KR" sz="2000" dirty="0" smtClean="0">
                <a:latin typeface="+mn-ea"/>
              </a:rPr>
              <a:t>)</a:t>
            </a:r>
            <a:r>
              <a:rPr lang="ko-KR" altLang="en-US" sz="2000" dirty="0" smtClean="0">
                <a:latin typeface="+mn-ea"/>
              </a:rPr>
              <a:t>  </a:t>
            </a:r>
            <a:endParaRPr lang="en-US" altLang="ko-KR" sz="2000" dirty="0" smtClean="0">
              <a:latin typeface="+mn-ea"/>
            </a:endParaRPr>
          </a:p>
          <a:p>
            <a:pPr>
              <a:buFontTx/>
              <a:buChar char="-"/>
            </a:pPr>
            <a:r>
              <a:rPr lang="ko-KR" altLang="en-US" sz="2000" dirty="0" smtClean="0">
                <a:latin typeface="+mn-ea"/>
              </a:rPr>
              <a:t>연구방법의 다원화</a:t>
            </a:r>
            <a:r>
              <a:rPr lang="en-US" altLang="ko-KR" sz="2000" dirty="0" smtClean="0">
                <a:latin typeface="+mn-ea"/>
              </a:rPr>
              <a:t>(</a:t>
            </a:r>
            <a:r>
              <a:rPr lang="ko-KR" altLang="en-US" sz="2000" dirty="0" smtClean="0">
                <a:latin typeface="+mn-ea"/>
              </a:rPr>
              <a:t>한 연구에서 여러가지 연구 방법을 함께 활용</a:t>
            </a:r>
            <a:r>
              <a:rPr lang="en-US" altLang="ko-KR" sz="2000" dirty="0" smtClean="0">
                <a:latin typeface="+mn-ea"/>
              </a:rPr>
              <a:t>)</a:t>
            </a:r>
          </a:p>
          <a:p>
            <a:pPr>
              <a:buFontTx/>
              <a:buChar char="-"/>
            </a:pPr>
            <a:r>
              <a:rPr lang="ko-KR" altLang="en-US" sz="2000" dirty="0" smtClean="0">
                <a:latin typeface="+mn-ea"/>
              </a:rPr>
              <a:t>관찰자 다원화</a:t>
            </a:r>
            <a:r>
              <a:rPr lang="en-US" altLang="ko-KR" sz="2000" dirty="0" smtClean="0">
                <a:latin typeface="+mn-ea"/>
              </a:rPr>
              <a:t>(</a:t>
            </a:r>
            <a:r>
              <a:rPr lang="ko-KR" altLang="en-US" sz="2000" dirty="0" smtClean="0">
                <a:latin typeface="+mn-ea"/>
              </a:rPr>
              <a:t>한 연구에서 여러 명의 관찰자가 관찰</a:t>
            </a:r>
            <a:r>
              <a:rPr lang="en-US" altLang="ko-KR" sz="2000" dirty="0" smtClean="0">
                <a:latin typeface="+mn-ea"/>
              </a:rPr>
              <a:t>)</a:t>
            </a:r>
            <a:r>
              <a:rPr lang="ko-KR" altLang="en-US" sz="2000" dirty="0" smtClean="0">
                <a:latin typeface="+mn-ea"/>
              </a:rPr>
              <a:t> </a:t>
            </a:r>
            <a:endParaRPr lang="en-US" altLang="ko-KR" sz="2000" dirty="0" smtClean="0">
              <a:latin typeface="+mn-ea"/>
            </a:endParaRPr>
          </a:p>
          <a:p>
            <a:pPr>
              <a:buFontTx/>
              <a:buChar char="-"/>
            </a:pPr>
            <a:r>
              <a:rPr lang="ko-KR" altLang="en-US" sz="2000" dirty="0" smtClean="0">
                <a:latin typeface="+mn-ea"/>
              </a:rPr>
              <a:t>자료의 다원화</a:t>
            </a:r>
            <a:r>
              <a:rPr lang="en-US" altLang="ko-KR" sz="2000" dirty="0" smtClean="0">
                <a:latin typeface="+mn-ea"/>
              </a:rPr>
              <a:t>(</a:t>
            </a:r>
            <a:r>
              <a:rPr lang="ko-KR" altLang="en-US" sz="2000" dirty="0" smtClean="0">
                <a:latin typeface="+mn-ea"/>
              </a:rPr>
              <a:t>다양한 출처의 자료</a:t>
            </a:r>
            <a:r>
              <a:rPr lang="en-US" altLang="ko-KR" sz="2000" dirty="0" smtClean="0">
                <a:latin typeface="+mn-ea"/>
              </a:rPr>
              <a:t>(</a:t>
            </a:r>
            <a:r>
              <a:rPr lang="ko-KR" altLang="en-US" sz="2000" dirty="0" smtClean="0">
                <a:latin typeface="+mn-ea"/>
              </a:rPr>
              <a:t>면접</a:t>
            </a:r>
            <a:r>
              <a:rPr lang="en-US" altLang="ko-KR" sz="2000" dirty="0" smtClean="0">
                <a:latin typeface="+mn-ea"/>
              </a:rPr>
              <a:t>, </a:t>
            </a:r>
            <a:r>
              <a:rPr lang="ko-KR" altLang="en-US" sz="2000" dirty="0" smtClean="0">
                <a:latin typeface="+mn-ea"/>
              </a:rPr>
              <a:t>문헌자료</a:t>
            </a:r>
            <a:r>
              <a:rPr lang="en-US" altLang="ko-KR" sz="2000" dirty="0" smtClean="0">
                <a:latin typeface="+mn-ea"/>
              </a:rPr>
              <a:t>, </a:t>
            </a:r>
            <a:r>
              <a:rPr lang="ko-KR" altLang="en-US" sz="2000" dirty="0" smtClean="0">
                <a:latin typeface="+mn-ea"/>
              </a:rPr>
              <a:t>관찰자료</a:t>
            </a:r>
            <a:r>
              <a:rPr lang="en-US" altLang="ko-KR" sz="2000" dirty="0" smtClean="0">
                <a:latin typeface="+mn-ea"/>
              </a:rPr>
              <a:t>)</a:t>
            </a:r>
            <a:r>
              <a:rPr lang="ko-KR" altLang="en-US" sz="2000" dirty="0" smtClean="0">
                <a:latin typeface="+mn-ea"/>
              </a:rPr>
              <a:t>등을 활용</a:t>
            </a:r>
            <a:r>
              <a:rPr lang="en-US" altLang="ko-KR" sz="2000" dirty="0" smtClean="0">
                <a:latin typeface="+mn-ea"/>
              </a:rPr>
              <a:t>)</a:t>
            </a:r>
          </a:p>
          <a:p>
            <a:pPr>
              <a:buFontTx/>
              <a:buChar char="-"/>
            </a:pPr>
            <a:r>
              <a:rPr lang="ko-KR" altLang="en-US" sz="2000" dirty="0" smtClean="0">
                <a:latin typeface="+mn-ea"/>
              </a:rPr>
              <a:t>학제간 다원화</a:t>
            </a:r>
            <a:r>
              <a:rPr lang="en-US" altLang="ko-KR" sz="2000" dirty="0" smtClean="0">
                <a:latin typeface="+mn-ea"/>
              </a:rPr>
              <a:t>(</a:t>
            </a:r>
            <a:r>
              <a:rPr lang="ko-KR" altLang="en-US" sz="2000" dirty="0" smtClean="0">
                <a:latin typeface="+mn-ea"/>
              </a:rPr>
              <a:t>다른 학문 영역에 있는 연구자들과 공동으로 연구</a:t>
            </a:r>
            <a:r>
              <a:rPr lang="en-US" altLang="ko-KR" sz="2000" dirty="0" smtClean="0">
                <a:latin typeface="+mn-ea"/>
              </a:rPr>
              <a:t>)</a:t>
            </a:r>
            <a:r>
              <a:rPr lang="ko-KR" altLang="en-US" sz="2000" dirty="0" smtClean="0">
                <a:latin typeface="+mn-ea"/>
              </a:rPr>
              <a:t> </a:t>
            </a:r>
            <a:endParaRPr lang="ko-KR" altLang="en-US" sz="2000" dirty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4682415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505475"/>
          </a:xfrm>
        </p:spPr>
        <p:txBody>
          <a:bodyPr>
            <a:normAutofit/>
          </a:bodyPr>
          <a:lstStyle/>
          <a:p>
            <a:pPr marL="514350" indent="-514350">
              <a:buNone/>
            </a:pPr>
            <a:r>
              <a:rPr lang="en-US" altLang="ko-KR" sz="2000" dirty="0" smtClean="0">
                <a:solidFill>
                  <a:srgbClr val="C00000"/>
                </a:solidFill>
                <a:latin typeface="+mn-ea"/>
              </a:rPr>
              <a:t>2. </a:t>
            </a:r>
            <a:r>
              <a:rPr lang="ko-KR" altLang="en-US" sz="2000" dirty="0" smtClean="0">
                <a:solidFill>
                  <a:srgbClr val="C00000"/>
                </a:solidFill>
                <a:latin typeface="+mn-ea"/>
              </a:rPr>
              <a:t>질적 조사의 특성</a:t>
            </a:r>
            <a:endParaRPr lang="en-US" altLang="ko-KR" sz="2000" dirty="0" smtClean="0">
              <a:solidFill>
                <a:srgbClr val="C00000"/>
              </a:solidFill>
              <a:latin typeface="+mn-ea"/>
            </a:endParaRPr>
          </a:p>
          <a:p>
            <a:pPr marL="514350" indent="-514350">
              <a:buFont typeface="+mj-ea"/>
              <a:buAutoNum type="circleNumDbPlain"/>
            </a:pPr>
            <a:r>
              <a:rPr lang="ko-KR" altLang="en-US" sz="2000" dirty="0" smtClean="0">
                <a:latin typeface="+mn-ea"/>
              </a:rPr>
              <a:t>조사자 자신이 조사도구가 됨</a:t>
            </a:r>
            <a:r>
              <a:rPr lang="en-US" altLang="ko-KR" sz="2000" dirty="0" smtClean="0">
                <a:latin typeface="+mn-ea"/>
              </a:rPr>
              <a:t>: </a:t>
            </a:r>
            <a:r>
              <a:rPr lang="ko-KR" altLang="en-US" sz="2000" dirty="0" smtClean="0">
                <a:latin typeface="+mn-ea"/>
              </a:rPr>
              <a:t>척도나 측정도구를 사용하지 않음</a:t>
            </a:r>
            <a:r>
              <a:rPr lang="en-US" altLang="ko-KR" sz="2000" dirty="0" smtClean="0">
                <a:latin typeface="+mn-ea"/>
              </a:rPr>
              <a:t>. </a:t>
            </a:r>
            <a:r>
              <a:rPr lang="ko-KR" altLang="en-US" sz="2000" dirty="0" smtClean="0">
                <a:latin typeface="+mn-ea"/>
              </a:rPr>
              <a:t>조사자의 눈과 귀를 통해 모든 자료가 걸러지고 수집됨 </a:t>
            </a:r>
            <a:endParaRPr lang="en-US" altLang="ko-KR" sz="2000" dirty="0" smtClean="0">
              <a:latin typeface="+mn-ea"/>
            </a:endParaRPr>
          </a:p>
          <a:p>
            <a:pPr marL="514350" indent="-514350">
              <a:buFont typeface="+mj-ea"/>
              <a:buAutoNum type="circleNumDbPlain"/>
            </a:pPr>
            <a:r>
              <a:rPr lang="ko-KR" altLang="en-US" sz="2000" dirty="0" smtClean="0">
                <a:latin typeface="+mn-ea"/>
              </a:rPr>
              <a:t>작은 규모의 표본이 가능함</a:t>
            </a:r>
            <a:r>
              <a:rPr lang="en-US" altLang="ko-KR" sz="2000" dirty="0" smtClean="0">
                <a:latin typeface="+mn-ea"/>
              </a:rPr>
              <a:t>:</a:t>
            </a:r>
            <a:r>
              <a:rPr lang="ko-KR" altLang="en-US" sz="2000" dirty="0" smtClean="0">
                <a:latin typeface="+mn-ea"/>
              </a:rPr>
              <a:t>소수</a:t>
            </a:r>
            <a:r>
              <a:rPr lang="en-US" altLang="ko-KR" sz="2000" dirty="0" smtClean="0">
                <a:latin typeface="+mn-ea"/>
              </a:rPr>
              <a:t> </a:t>
            </a:r>
            <a:r>
              <a:rPr lang="ko-KR" altLang="en-US" sz="2000" dirty="0" smtClean="0">
                <a:latin typeface="+mn-ea"/>
              </a:rPr>
              <a:t>사람의 생활을 면밀히 관찰해서 사회문제를 밝히며</a:t>
            </a:r>
            <a:r>
              <a:rPr lang="en-US" altLang="ko-KR" sz="2000" dirty="0" smtClean="0">
                <a:latin typeface="+mn-ea"/>
              </a:rPr>
              <a:t>, </a:t>
            </a:r>
            <a:r>
              <a:rPr lang="ko-KR" altLang="en-US" sz="2000" dirty="0" smtClean="0">
                <a:latin typeface="+mn-ea"/>
              </a:rPr>
              <a:t>잘 드러나지 않거나 주류에 속하지 않는 사람의 생활경험을 이해하려고 함</a:t>
            </a:r>
            <a:r>
              <a:rPr lang="en-US" altLang="ko-KR" sz="2000" dirty="0" smtClean="0">
                <a:latin typeface="+mn-ea"/>
              </a:rPr>
              <a:t>(</a:t>
            </a:r>
            <a:r>
              <a:rPr lang="ko-KR" altLang="en-US" sz="2000" dirty="0" smtClean="0">
                <a:latin typeface="+mn-ea"/>
              </a:rPr>
              <a:t>북한 이주민</a:t>
            </a:r>
            <a:r>
              <a:rPr lang="en-US" altLang="ko-KR" sz="2000" dirty="0" smtClean="0">
                <a:latin typeface="+mn-ea"/>
              </a:rPr>
              <a:t>, </a:t>
            </a:r>
            <a:r>
              <a:rPr lang="ko-KR" altLang="en-US" sz="2000" dirty="0" smtClean="0">
                <a:latin typeface="+mn-ea"/>
              </a:rPr>
              <a:t>외국인 이주노동자 등</a:t>
            </a:r>
            <a:r>
              <a:rPr lang="en-US" altLang="ko-KR" sz="2000" dirty="0" smtClean="0">
                <a:latin typeface="+mn-ea"/>
              </a:rPr>
              <a:t>)</a:t>
            </a:r>
          </a:p>
          <a:p>
            <a:pPr marL="514350" indent="-514350">
              <a:buFont typeface="+mj-ea"/>
              <a:buAutoNum type="circleNumDbPlain"/>
            </a:pPr>
            <a:r>
              <a:rPr lang="ko-KR" altLang="en-US" sz="2000" dirty="0" smtClean="0">
                <a:latin typeface="+mn-ea"/>
              </a:rPr>
              <a:t>자연스러운 상태의 생활환경이 연구의 장이 됨</a:t>
            </a:r>
            <a:endParaRPr lang="en-US" altLang="ko-KR" sz="2000" dirty="0" smtClean="0">
              <a:latin typeface="+mn-ea"/>
            </a:endParaRPr>
          </a:p>
          <a:p>
            <a:pPr marL="514350" indent="-514350">
              <a:buFont typeface="+mj-ea"/>
              <a:buAutoNum type="circleNumDbPlain"/>
            </a:pPr>
            <a:r>
              <a:rPr lang="ko-KR" altLang="en-US" sz="2000" dirty="0" smtClean="0">
                <a:latin typeface="+mn-ea"/>
              </a:rPr>
              <a:t>주로 이야기 방식의 기술적인 묘사가 많음</a:t>
            </a:r>
            <a:endParaRPr lang="en-US" altLang="ko-KR" sz="2000" dirty="0" smtClean="0">
              <a:latin typeface="+mn-ea"/>
            </a:endParaRPr>
          </a:p>
          <a:p>
            <a:pPr marL="514350" indent="-514350">
              <a:buFont typeface="+mj-ea"/>
              <a:buAutoNum type="circleNumDbPlain"/>
            </a:pPr>
            <a:r>
              <a:rPr lang="ko-KR" altLang="en-US" sz="2000" dirty="0" smtClean="0">
                <a:latin typeface="+mn-ea"/>
              </a:rPr>
              <a:t>귀납적이고 탐색적인 성격을 띰</a:t>
            </a:r>
            <a:r>
              <a:rPr lang="en-US" altLang="ko-KR" sz="2000" dirty="0" smtClean="0">
                <a:latin typeface="+mn-ea"/>
              </a:rPr>
              <a:t>: </a:t>
            </a:r>
            <a:r>
              <a:rPr lang="ko-KR" altLang="en-US" sz="2000" dirty="0" smtClean="0">
                <a:latin typeface="+mn-ea"/>
              </a:rPr>
              <a:t>융통성이 많고 데이터가 수집되는 동안에 조사 목적이나 조사 질문이 수정될 수 있음</a:t>
            </a:r>
            <a:r>
              <a:rPr lang="en-US" altLang="ko-KR" sz="2000" dirty="0" smtClean="0">
                <a:latin typeface="+mn-ea"/>
              </a:rPr>
              <a:t>. </a:t>
            </a:r>
            <a:r>
              <a:rPr lang="ko-KR" altLang="en-US" sz="2000" dirty="0" smtClean="0">
                <a:latin typeface="+mn-ea"/>
              </a:rPr>
              <a:t>질적 조사의 목적은 사후 검증을 위한 가설을 만드는 것으로서 일반적으로 그 성격이 탐색적 조사로 규정되는 경우가 많음</a:t>
            </a:r>
            <a:endParaRPr lang="ko-KR" altLang="en-US" sz="2000" dirty="0">
              <a:latin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505475"/>
          </a:xfrm>
        </p:spPr>
        <p:txBody>
          <a:bodyPr>
            <a:normAutofit/>
          </a:bodyPr>
          <a:lstStyle/>
          <a:p>
            <a:pPr marL="514350" indent="-514350">
              <a:buNone/>
            </a:pPr>
            <a:r>
              <a:rPr lang="en-US" altLang="ko-KR" sz="2400" dirty="0" smtClean="0">
                <a:solidFill>
                  <a:srgbClr val="00B050"/>
                </a:solidFill>
                <a:latin typeface="+mn-ea"/>
              </a:rPr>
              <a:t>3.</a:t>
            </a:r>
            <a:r>
              <a:rPr lang="ko-KR" altLang="en-US" sz="2400" dirty="0" smtClean="0">
                <a:solidFill>
                  <a:srgbClr val="00B050"/>
                </a:solidFill>
                <a:latin typeface="+mn-ea"/>
              </a:rPr>
              <a:t>질적 조사와 양적 조사 비교</a:t>
            </a:r>
            <a:endParaRPr lang="en-US" altLang="ko-KR" sz="2400" dirty="0" smtClean="0">
              <a:solidFill>
                <a:srgbClr val="00B050"/>
              </a:solidFill>
              <a:latin typeface="+mn-ea"/>
            </a:endParaRPr>
          </a:p>
          <a:p>
            <a:pPr marL="514350" indent="-514350">
              <a:buNone/>
            </a:pPr>
            <a:endParaRPr lang="ko-KR" altLang="en-US" sz="2400" dirty="0">
              <a:latin typeface="+mn-ea"/>
            </a:endParaRPr>
          </a:p>
        </p:txBody>
      </p:sp>
      <p:graphicFrame>
        <p:nvGraphicFramePr>
          <p:cNvPr id="4" name="표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531775"/>
              </p:ext>
            </p:extLst>
          </p:nvPr>
        </p:nvGraphicFramePr>
        <p:xfrm>
          <a:off x="1115616" y="1484784"/>
          <a:ext cx="7128792" cy="4363968"/>
        </p:xfrm>
        <a:graphic>
          <a:graphicData uri="http://schemas.openxmlformats.org/drawingml/2006/table">
            <a:tbl>
              <a:tblPr firstRow="1" bandRow="1">
                <a:tableStyleId>{EB9631B5-78F2-41C9-869B-9F39066F8104}</a:tableStyleId>
              </a:tblPr>
              <a:tblGrid>
                <a:gridCol w="72008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8031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52839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32048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/>
                        <a:t>구분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dirty="0" err="1" smtClean="0"/>
                        <a:t>질적조사</a:t>
                      </a:r>
                      <a:r>
                        <a:rPr lang="en-US" altLang="ko-KR" dirty="0" smtClean="0"/>
                        <a:t>(</a:t>
                      </a:r>
                      <a:r>
                        <a:rPr lang="ko-KR" altLang="en-US" dirty="0" smtClean="0"/>
                        <a:t>해석적 접근</a:t>
                      </a:r>
                      <a:r>
                        <a:rPr lang="en-US" altLang="ko-KR" dirty="0" smtClean="0"/>
                        <a:t>)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o-KR" altLang="en-US" dirty="0" smtClean="0"/>
                        <a:t>양적 조사</a:t>
                      </a:r>
                      <a:r>
                        <a:rPr lang="en-US" altLang="ko-KR" dirty="0" smtClean="0"/>
                        <a:t>(</a:t>
                      </a:r>
                      <a:r>
                        <a:rPr lang="ko-KR" altLang="en-US" dirty="0" smtClean="0"/>
                        <a:t>현실적  접근</a:t>
                      </a:r>
                      <a:r>
                        <a:rPr lang="en-US" altLang="ko-KR" dirty="0" smtClean="0"/>
                        <a:t>)</a:t>
                      </a:r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/>
                        <a:t>특성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>
                        <a:buFont typeface="Arial" pitchFamily="34" charset="0"/>
                        <a:buChar char="•"/>
                      </a:pPr>
                      <a:r>
                        <a:rPr lang="en-US" altLang="ko-KR" dirty="0" smtClean="0"/>
                        <a:t> </a:t>
                      </a:r>
                      <a:r>
                        <a:rPr lang="ko-KR" altLang="en-US" dirty="0" smtClean="0"/>
                        <a:t>주관적이며 특별한 </a:t>
                      </a:r>
                      <a:r>
                        <a:rPr lang="ko-KR" altLang="en-US" dirty="0" err="1" smtClean="0"/>
                        <a:t>개입없이</a:t>
                      </a:r>
                      <a:r>
                        <a:rPr lang="ko-KR" altLang="en-US" dirty="0" smtClean="0"/>
                        <a:t> 시작 가능함</a:t>
                      </a:r>
                      <a:endParaRPr lang="en-US" altLang="ko-KR" dirty="0" smtClean="0"/>
                    </a:p>
                    <a:p>
                      <a:pPr latinLnBrk="1">
                        <a:buFont typeface="Arial" pitchFamily="34" charset="0"/>
                        <a:buChar char="•"/>
                      </a:pPr>
                      <a:r>
                        <a:rPr lang="en-US" altLang="ko-KR" dirty="0" smtClean="0"/>
                        <a:t> </a:t>
                      </a:r>
                      <a:r>
                        <a:rPr lang="ko-KR" altLang="en-US" dirty="0" smtClean="0"/>
                        <a:t>방법과 연구 디자인에 융통성이 많음</a:t>
                      </a:r>
                      <a:endParaRPr lang="en-US" altLang="ko-KR" dirty="0" smtClean="0"/>
                    </a:p>
                    <a:p>
                      <a:pPr latinLnBrk="1">
                        <a:buFont typeface="Arial" pitchFamily="34" charset="0"/>
                        <a:buChar char="•"/>
                      </a:pPr>
                      <a:r>
                        <a:rPr lang="en-US" altLang="ko-KR" dirty="0" smtClean="0"/>
                        <a:t> </a:t>
                      </a:r>
                      <a:r>
                        <a:rPr lang="ko-KR" altLang="en-US" dirty="0" smtClean="0"/>
                        <a:t>가설 없이 시작이 가능함</a:t>
                      </a:r>
                      <a:endParaRPr lang="en-US" altLang="ko-KR" dirty="0" smtClean="0"/>
                    </a:p>
                    <a:p>
                      <a:pPr latinLnBrk="1">
                        <a:buFont typeface="Arial" pitchFamily="34" charset="0"/>
                        <a:buChar char="•"/>
                      </a:pPr>
                      <a:r>
                        <a:rPr lang="en-US" altLang="ko-KR" dirty="0" smtClean="0"/>
                        <a:t> </a:t>
                      </a:r>
                      <a:r>
                        <a:rPr lang="ko-KR" altLang="en-US" dirty="0" smtClean="0"/>
                        <a:t>탐색적 성격이 강함</a:t>
                      </a:r>
                      <a:endParaRPr lang="en-US" altLang="ko-KR" dirty="0" smtClean="0"/>
                    </a:p>
                    <a:p>
                      <a:pPr latinLnBrk="1">
                        <a:buFont typeface="Arial" pitchFamily="34" charset="0"/>
                        <a:buChar char="•"/>
                      </a:pPr>
                      <a:r>
                        <a:rPr lang="en-US" altLang="ko-KR" dirty="0" smtClean="0"/>
                        <a:t> </a:t>
                      </a:r>
                      <a:r>
                        <a:rPr lang="ko-KR" altLang="en-US" dirty="0" smtClean="0"/>
                        <a:t>별다른 이론적 배경 없이 시작이 가능함</a:t>
                      </a:r>
                      <a:endParaRPr lang="en-US" altLang="ko-KR" dirty="0" smtClean="0"/>
                    </a:p>
                    <a:p>
                      <a:pPr latinLnBrk="1">
                        <a:buFont typeface="Arial" pitchFamily="34" charset="0"/>
                        <a:buChar char="•"/>
                      </a:pPr>
                      <a:r>
                        <a:rPr lang="en-US" altLang="ko-KR" dirty="0" smtClean="0"/>
                        <a:t> </a:t>
                      </a:r>
                      <a:r>
                        <a:rPr lang="ko-KR" altLang="en-US" dirty="0" smtClean="0"/>
                        <a:t>학습자로서 연구자의 역할</a:t>
                      </a:r>
                      <a:endParaRPr lang="en-US" altLang="ko-KR" dirty="0" smtClean="0"/>
                    </a:p>
                    <a:p>
                      <a:pPr latinLnBrk="1">
                        <a:buFont typeface="Arial" pitchFamily="34" charset="0"/>
                        <a:buChar char="•"/>
                      </a:pPr>
                      <a:r>
                        <a:rPr lang="en-US" altLang="ko-KR" dirty="0" smtClean="0"/>
                        <a:t> </a:t>
                      </a:r>
                      <a:r>
                        <a:rPr lang="ko-KR" altLang="en-US" dirty="0" smtClean="0"/>
                        <a:t>작은 표본 및 대상자에게도 적용 가능</a:t>
                      </a:r>
                      <a:endParaRPr lang="en-US" altLang="ko-KR" dirty="0" smtClean="0"/>
                    </a:p>
                    <a:p>
                      <a:pPr latinLnBrk="1">
                        <a:buFont typeface="Arial" pitchFamily="34" charset="0"/>
                        <a:buChar char="•"/>
                      </a:pPr>
                      <a:r>
                        <a:rPr lang="en-US" altLang="ko-KR" dirty="0" smtClean="0"/>
                        <a:t> </a:t>
                      </a:r>
                      <a:r>
                        <a:rPr lang="ko-KR" altLang="en-US" dirty="0" smtClean="0"/>
                        <a:t>자연스러운 실제 환경에서 주로 실시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>
                        <a:buFont typeface="Arial" pitchFamily="34" charset="0"/>
                        <a:buChar char="•"/>
                      </a:pPr>
                      <a:r>
                        <a:rPr lang="en-US" altLang="ko-KR" dirty="0" smtClean="0"/>
                        <a:t> </a:t>
                      </a:r>
                      <a:r>
                        <a:rPr lang="ko-KR" altLang="en-US" dirty="0" smtClean="0"/>
                        <a:t>객관적이고 주로 개입이나 실험을 동반함</a:t>
                      </a:r>
                      <a:endParaRPr lang="en-US" altLang="ko-KR" dirty="0" smtClean="0"/>
                    </a:p>
                    <a:p>
                      <a:pPr latinLnBrk="1">
                        <a:buFont typeface="Arial" pitchFamily="34" charset="0"/>
                        <a:buChar char="•"/>
                      </a:pPr>
                      <a:r>
                        <a:rPr lang="en-US" altLang="ko-KR" dirty="0" smtClean="0"/>
                        <a:t> </a:t>
                      </a:r>
                      <a:r>
                        <a:rPr lang="ko-KR" altLang="en-US" dirty="0" smtClean="0"/>
                        <a:t>융통성이 적음</a:t>
                      </a:r>
                      <a:r>
                        <a:rPr lang="en-US" altLang="ko-KR" dirty="0" smtClean="0"/>
                        <a:t>. </a:t>
                      </a:r>
                      <a:r>
                        <a:rPr lang="ko-KR" altLang="en-US" baseline="0" dirty="0" smtClean="0"/>
                        <a:t> 즉</a:t>
                      </a:r>
                      <a:r>
                        <a:rPr lang="en-US" altLang="ko-KR" baseline="0" dirty="0" smtClean="0"/>
                        <a:t>, </a:t>
                      </a:r>
                      <a:r>
                        <a:rPr lang="ko-KR" altLang="en-US" baseline="0" dirty="0" smtClean="0"/>
                        <a:t>연구설계 및  변수가 사전에 확정됨</a:t>
                      </a:r>
                      <a:endParaRPr lang="en-US" altLang="ko-KR" baseline="0" dirty="0" smtClean="0"/>
                    </a:p>
                    <a:p>
                      <a:pPr latinLnBrk="1">
                        <a:buFont typeface="Arial" pitchFamily="34" charset="0"/>
                        <a:buChar char="•"/>
                      </a:pPr>
                      <a:r>
                        <a:rPr lang="en-US" altLang="ko-KR" baseline="0" dirty="0" smtClean="0"/>
                        <a:t> </a:t>
                      </a:r>
                      <a:r>
                        <a:rPr lang="ko-KR" altLang="en-US" baseline="0" dirty="0" smtClean="0"/>
                        <a:t>주로 가설 검증이 목적임</a:t>
                      </a:r>
                      <a:endParaRPr lang="en-US" altLang="ko-KR" baseline="0" dirty="0" smtClean="0"/>
                    </a:p>
                    <a:p>
                      <a:pPr latinLnBrk="1">
                        <a:buFont typeface="Arial" pitchFamily="34" charset="0"/>
                        <a:buChar char="•"/>
                      </a:pPr>
                      <a:r>
                        <a:rPr lang="en-US" altLang="ko-KR" baseline="0" dirty="0" smtClean="0"/>
                        <a:t> </a:t>
                      </a:r>
                      <a:r>
                        <a:rPr lang="ko-KR" altLang="en-US" baseline="0" dirty="0" smtClean="0"/>
                        <a:t>설명적 성격이 강함</a:t>
                      </a:r>
                      <a:endParaRPr lang="en-US" altLang="ko-KR" baseline="0" dirty="0" smtClean="0"/>
                    </a:p>
                    <a:p>
                      <a:pPr latinLnBrk="1">
                        <a:buFont typeface="Arial" pitchFamily="34" charset="0"/>
                        <a:buChar char="•"/>
                      </a:pPr>
                      <a:r>
                        <a:rPr lang="en-US" altLang="ko-KR" baseline="0" dirty="0" smtClean="0"/>
                        <a:t> </a:t>
                      </a:r>
                      <a:r>
                        <a:rPr lang="ko-KR" altLang="en-US" baseline="0" dirty="0" smtClean="0"/>
                        <a:t>구체적인 이론적 배경을 가지고 시작함 </a:t>
                      </a:r>
                      <a:endParaRPr lang="en-US" altLang="ko-KR" baseline="0" dirty="0" smtClean="0"/>
                    </a:p>
                    <a:p>
                      <a:pPr latinLnBrk="1">
                        <a:buFont typeface="Arial" pitchFamily="34" charset="0"/>
                        <a:buChar char="•"/>
                      </a:pPr>
                      <a:r>
                        <a:rPr lang="en-US" altLang="ko-KR" baseline="0" dirty="0" smtClean="0"/>
                        <a:t> </a:t>
                      </a:r>
                      <a:r>
                        <a:rPr lang="ko-KR" altLang="en-US" baseline="0" dirty="0" smtClean="0"/>
                        <a:t>전문가로서 연구자의 역할</a:t>
                      </a:r>
                      <a:endParaRPr lang="en-US" altLang="ko-KR" baseline="0" dirty="0" smtClean="0"/>
                    </a:p>
                    <a:p>
                      <a:pPr latinLnBrk="1">
                        <a:buFont typeface="Arial" pitchFamily="34" charset="0"/>
                        <a:buChar char="•"/>
                      </a:pPr>
                      <a:r>
                        <a:rPr lang="en-US" altLang="ko-KR" baseline="0" dirty="0" smtClean="0"/>
                        <a:t> </a:t>
                      </a:r>
                      <a:r>
                        <a:rPr lang="ko-KR" altLang="en-US" baseline="0" dirty="0" smtClean="0"/>
                        <a:t>규모가 큰 표본에 주로 실시함</a:t>
                      </a:r>
                      <a:endParaRPr lang="en-US" altLang="ko-KR" baseline="0" dirty="0" smtClean="0"/>
                    </a:p>
                    <a:p>
                      <a:pPr latinLnBrk="1">
                        <a:buFont typeface="Arial" pitchFamily="34" charset="0"/>
                        <a:buChar char="•"/>
                      </a:pPr>
                      <a:r>
                        <a:rPr lang="en-US" altLang="ko-KR" baseline="0" dirty="0" smtClean="0"/>
                        <a:t> </a:t>
                      </a:r>
                      <a:r>
                        <a:rPr lang="ko-KR" altLang="en-US" baseline="0" dirty="0" smtClean="0"/>
                        <a:t>비교적 구조화된 환경에서 실시함</a:t>
                      </a:r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505475"/>
          </a:xfrm>
        </p:spPr>
        <p:txBody>
          <a:bodyPr>
            <a:normAutofit/>
          </a:bodyPr>
          <a:lstStyle/>
          <a:p>
            <a:pPr marL="514350" indent="-514350">
              <a:buNone/>
            </a:pPr>
            <a:r>
              <a:rPr lang="en-US" altLang="ko-KR" sz="2400" dirty="0" smtClean="0">
                <a:solidFill>
                  <a:srgbClr val="00B050"/>
                </a:solidFill>
                <a:latin typeface="+mn-ea"/>
              </a:rPr>
              <a:t>3.</a:t>
            </a:r>
            <a:r>
              <a:rPr lang="ko-KR" altLang="en-US" sz="2400" dirty="0" smtClean="0">
                <a:solidFill>
                  <a:srgbClr val="00B050"/>
                </a:solidFill>
                <a:latin typeface="+mn-ea"/>
              </a:rPr>
              <a:t>질적 조사와 </a:t>
            </a:r>
            <a:r>
              <a:rPr lang="ko-KR" altLang="en-US" sz="2400" dirty="0" err="1" smtClean="0">
                <a:solidFill>
                  <a:srgbClr val="00B050"/>
                </a:solidFill>
                <a:latin typeface="+mn-ea"/>
              </a:rPr>
              <a:t>양적조사</a:t>
            </a:r>
            <a:r>
              <a:rPr lang="ko-KR" altLang="en-US" sz="2400" dirty="0" smtClean="0">
                <a:solidFill>
                  <a:srgbClr val="00B050"/>
                </a:solidFill>
                <a:latin typeface="+mn-ea"/>
              </a:rPr>
              <a:t> 비교</a:t>
            </a:r>
            <a:endParaRPr lang="en-US" altLang="ko-KR" sz="2400" dirty="0" smtClean="0">
              <a:solidFill>
                <a:srgbClr val="00B050"/>
              </a:solidFill>
              <a:latin typeface="+mn-ea"/>
            </a:endParaRPr>
          </a:p>
          <a:p>
            <a:pPr marL="514350" indent="-514350">
              <a:buNone/>
            </a:pPr>
            <a:endParaRPr lang="ko-KR" altLang="en-US" sz="2400" dirty="0">
              <a:latin typeface="+mn-ea"/>
            </a:endParaRPr>
          </a:p>
        </p:txBody>
      </p:sp>
      <p:graphicFrame>
        <p:nvGraphicFramePr>
          <p:cNvPr id="4" name="표 3"/>
          <p:cNvGraphicFramePr>
            <a:graphicFrameLocks noGrp="1"/>
          </p:cNvGraphicFramePr>
          <p:nvPr/>
        </p:nvGraphicFramePr>
        <p:xfrm>
          <a:off x="1043608" y="1340768"/>
          <a:ext cx="7128792" cy="4912608"/>
        </p:xfrm>
        <a:graphic>
          <a:graphicData uri="http://schemas.openxmlformats.org/drawingml/2006/table">
            <a:tbl>
              <a:tblPr firstRow="1" bandRow="1">
                <a:tableStyleId>{EB9631B5-78F2-41C9-869B-9F39066F8104}</a:tableStyleId>
              </a:tblPr>
              <a:tblGrid>
                <a:gridCol w="72008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8031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52839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32048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/>
                        <a:t>구분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dirty="0" err="1" smtClean="0"/>
                        <a:t>질적조사</a:t>
                      </a:r>
                      <a:r>
                        <a:rPr lang="en-US" altLang="ko-KR" dirty="0" smtClean="0"/>
                        <a:t>(</a:t>
                      </a:r>
                      <a:r>
                        <a:rPr lang="ko-KR" altLang="en-US" dirty="0" smtClean="0"/>
                        <a:t>해석적 접근</a:t>
                      </a:r>
                      <a:r>
                        <a:rPr lang="en-US" altLang="ko-KR" dirty="0" smtClean="0"/>
                        <a:t>)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o-KR" altLang="en-US" dirty="0" smtClean="0"/>
                        <a:t>양적 조사</a:t>
                      </a:r>
                      <a:r>
                        <a:rPr lang="en-US" altLang="ko-KR" dirty="0" smtClean="0"/>
                        <a:t>(</a:t>
                      </a:r>
                      <a:r>
                        <a:rPr lang="ko-KR" altLang="en-US" dirty="0" smtClean="0"/>
                        <a:t>현실적  접근</a:t>
                      </a:r>
                      <a:r>
                        <a:rPr lang="en-US" altLang="ko-KR" dirty="0" smtClean="0"/>
                        <a:t>)</a:t>
                      </a:r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/>
                        <a:t>자료수집방법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>
                        <a:buFont typeface="Arial" pitchFamily="34" charset="0"/>
                        <a:buChar char="•"/>
                      </a:pPr>
                      <a:r>
                        <a:rPr lang="en-US" altLang="ko-KR" dirty="0" smtClean="0"/>
                        <a:t> </a:t>
                      </a:r>
                      <a:r>
                        <a:rPr lang="ko-KR" altLang="en-US" dirty="0" smtClean="0"/>
                        <a:t>관찰</a:t>
                      </a:r>
                      <a:endParaRPr lang="en-US" altLang="ko-KR" dirty="0" smtClean="0"/>
                    </a:p>
                    <a:p>
                      <a:pPr latinLnBrk="1">
                        <a:buFont typeface="Arial" pitchFamily="34" charset="0"/>
                        <a:buChar char="•"/>
                      </a:pPr>
                      <a:r>
                        <a:rPr lang="en-US" altLang="ko-KR" dirty="0" smtClean="0"/>
                        <a:t> </a:t>
                      </a:r>
                      <a:r>
                        <a:rPr lang="ko-KR" altLang="en-US" dirty="0" smtClean="0"/>
                        <a:t>심층면접</a:t>
                      </a:r>
                      <a:endParaRPr lang="en-US" altLang="ko-KR" dirty="0" smtClean="0"/>
                    </a:p>
                    <a:p>
                      <a:pPr latinLnBrk="1">
                        <a:buFont typeface="Arial" pitchFamily="34" charset="0"/>
                        <a:buChar char="•"/>
                      </a:pPr>
                      <a:r>
                        <a:rPr lang="en-US" altLang="ko-KR" dirty="0" smtClean="0"/>
                        <a:t> </a:t>
                      </a:r>
                      <a:r>
                        <a:rPr lang="ko-KR" altLang="en-US" dirty="0" smtClean="0"/>
                        <a:t>개인 기록의 분석</a:t>
                      </a:r>
                      <a:endParaRPr lang="en-US" altLang="ko-KR" dirty="0" smtClean="0"/>
                    </a:p>
                    <a:p>
                      <a:pPr latinLnBrk="1">
                        <a:buFont typeface="Arial" pitchFamily="34" charset="0"/>
                        <a:buChar char="•"/>
                      </a:pPr>
                      <a:r>
                        <a:rPr lang="en-US" altLang="ko-KR" dirty="0" smtClean="0"/>
                        <a:t> </a:t>
                      </a:r>
                      <a:r>
                        <a:rPr lang="ko-KR" altLang="en-US" dirty="0" smtClean="0"/>
                        <a:t>참여 관찰</a:t>
                      </a:r>
                      <a:endParaRPr lang="en-US" altLang="ko-KR" dirty="0" smtClean="0"/>
                    </a:p>
                    <a:p>
                      <a:pPr latinLnBrk="1">
                        <a:buFont typeface="Arial" pitchFamily="34" charset="0"/>
                        <a:buChar char="•"/>
                      </a:pPr>
                      <a:r>
                        <a:rPr lang="en-US" altLang="ko-KR" dirty="0" smtClean="0"/>
                        <a:t> </a:t>
                      </a:r>
                      <a:r>
                        <a:rPr lang="ko-KR" altLang="en-US" dirty="0" smtClean="0"/>
                        <a:t>포커스 그룹 등 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>
                        <a:buFont typeface="Arial" pitchFamily="34" charset="0"/>
                        <a:buChar char="•"/>
                      </a:pPr>
                      <a:r>
                        <a:rPr lang="en-US" altLang="ko-KR" dirty="0" smtClean="0"/>
                        <a:t> </a:t>
                      </a:r>
                      <a:r>
                        <a:rPr lang="ko-KR" altLang="en-US" dirty="0" smtClean="0"/>
                        <a:t>개입</a:t>
                      </a:r>
                      <a:endParaRPr lang="en-US" altLang="ko-KR" dirty="0" smtClean="0"/>
                    </a:p>
                    <a:p>
                      <a:pPr latinLnBrk="1">
                        <a:buFont typeface="Arial" pitchFamily="34" charset="0"/>
                        <a:buChar char="•"/>
                      </a:pPr>
                      <a:r>
                        <a:rPr lang="en-US" altLang="ko-KR" dirty="0" smtClean="0"/>
                        <a:t> </a:t>
                      </a:r>
                      <a:r>
                        <a:rPr lang="ko-KR" altLang="en-US" dirty="0" smtClean="0"/>
                        <a:t>실험</a:t>
                      </a:r>
                      <a:endParaRPr lang="en-US" altLang="ko-KR" dirty="0" smtClean="0"/>
                    </a:p>
                    <a:p>
                      <a:pPr latinLnBrk="1">
                        <a:buFont typeface="Arial" pitchFamily="34" charset="0"/>
                        <a:buChar char="•"/>
                      </a:pPr>
                      <a:r>
                        <a:rPr lang="en-US" altLang="ko-KR" dirty="0" smtClean="0"/>
                        <a:t> </a:t>
                      </a:r>
                      <a:r>
                        <a:rPr lang="ko-KR" altLang="en-US" dirty="0" smtClean="0"/>
                        <a:t>구조화된 설문지 등</a:t>
                      </a:r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09600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/>
                        <a:t>척도활용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>
                        <a:buFont typeface="Arial" pitchFamily="34" charset="0"/>
                        <a:buChar char="•"/>
                      </a:pPr>
                      <a:r>
                        <a:rPr lang="en-US" altLang="ko-KR" dirty="0" smtClean="0"/>
                        <a:t> </a:t>
                      </a:r>
                      <a:r>
                        <a:rPr lang="ko-KR" altLang="en-US" dirty="0" smtClean="0"/>
                        <a:t>척도나 측정도구의 활용이 낮고 통계학이나 수량적 분석이 </a:t>
                      </a:r>
                      <a:r>
                        <a:rPr lang="ko-KR" altLang="en-US" dirty="0" err="1" smtClean="0"/>
                        <a:t>드뭄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>
                        <a:buFont typeface="Arial" pitchFamily="34" charset="0"/>
                        <a:buChar char="•"/>
                      </a:pPr>
                      <a:r>
                        <a:rPr lang="en-US" altLang="ko-KR" dirty="0" smtClean="0"/>
                        <a:t> </a:t>
                      </a:r>
                      <a:r>
                        <a:rPr lang="ko-KR" altLang="en-US" dirty="0" smtClean="0"/>
                        <a:t>척도를 빈번히 활용하고 계량화된 분석에 초점을 둠</a:t>
                      </a:r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20040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/>
                        <a:t>목적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>
                        <a:buFont typeface="Arial" pitchFamily="34" charset="0"/>
                        <a:buChar char="•"/>
                      </a:pPr>
                      <a:r>
                        <a:rPr lang="en-US" altLang="ko-KR" dirty="0" smtClean="0"/>
                        <a:t> </a:t>
                      </a:r>
                      <a:r>
                        <a:rPr lang="ko-KR" altLang="en-US" dirty="0" smtClean="0"/>
                        <a:t>주로 어떤 주제</a:t>
                      </a:r>
                      <a:r>
                        <a:rPr lang="en-US" altLang="ko-KR" dirty="0" smtClean="0"/>
                        <a:t>, </a:t>
                      </a:r>
                      <a:r>
                        <a:rPr lang="ko-KR" altLang="en-US" dirty="0" smtClean="0"/>
                        <a:t>관계 및 패턴의 발견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>
                        <a:buFont typeface="Arial" pitchFamily="34" charset="0"/>
                        <a:buChar char="•"/>
                      </a:pPr>
                      <a:r>
                        <a:rPr lang="en-US" altLang="ko-KR" dirty="0" smtClean="0"/>
                        <a:t> </a:t>
                      </a:r>
                      <a:r>
                        <a:rPr lang="ko-KR" altLang="en-US" dirty="0" smtClean="0"/>
                        <a:t>주로 가설 검증</a:t>
                      </a:r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20040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/>
                        <a:t>조사 유형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>
                        <a:buFont typeface="Arial" pitchFamily="34" charset="0"/>
                        <a:buChar char="•"/>
                      </a:pPr>
                      <a:r>
                        <a:rPr lang="en-US" altLang="ko-KR" dirty="0" smtClean="0"/>
                        <a:t> </a:t>
                      </a:r>
                      <a:r>
                        <a:rPr lang="ko-KR" altLang="en-US" dirty="0" smtClean="0"/>
                        <a:t>근거이론 연구</a:t>
                      </a:r>
                      <a:endParaRPr lang="en-US" altLang="ko-KR" dirty="0" smtClean="0"/>
                    </a:p>
                    <a:p>
                      <a:pPr latinLnBrk="1">
                        <a:buFont typeface="Arial" pitchFamily="34" charset="0"/>
                        <a:buChar char="•"/>
                      </a:pPr>
                      <a:r>
                        <a:rPr lang="en-US" altLang="ko-KR" dirty="0" smtClean="0"/>
                        <a:t> </a:t>
                      </a:r>
                      <a:r>
                        <a:rPr lang="ko-KR" altLang="en-US" dirty="0" smtClean="0"/>
                        <a:t>사례연구</a:t>
                      </a:r>
                      <a:endParaRPr lang="en-US" altLang="ko-KR" dirty="0" smtClean="0"/>
                    </a:p>
                    <a:p>
                      <a:pPr latinLnBrk="1">
                        <a:buFont typeface="Arial" pitchFamily="34" charset="0"/>
                        <a:buChar char="•"/>
                      </a:pPr>
                      <a:r>
                        <a:rPr lang="en-US" altLang="ko-KR" dirty="0" smtClean="0"/>
                        <a:t> </a:t>
                      </a:r>
                      <a:r>
                        <a:rPr lang="ko-KR" altLang="en-US" dirty="0" smtClean="0"/>
                        <a:t>문화기술학적 조사연구</a:t>
                      </a:r>
                      <a:endParaRPr lang="en-US" altLang="ko-KR" dirty="0" smtClean="0"/>
                    </a:p>
                    <a:p>
                      <a:pPr latinLnBrk="1">
                        <a:buFont typeface="Arial" pitchFamily="34" charset="0"/>
                        <a:buChar char="•"/>
                      </a:pPr>
                      <a:r>
                        <a:rPr lang="en-US" altLang="ko-KR" dirty="0" smtClean="0"/>
                        <a:t> </a:t>
                      </a:r>
                      <a:r>
                        <a:rPr lang="ko-KR" altLang="en-US" dirty="0" smtClean="0"/>
                        <a:t>참여행동 조사연구 등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>
                        <a:buFont typeface="Arial" pitchFamily="34" charset="0"/>
                        <a:buChar char="•"/>
                      </a:pPr>
                      <a:r>
                        <a:rPr lang="en-US" altLang="ko-KR" dirty="0" smtClean="0"/>
                        <a:t> </a:t>
                      </a:r>
                      <a:r>
                        <a:rPr lang="ko-KR" altLang="en-US" dirty="0" smtClean="0"/>
                        <a:t>설문조사</a:t>
                      </a:r>
                      <a:endParaRPr lang="en-US" altLang="ko-KR" dirty="0" smtClean="0"/>
                    </a:p>
                    <a:p>
                      <a:pPr latinLnBrk="1">
                        <a:buFont typeface="Arial" pitchFamily="34" charset="0"/>
                        <a:buChar char="•"/>
                      </a:pPr>
                      <a:r>
                        <a:rPr lang="en-US" altLang="ko-KR" dirty="0" smtClean="0"/>
                        <a:t> </a:t>
                      </a:r>
                      <a:r>
                        <a:rPr lang="ko-KR" altLang="en-US" dirty="0" smtClean="0"/>
                        <a:t>실험조사연구</a:t>
                      </a:r>
                      <a:endParaRPr lang="en-US" altLang="ko-KR" dirty="0" smtClean="0"/>
                    </a:p>
                    <a:p>
                      <a:pPr latinLnBrk="1">
                        <a:buFont typeface="Arial" pitchFamily="34" charset="0"/>
                        <a:buChar char="•"/>
                      </a:pPr>
                      <a:r>
                        <a:rPr lang="en-US" altLang="ko-KR" dirty="0" smtClean="0"/>
                        <a:t> </a:t>
                      </a:r>
                      <a:r>
                        <a:rPr lang="ko-KR" altLang="en-US" dirty="0" smtClean="0"/>
                        <a:t>단일사례연구</a:t>
                      </a:r>
                      <a:endParaRPr lang="en-US" altLang="ko-KR" dirty="0" smtClean="0"/>
                    </a:p>
                    <a:p>
                      <a:pPr latinLnBrk="1">
                        <a:buFont typeface="Arial" pitchFamily="34" charset="0"/>
                        <a:buChar char="•"/>
                      </a:pPr>
                      <a:r>
                        <a:rPr lang="en-US" altLang="ko-KR" dirty="0" smtClean="0"/>
                        <a:t> </a:t>
                      </a:r>
                      <a:r>
                        <a:rPr lang="ko-KR" altLang="en-US" dirty="0" smtClean="0"/>
                        <a:t>욕구조사</a:t>
                      </a:r>
                      <a:endParaRPr lang="en-US" altLang="ko-KR" dirty="0" smtClean="0"/>
                    </a:p>
                    <a:p>
                      <a:pPr latinLnBrk="1">
                        <a:buFont typeface="Arial" pitchFamily="34" charset="0"/>
                        <a:buChar char="•"/>
                      </a:pPr>
                      <a:r>
                        <a:rPr lang="en-US" altLang="ko-KR" dirty="0" smtClean="0"/>
                        <a:t> </a:t>
                      </a:r>
                      <a:r>
                        <a:rPr lang="ko-KR" altLang="en-US" dirty="0" smtClean="0"/>
                        <a:t>프로그램 평가조사 등</a:t>
                      </a:r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548680"/>
            <a:ext cx="7128792" cy="5505475"/>
          </a:xfrm>
        </p:spPr>
        <p:txBody>
          <a:bodyPr>
            <a:normAutofit/>
          </a:bodyPr>
          <a:lstStyle/>
          <a:p>
            <a:pPr marL="514350" indent="-514350">
              <a:buNone/>
            </a:pPr>
            <a:r>
              <a:rPr lang="en-US" altLang="ko-KR" sz="2400" dirty="0" smtClean="0">
                <a:solidFill>
                  <a:srgbClr val="00B050"/>
                </a:solidFill>
                <a:latin typeface="+mn-ea"/>
              </a:rPr>
              <a:t>3.</a:t>
            </a:r>
            <a:r>
              <a:rPr lang="ko-KR" altLang="en-US" sz="2400" dirty="0" smtClean="0">
                <a:solidFill>
                  <a:srgbClr val="00B050"/>
                </a:solidFill>
                <a:latin typeface="+mn-ea"/>
              </a:rPr>
              <a:t>질적 조사와 </a:t>
            </a:r>
            <a:r>
              <a:rPr lang="ko-KR" altLang="en-US" sz="2400" dirty="0" err="1" smtClean="0">
                <a:solidFill>
                  <a:srgbClr val="00B050"/>
                </a:solidFill>
                <a:latin typeface="+mn-ea"/>
              </a:rPr>
              <a:t>양적조사</a:t>
            </a:r>
            <a:r>
              <a:rPr lang="ko-KR" altLang="en-US" sz="2400" dirty="0" smtClean="0">
                <a:solidFill>
                  <a:srgbClr val="00B050"/>
                </a:solidFill>
                <a:latin typeface="+mn-ea"/>
              </a:rPr>
              <a:t> 비교</a:t>
            </a:r>
            <a:endParaRPr lang="en-US" altLang="ko-KR" sz="2400" dirty="0" smtClean="0">
              <a:solidFill>
                <a:srgbClr val="00B050"/>
              </a:solidFill>
              <a:latin typeface="+mn-ea"/>
            </a:endParaRPr>
          </a:p>
          <a:p>
            <a:pPr marL="514350" indent="-514350">
              <a:buNone/>
            </a:pPr>
            <a:endParaRPr lang="ko-KR" altLang="en-US" dirty="0">
              <a:latin typeface="+mn-ea"/>
            </a:endParaRPr>
          </a:p>
        </p:txBody>
      </p:sp>
      <p:graphicFrame>
        <p:nvGraphicFramePr>
          <p:cNvPr id="4" name="표 3"/>
          <p:cNvGraphicFramePr>
            <a:graphicFrameLocks noGrp="1"/>
          </p:cNvGraphicFramePr>
          <p:nvPr/>
        </p:nvGraphicFramePr>
        <p:xfrm>
          <a:off x="1043608" y="1412776"/>
          <a:ext cx="6984776" cy="4760208"/>
        </p:xfrm>
        <a:graphic>
          <a:graphicData uri="http://schemas.openxmlformats.org/drawingml/2006/table">
            <a:tbl>
              <a:tblPr firstRow="1" bandRow="1">
                <a:tableStyleId>{EB9631B5-78F2-41C9-869B-9F39066F8104}</a:tableStyleId>
              </a:tblPr>
              <a:tblGrid>
                <a:gridCol w="72008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8031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38437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32048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/>
                        <a:t>구분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dirty="0" err="1" smtClean="0"/>
                        <a:t>질적조사</a:t>
                      </a:r>
                      <a:r>
                        <a:rPr lang="en-US" altLang="ko-KR" dirty="0" smtClean="0"/>
                        <a:t>(</a:t>
                      </a:r>
                      <a:r>
                        <a:rPr lang="ko-KR" altLang="en-US" dirty="0" smtClean="0"/>
                        <a:t>해석적 접근</a:t>
                      </a:r>
                      <a:r>
                        <a:rPr lang="en-US" altLang="ko-KR" dirty="0" smtClean="0"/>
                        <a:t>)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o-KR" altLang="en-US" dirty="0" smtClean="0"/>
                        <a:t>양적 조사</a:t>
                      </a:r>
                      <a:r>
                        <a:rPr lang="en-US" altLang="ko-KR" dirty="0" smtClean="0"/>
                        <a:t>(</a:t>
                      </a:r>
                      <a:r>
                        <a:rPr lang="ko-KR" altLang="en-US" dirty="0" smtClean="0"/>
                        <a:t>현실적  접근</a:t>
                      </a:r>
                      <a:r>
                        <a:rPr lang="en-US" altLang="ko-KR" dirty="0" smtClean="0"/>
                        <a:t>)</a:t>
                      </a:r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26720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600" dirty="0" smtClean="0"/>
                        <a:t>장점</a:t>
                      </a:r>
                      <a:endParaRPr lang="ko-KR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>
                        <a:buFont typeface="Arial" pitchFamily="34" charset="0"/>
                        <a:buChar char="•"/>
                      </a:pPr>
                      <a:r>
                        <a:rPr lang="en-US" altLang="ko-KR" sz="1600" dirty="0" smtClean="0"/>
                        <a:t> </a:t>
                      </a:r>
                      <a:r>
                        <a:rPr lang="ko-KR" altLang="en-US" sz="1600" dirty="0" smtClean="0"/>
                        <a:t>심층적이고 풍부한 사실 발견이 가능</a:t>
                      </a:r>
                      <a:endParaRPr lang="en-US" altLang="ko-KR" sz="1600" dirty="0" smtClean="0"/>
                    </a:p>
                    <a:p>
                      <a:pPr latinLnBrk="1">
                        <a:buFont typeface="Arial" pitchFamily="34" charset="0"/>
                        <a:buChar char="•"/>
                      </a:pPr>
                      <a:r>
                        <a:rPr lang="en-US" altLang="ko-KR" sz="1600" dirty="0" smtClean="0"/>
                        <a:t> </a:t>
                      </a:r>
                      <a:r>
                        <a:rPr lang="ko-KR" altLang="en-US" sz="1600" dirty="0" smtClean="0"/>
                        <a:t>문제에 대한 새로운 시각을 제공</a:t>
                      </a:r>
                      <a:endParaRPr lang="en-US" altLang="ko-KR" sz="1600" dirty="0" smtClean="0"/>
                    </a:p>
                    <a:p>
                      <a:pPr latinLnBrk="1">
                        <a:buFont typeface="Arial" pitchFamily="34" charset="0"/>
                        <a:buChar char="•"/>
                      </a:pPr>
                      <a:r>
                        <a:rPr lang="en-US" altLang="ko-KR" sz="1600" dirty="0" smtClean="0"/>
                        <a:t> </a:t>
                      </a:r>
                      <a:r>
                        <a:rPr lang="ko-KR" altLang="en-US" sz="1600" dirty="0" smtClean="0"/>
                        <a:t>조사설계 및 자료 수집의 융통성</a:t>
                      </a:r>
                      <a:endParaRPr lang="en-US" altLang="ko-KR" sz="1600" dirty="0" smtClean="0"/>
                    </a:p>
                    <a:p>
                      <a:pPr latinLnBrk="1">
                        <a:buFont typeface="Arial" pitchFamily="34" charset="0"/>
                        <a:buChar char="•"/>
                      </a:pPr>
                      <a:r>
                        <a:rPr lang="en-US" altLang="ko-KR" sz="1600" dirty="0" smtClean="0"/>
                        <a:t> </a:t>
                      </a:r>
                      <a:r>
                        <a:rPr lang="ko-KR" altLang="en-US" sz="1600" dirty="0" smtClean="0"/>
                        <a:t>쉽게 시작할 수 있고</a:t>
                      </a:r>
                      <a:r>
                        <a:rPr lang="en-US" altLang="ko-KR" sz="1600" dirty="0" smtClean="0"/>
                        <a:t>, </a:t>
                      </a:r>
                      <a:r>
                        <a:rPr lang="ko-KR" altLang="en-US" sz="1600" dirty="0" smtClean="0"/>
                        <a:t>작은 집단</a:t>
                      </a:r>
                      <a:r>
                        <a:rPr lang="en-US" altLang="ko-KR" sz="1600" dirty="0" smtClean="0"/>
                        <a:t>(</a:t>
                      </a:r>
                      <a:r>
                        <a:rPr lang="ko-KR" altLang="en-US" sz="1600" dirty="0" smtClean="0"/>
                        <a:t>표본</a:t>
                      </a:r>
                      <a:r>
                        <a:rPr lang="en-US" altLang="ko-KR" sz="1600" dirty="0" smtClean="0"/>
                        <a:t>)</a:t>
                      </a:r>
                      <a:r>
                        <a:rPr lang="ko-KR" altLang="en-US" sz="1600" dirty="0" smtClean="0"/>
                        <a:t>에도 가능</a:t>
                      </a:r>
                      <a:endParaRPr lang="ko-KR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>
                        <a:buFont typeface="Arial" pitchFamily="34" charset="0"/>
                        <a:buChar char="•"/>
                      </a:pPr>
                      <a:r>
                        <a:rPr lang="en-US" altLang="ko-KR" sz="1600" dirty="0" smtClean="0"/>
                        <a:t> </a:t>
                      </a:r>
                      <a:r>
                        <a:rPr lang="ko-KR" altLang="en-US" sz="1600" dirty="0" smtClean="0"/>
                        <a:t>객관적이고 일반화할 수 있는 결과를 산출</a:t>
                      </a:r>
                      <a:endParaRPr lang="en-US" altLang="ko-KR" sz="1600" dirty="0" smtClean="0"/>
                    </a:p>
                    <a:p>
                      <a:pPr latinLnBrk="1">
                        <a:buFont typeface="Arial" pitchFamily="34" charset="0"/>
                        <a:buChar char="•"/>
                      </a:pPr>
                      <a:r>
                        <a:rPr lang="en-US" altLang="ko-KR" sz="1600" dirty="0" smtClean="0"/>
                        <a:t> </a:t>
                      </a:r>
                      <a:r>
                        <a:rPr lang="ko-KR" altLang="en-US" sz="1600" dirty="0" smtClean="0"/>
                        <a:t>재정 지원과 출판에 용이</a:t>
                      </a:r>
                      <a:endParaRPr lang="en-US" altLang="ko-KR" sz="1600" dirty="0" smtClean="0"/>
                    </a:p>
                    <a:p>
                      <a:pPr latinLnBrk="1">
                        <a:buFont typeface="Arial" pitchFamily="34" charset="0"/>
                        <a:buChar char="•"/>
                      </a:pPr>
                      <a:r>
                        <a:rPr lang="en-US" altLang="ko-KR" sz="1600" dirty="0" smtClean="0"/>
                        <a:t> </a:t>
                      </a:r>
                      <a:r>
                        <a:rPr lang="ko-KR" altLang="en-US" sz="1600" dirty="0" smtClean="0"/>
                        <a:t>데이터 구축이 가능</a:t>
                      </a:r>
                      <a:endParaRPr lang="ko-KR" alt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13360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600" dirty="0" smtClean="0"/>
                        <a:t>단점</a:t>
                      </a:r>
                      <a:endParaRPr lang="ko-KR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>
                        <a:buFont typeface="Arial" pitchFamily="34" charset="0"/>
                        <a:buChar char="•"/>
                      </a:pPr>
                      <a:r>
                        <a:rPr lang="en-US" altLang="ko-KR" sz="1600" dirty="0" smtClean="0"/>
                        <a:t> </a:t>
                      </a:r>
                      <a:r>
                        <a:rPr lang="ko-KR" altLang="en-US" sz="1600" dirty="0" smtClean="0"/>
                        <a:t>주관적이라는 인상을 주기 쉬움</a:t>
                      </a:r>
                      <a:endParaRPr lang="en-US" altLang="ko-KR" sz="1600" dirty="0" smtClean="0"/>
                    </a:p>
                    <a:p>
                      <a:pPr latinLnBrk="1">
                        <a:buFont typeface="Arial" pitchFamily="34" charset="0"/>
                        <a:buChar char="•"/>
                      </a:pPr>
                      <a:r>
                        <a:rPr lang="en-US" altLang="ko-KR" sz="1600" dirty="0" smtClean="0"/>
                        <a:t> </a:t>
                      </a:r>
                      <a:r>
                        <a:rPr lang="ko-KR" altLang="en-US" sz="1600" dirty="0" smtClean="0"/>
                        <a:t>조사결과를 일반화하는데 어려움이 있음</a:t>
                      </a:r>
                      <a:endParaRPr lang="en-US" altLang="ko-KR" sz="1600" dirty="0" smtClean="0"/>
                    </a:p>
                    <a:p>
                      <a:pPr latinLnBrk="1">
                        <a:buFont typeface="Arial" pitchFamily="34" charset="0"/>
                        <a:buChar char="•"/>
                      </a:pPr>
                      <a:r>
                        <a:rPr lang="en-US" altLang="ko-KR" sz="1600" dirty="0" smtClean="0"/>
                        <a:t> </a:t>
                      </a:r>
                      <a:r>
                        <a:rPr lang="ko-KR" altLang="en-US" sz="1600" dirty="0" smtClean="0"/>
                        <a:t>조사결과의 효율성을 입증하거나 실천적 적용을 이끌어 내기에는 미흡함</a:t>
                      </a:r>
                      <a:endParaRPr lang="en-US" altLang="ko-KR" sz="1600" dirty="0" smtClean="0"/>
                    </a:p>
                    <a:p>
                      <a:pPr latinLnBrk="1">
                        <a:buFont typeface="Arial" pitchFamily="34" charset="0"/>
                        <a:buChar char="•"/>
                      </a:pPr>
                      <a:r>
                        <a:rPr lang="en-US" altLang="ko-KR" sz="1600" dirty="0" smtClean="0"/>
                        <a:t> </a:t>
                      </a:r>
                      <a:r>
                        <a:rPr lang="ko-KR" altLang="en-US" sz="1600" dirty="0" smtClean="0"/>
                        <a:t>재정지원과 출간에 어려움이 있음</a:t>
                      </a:r>
                      <a:endParaRPr lang="ko-KR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>
                        <a:buFont typeface="Arial" pitchFamily="34" charset="0"/>
                        <a:buChar char="•"/>
                      </a:pPr>
                      <a:r>
                        <a:rPr lang="en-US" altLang="ko-KR" sz="1600" dirty="0" smtClean="0"/>
                        <a:t> </a:t>
                      </a:r>
                      <a:r>
                        <a:rPr lang="ko-KR" altLang="en-US" sz="1600" dirty="0" smtClean="0"/>
                        <a:t>결과가 구체적이지 못한 경향이 있음</a:t>
                      </a:r>
                      <a:endParaRPr lang="en-US" altLang="ko-KR" sz="1600" dirty="0" smtClean="0"/>
                    </a:p>
                    <a:p>
                      <a:pPr latinLnBrk="1">
                        <a:buFont typeface="Arial" pitchFamily="34" charset="0"/>
                        <a:buChar char="•"/>
                      </a:pPr>
                      <a:r>
                        <a:rPr lang="en-US" altLang="ko-KR" sz="1600" dirty="0" smtClean="0"/>
                        <a:t> </a:t>
                      </a:r>
                      <a:r>
                        <a:rPr lang="ko-KR" altLang="en-US" sz="1600" dirty="0" smtClean="0"/>
                        <a:t> 조사연구의 장이 다소 덜 자연스러울 수 있음</a:t>
                      </a:r>
                      <a:endParaRPr lang="en-US" altLang="ko-KR" sz="1600" dirty="0" smtClean="0"/>
                    </a:p>
                    <a:p>
                      <a:pPr latinLnBrk="1">
                        <a:buFont typeface="Arial" pitchFamily="34" charset="0"/>
                        <a:buChar char="•"/>
                      </a:pPr>
                      <a:r>
                        <a:rPr lang="en-US" altLang="ko-KR" sz="1600" dirty="0" smtClean="0"/>
                        <a:t> </a:t>
                      </a:r>
                      <a:r>
                        <a:rPr lang="ko-KR" altLang="en-US" sz="1600" dirty="0" smtClean="0"/>
                        <a:t>조작적으로 정의할 수 있거나 측정 가능한 자료만 보려고  하기 때문에 조사 결과가 제한적이고 피상적이기 쉬움</a:t>
                      </a:r>
                      <a:endParaRPr lang="ko-KR" alt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505475"/>
          </a:xfrm>
        </p:spPr>
        <p:txBody>
          <a:bodyPr>
            <a:normAutofit/>
          </a:bodyPr>
          <a:lstStyle/>
          <a:p>
            <a:pPr marL="514350" indent="-514350">
              <a:buNone/>
            </a:pPr>
            <a:r>
              <a:rPr lang="en-US" altLang="ko-KR" sz="2400" dirty="0" smtClean="0">
                <a:latin typeface="+mn-ea"/>
              </a:rPr>
              <a:t>4. </a:t>
            </a:r>
            <a:r>
              <a:rPr lang="ko-KR" altLang="en-US" sz="2400" dirty="0" smtClean="0">
                <a:latin typeface="+mn-ea"/>
              </a:rPr>
              <a:t>질적 조사의 실행</a:t>
            </a:r>
            <a:endParaRPr lang="en-US" altLang="ko-KR" sz="2400" dirty="0" smtClean="0">
              <a:latin typeface="+mn-ea"/>
            </a:endParaRPr>
          </a:p>
          <a:p>
            <a:pPr marL="514350" indent="-514350">
              <a:buNone/>
            </a:pPr>
            <a:endParaRPr lang="en-US" altLang="ko-KR" sz="2000" dirty="0" smtClean="0">
              <a:latin typeface="+mn-ea"/>
            </a:endParaRPr>
          </a:p>
          <a:p>
            <a:pPr marL="514350" indent="-514350">
              <a:buNone/>
            </a:pPr>
            <a:r>
              <a:rPr lang="en-US" altLang="ko-KR" sz="2000" dirty="0" smtClean="0">
                <a:latin typeface="+mn-ea"/>
              </a:rPr>
              <a:t>1) </a:t>
            </a:r>
            <a:r>
              <a:rPr lang="ko-KR" altLang="en-US" sz="2000" dirty="0" smtClean="0">
                <a:latin typeface="+mn-ea"/>
              </a:rPr>
              <a:t>질적 조사의 진행과정</a:t>
            </a:r>
            <a:endParaRPr lang="en-US" altLang="ko-KR" sz="2000" dirty="0" smtClean="0">
              <a:latin typeface="+mn-ea"/>
            </a:endParaRPr>
          </a:p>
          <a:p>
            <a:pPr marL="514350" indent="-514350">
              <a:buNone/>
            </a:pPr>
            <a:endParaRPr lang="en-US" altLang="ko-KR" sz="2000" dirty="0" smtClean="0">
              <a:latin typeface="+mn-ea"/>
            </a:endParaRPr>
          </a:p>
          <a:p>
            <a:pPr marL="514350" indent="-514350">
              <a:buNone/>
            </a:pPr>
            <a:endParaRPr lang="en-US" altLang="ko-KR" sz="2000" dirty="0" smtClean="0">
              <a:latin typeface="+mn-ea"/>
            </a:endParaRPr>
          </a:p>
        </p:txBody>
      </p:sp>
      <p:graphicFrame>
        <p:nvGraphicFramePr>
          <p:cNvPr id="4" name="표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01208716"/>
              </p:ext>
            </p:extLst>
          </p:nvPr>
        </p:nvGraphicFramePr>
        <p:xfrm>
          <a:off x="1187624" y="2060848"/>
          <a:ext cx="6912768" cy="367240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250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98771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909963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800" b="1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1</a:t>
                      </a:r>
                      <a:r>
                        <a:rPr lang="ko-KR" altLang="en-US" sz="1800" b="1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단계</a:t>
                      </a:r>
                      <a:endParaRPr lang="ko-KR" altLang="en-US" sz="1800" b="1" dirty="0">
                        <a:solidFill>
                          <a:schemeClr val="tx1"/>
                        </a:solidFill>
                        <a:latin typeface="+mj-ea"/>
                        <a:ea typeface="+mj-ea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tx2">
                            <a:lumMod val="25000"/>
                            <a:lumOff val="75000"/>
                            <a:tint val="66000"/>
                            <a:satMod val="160000"/>
                          </a:schemeClr>
                        </a:gs>
                        <a:gs pos="50000">
                          <a:schemeClr val="tx2">
                            <a:lumMod val="25000"/>
                            <a:lumOff val="75000"/>
                            <a:tint val="44500"/>
                            <a:satMod val="160000"/>
                          </a:schemeClr>
                        </a:gs>
                        <a:gs pos="100000">
                          <a:schemeClr val="tx2">
                            <a:lumMod val="25000"/>
                            <a:lumOff val="75000"/>
                            <a:tint val="23500"/>
                            <a:satMod val="160000"/>
                          </a:schemeClr>
                        </a:gs>
                      </a:gsLst>
                      <a:lin ang="81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800" b="1" dirty="0" smtClean="0">
                          <a:solidFill>
                            <a:schemeClr val="tx1"/>
                          </a:solidFill>
                        </a:rPr>
                        <a:t>문제의</a:t>
                      </a:r>
                      <a:r>
                        <a:rPr lang="en-US" altLang="ko-KR" sz="1800" b="1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ko-KR" altLang="en-US" sz="1800" b="1" dirty="0" smtClean="0">
                          <a:solidFill>
                            <a:schemeClr val="tx1"/>
                          </a:solidFill>
                        </a:rPr>
                        <a:t>발견이나 주제의 선정</a:t>
                      </a:r>
                      <a:r>
                        <a:rPr lang="en-US" altLang="ko-KR" sz="1800" b="1" dirty="0" smtClean="0">
                          <a:solidFill>
                            <a:schemeClr val="tx1"/>
                          </a:solidFill>
                        </a:rPr>
                        <a:t>, </a:t>
                      </a:r>
                      <a:r>
                        <a:rPr lang="ko-KR" altLang="en-US" sz="1800" b="1" dirty="0" smtClean="0">
                          <a:solidFill>
                            <a:schemeClr val="tx1"/>
                          </a:solidFill>
                        </a:rPr>
                        <a:t>관찰할 사람 및 현상을 결정하게 됨</a:t>
                      </a:r>
                      <a:endParaRPr lang="ko-KR" altLang="en-US" sz="1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tx2">
                            <a:lumMod val="25000"/>
                            <a:lumOff val="75000"/>
                            <a:tint val="66000"/>
                            <a:satMod val="160000"/>
                          </a:schemeClr>
                        </a:gs>
                        <a:gs pos="50000">
                          <a:schemeClr val="tx2">
                            <a:lumMod val="25000"/>
                            <a:lumOff val="75000"/>
                            <a:tint val="44500"/>
                            <a:satMod val="160000"/>
                          </a:schemeClr>
                        </a:gs>
                        <a:gs pos="100000">
                          <a:schemeClr val="tx2">
                            <a:lumMod val="25000"/>
                            <a:lumOff val="75000"/>
                            <a:tint val="23500"/>
                            <a:satMod val="160000"/>
                          </a:schemeClr>
                        </a:gs>
                      </a:gsLst>
                      <a:lin ang="81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89244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800" b="1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2</a:t>
                      </a:r>
                      <a:r>
                        <a:rPr lang="ko-KR" altLang="en-US" sz="1800" b="1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단계</a:t>
                      </a:r>
                      <a:endParaRPr lang="ko-KR" altLang="en-US" sz="1800" b="1" dirty="0">
                        <a:solidFill>
                          <a:schemeClr val="tx1"/>
                        </a:solidFill>
                        <a:latin typeface="+mj-ea"/>
                        <a:ea typeface="+mj-ea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tx2">
                            <a:lumMod val="25000"/>
                            <a:lumOff val="75000"/>
                            <a:tint val="66000"/>
                            <a:satMod val="160000"/>
                          </a:schemeClr>
                        </a:gs>
                        <a:gs pos="50000">
                          <a:schemeClr val="tx2">
                            <a:lumMod val="25000"/>
                            <a:lumOff val="75000"/>
                            <a:tint val="44500"/>
                            <a:satMod val="160000"/>
                          </a:schemeClr>
                        </a:gs>
                        <a:gs pos="100000">
                          <a:schemeClr val="tx2">
                            <a:lumMod val="25000"/>
                            <a:lumOff val="75000"/>
                            <a:tint val="23500"/>
                            <a:satMod val="160000"/>
                          </a:schemeClr>
                        </a:gs>
                      </a:gsLst>
                      <a:lin ang="81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800" b="1" dirty="0" smtClean="0">
                          <a:solidFill>
                            <a:schemeClr val="tx1"/>
                          </a:solidFill>
                        </a:rPr>
                        <a:t>조사 주제와 관련된 문헌을 검토하는 단계이며</a:t>
                      </a:r>
                      <a:r>
                        <a:rPr lang="en-US" altLang="ko-KR" sz="1800" b="1" dirty="0" smtClean="0">
                          <a:solidFill>
                            <a:schemeClr val="tx1"/>
                          </a:solidFill>
                        </a:rPr>
                        <a:t>, </a:t>
                      </a:r>
                      <a:r>
                        <a:rPr lang="ko-KR" altLang="en-US" sz="1800" b="1" dirty="0" smtClean="0">
                          <a:solidFill>
                            <a:schemeClr val="tx1"/>
                          </a:solidFill>
                        </a:rPr>
                        <a:t>전체적인 조사의 진행에 대한 구체적인 계획을 세움 </a:t>
                      </a:r>
                      <a:endParaRPr lang="ko-KR" altLang="en-US" sz="1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tx2">
                            <a:lumMod val="25000"/>
                            <a:lumOff val="75000"/>
                            <a:tint val="66000"/>
                            <a:satMod val="160000"/>
                          </a:schemeClr>
                        </a:gs>
                        <a:gs pos="50000">
                          <a:schemeClr val="tx2">
                            <a:lumMod val="25000"/>
                            <a:lumOff val="75000"/>
                            <a:tint val="44500"/>
                            <a:satMod val="160000"/>
                          </a:schemeClr>
                        </a:gs>
                        <a:gs pos="100000">
                          <a:schemeClr val="tx2">
                            <a:lumMod val="25000"/>
                            <a:lumOff val="75000"/>
                            <a:tint val="23500"/>
                            <a:satMod val="160000"/>
                          </a:schemeClr>
                        </a:gs>
                      </a:gsLst>
                      <a:lin ang="81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84634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800" b="1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3</a:t>
                      </a:r>
                      <a:r>
                        <a:rPr lang="ko-KR" altLang="en-US" sz="1800" b="1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단계</a:t>
                      </a:r>
                      <a:endParaRPr lang="ko-KR" altLang="en-US" sz="1800" b="1" dirty="0">
                        <a:solidFill>
                          <a:schemeClr val="tx1"/>
                        </a:solidFill>
                        <a:latin typeface="+mj-ea"/>
                        <a:ea typeface="+mj-ea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tx2">
                            <a:lumMod val="25000"/>
                            <a:lumOff val="75000"/>
                            <a:tint val="66000"/>
                            <a:satMod val="160000"/>
                          </a:schemeClr>
                        </a:gs>
                        <a:gs pos="50000">
                          <a:schemeClr val="tx2">
                            <a:lumMod val="25000"/>
                            <a:lumOff val="75000"/>
                            <a:tint val="44500"/>
                            <a:satMod val="160000"/>
                          </a:schemeClr>
                        </a:gs>
                        <a:gs pos="100000">
                          <a:schemeClr val="tx2">
                            <a:lumMod val="25000"/>
                            <a:lumOff val="75000"/>
                            <a:tint val="23500"/>
                            <a:satMod val="160000"/>
                          </a:schemeClr>
                        </a:gs>
                      </a:gsLst>
                      <a:lin ang="81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800" b="1" dirty="0" smtClean="0">
                          <a:solidFill>
                            <a:schemeClr val="tx1"/>
                          </a:solidFill>
                        </a:rPr>
                        <a:t>연구할 장소에 접근하여 그 곳 사람들과 상호작용을 통해 그들의 활동을 관찰하고 주요 정보제공자</a:t>
                      </a:r>
                      <a:r>
                        <a:rPr lang="en-US" altLang="ko-KR" sz="1800" b="1" dirty="0" smtClean="0">
                          <a:solidFill>
                            <a:schemeClr val="tx1"/>
                          </a:solidFill>
                        </a:rPr>
                        <a:t>(</a:t>
                      </a:r>
                      <a:r>
                        <a:rPr lang="ko-KR" altLang="en-US" sz="1800" b="1" dirty="0" smtClean="0">
                          <a:solidFill>
                            <a:schemeClr val="tx1"/>
                          </a:solidFill>
                        </a:rPr>
                        <a:t>조사 대상 집단이나 문화에 대한 내부 전문가</a:t>
                      </a:r>
                      <a:r>
                        <a:rPr lang="en-US" altLang="ko-KR" sz="1800" b="1" dirty="0" smtClean="0">
                          <a:solidFill>
                            <a:schemeClr val="tx1"/>
                          </a:solidFill>
                        </a:rPr>
                        <a:t>)</a:t>
                      </a:r>
                      <a:r>
                        <a:rPr lang="ko-KR" altLang="en-US" sz="1800" b="1" dirty="0" smtClean="0">
                          <a:solidFill>
                            <a:schemeClr val="tx1"/>
                          </a:solidFill>
                        </a:rPr>
                        <a:t>의 도움을 받기도함</a:t>
                      </a:r>
                      <a:endParaRPr lang="ko-KR" altLang="en-US" sz="1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tx2">
                            <a:lumMod val="25000"/>
                            <a:lumOff val="75000"/>
                            <a:tint val="66000"/>
                            <a:satMod val="160000"/>
                          </a:schemeClr>
                        </a:gs>
                        <a:gs pos="50000">
                          <a:schemeClr val="tx2">
                            <a:lumMod val="25000"/>
                            <a:lumOff val="75000"/>
                            <a:tint val="44500"/>
                            <a:satMod val="160000"/>
                          </a:schemeClr>
                        </a:gs>
                        <a:gs pos="100000">
                          <a:schemeClr val="tx2">
                            <a:lumMod val="25000"/>
                            <a:lumOff val="75000"/>
                            <a:tint val="23500"/>
                            <a:satMod val="160000"/>
                          </a:schemeClr>
                        </a:gs>
                      </a:gsLst>
                      <a:lin ang="81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89244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800" b="1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4</a:t>
                      </a:r>
                      <a:r>
                        <a:rPr lang="ko-KR" altLang="en-US" sz="1800" b="1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단계</a:t>
                      </a:r>
                      <a:endParaRPr lang="ko-KR" altLang="en-US" sz="1800" b="1" dirty="0">
                        <a:solidFill>
                          <a:schemeClr val="tx1"/>
                        </a:solidFill>
                        <a:latin typeface="+mj-ea"/>
                        <a:ea typeface="+mj-ea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tx2">
                            <a:lumMod val="25000"/>
                            <a:lumOff val="75000"/>
                            <a:tint val="66000"/>
                            <a:satMod val="160000"/>
                          </a:schemeClr>
                        </a:gs>
                        <a:gs pos="50000">
                          <a:schemeClr val="tx2">
                            <a:lumMod val="25000"/>
                            <a:lumOff val="75000"/>
                            <a:tint val="44500"/>
                            <a:satMod val="160000"/>
                          </a:schemeClr>
                        </a:gs>
                        <a:gs pos="100000">
                          <a:schemeClr val="tx2">
                            <a:lumMod val="25000"/>
                            <a:lumOff val="75000"/>
                            <a:tint val="23500"/>
                            <a:satMod val="160000"/>
                          </a:schemeClr>
                        </a:gs>
                      </a:gsLst>
                      <a:lin ang="81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800" b="1" dirty="0" smtClean="0">
                          <a:solidFill>
                            <a:schemeClr val="tx1"/>
                          </a:solidFill>
                        </a:rPr>
                        <a:t>자료수집 단계로 연구자가 보고 느끼는 모든 것이 자료가 됨</a:t>
                      </a:r>
                      <a:endParaRPr lang="ko-KR" altLang="en-US" sz="1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tx2">
                            <a:lumMod val="25000"/>
                            <a:lumOff val="75000"/>
                            <a:tint val="66000"/>
                            <a:satMod val="160000"/>
                          </a:schemeClr>
                        </a:gs>
                        <a:gs pos="50000">
                          <a:schemeClr val="tx2">
                            <a:lumMod val="25000"/>
                            <a:lumOff val="75000"/>
                            <a:tint val="44500"/>
                            <a:satMod val="160000"/>
                          </a:schemeClr>
                        </a:gs>
                        <a:gs pos="100000">
                          <a:schemeClr val="tx2">
                            <a:lumMod val="25000"/>
                            <a:lumOff val="75000"/>
                            <a:tint val="23500"/>
                            <a:satMod val="160000"/>
                          </a:schemeClr>
                        </a:gs>
                      </a:gsLst>
                      <a:lin ang="81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99324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800" b="1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5</a:t>
                      </a:r>
                      <a:r>
                        <a:rPr lang="ko-KR" altLang="en-US" sz="1800" b="1" dirty="0" smtClean="0">
                          <a:solidFill>
                            <a:schemeClr val="tx1"/>
                          </a:solidFill>
                          <a:latin typeface="+mj-ea"/>
                          <a:ea typeface="+mj-ea"/>
                        </a:rPr>
                        <a:t>단계</a:t>
                      </a:r>
                      <a:endParaRPr lang="ko-KR" altLang="en-US" sz="1800" b="1" dirty="0">
                        <a:solidFill>
                          <a:schemeClr val="tx1"/>
                        </a:solidFill>
                        <a:latin typeface="+mj-ea"/>
                        <a:ea typeface="+mj-ea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tx2">
                            <a:lumMod val="25000"/>
                            <a:lumOff val="75000"/>
                            <a:tint val="66000"/>
                            <a:satMod val="160000"/>
                          </a:schemeClr>
                        </a:gs>
                        <a:gs pos="50000">
                          <a:schemeClr val="tx2">
                            <a:lumMod val="25000"/>
                            <a:lumOff val="75000"/>
                            <a:tint val="44500"/>
                            <a:satMod val="160000"/>
                          </a:schemeClr>
                        </a:gs>
                        <a:gs pos="100000">
                          <a:schemeClr val="tx2">
                            <a:lumMod val="25000"/>
                            <a:lumOff val="75000"/>
                            <a:tint val="23500"/>
                            <a:satMod val="160000"/>
                          </a:schemeClr>
                        </a:gs>
                      </a:gsLst>
                      <a:lin ang="81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800" b="1" dirty="0" smtClean="0">
                          <a:solidFill>
                            <a:schemeClr val="tx1"/>
                          </a:solidFill>
                        </a:rPr>
                        <a:t>수집한 데이터를 분석하고 보고서를 작성함</a:t>
                      </a:r>
                      <a:endParaRPr lang="ko-KR" altLang="en-US" sz="1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tx2">
                            <a:lumMod val="25000"/>
                            <a:lumOff val="75000"/>
                            <a:tint val="66000"/>
                            <a:satMod val="160000"/>
                          </a:schemeClr>
                        </a:gs>
                        <a:gs pos="50000">
                          <a:schemeClr val="tx2">
                            <a:lumMod val="25000"/>
                            <a:lumOff val="75000"/>
                            <a:tint val="44500"/>
                            <a:satMod val="160000"/>
                          </a:schemeClr>
                        </a:gs>
                        <a:gs pos="100000">
                          <a:schemeClr val="tx2">
                            <a:lumMod val="25000"/>
                            <a:lumOff val="75000"/>
                            <a:tint val="23500"/>
                            <a:satMod val="160000"/>
                          </a:schemeClr>
                        </a:gs>
                      </a:gsLst>
                      <a:lin ang="81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260403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404664"/>
            <a:ext cx="7128792" cy="5793507"/>
          </a:xfrm>
        </p:spPr>
        <p:txBody>
          <a:bodyPr>
            <a:normAutofit/>
          </a:bodyPr>
          <a:lstStyle/>
          <a:p>
            <a:pPr marL="514350" indent="-514350">
              <a:buNone/>
            </a:pPr>
            <a:r>
              <a:rPr lang="en-US" altLang="ko-KR" sz="2000" dirty="0" smtClean="0">
                <a:latin typeface="+mn-ea"/>
              </a:rPr>
              <a:t>2) </a:t>
            </a:r>
            <a:r>
              <a:rPr lang="ko-KR" altLang="en-US" sz="2000" dirty="0" smtClean="0">
                <a:latin typeface="+mn-ea"/>
              </a:rPr>
              <a:t>질적 조사의 </a:t>
            </a:r>
            <a:r>
              <a:rPr lang="ko-KR" altLang="en-US" sz="2000" dirty="0" err="1" smtClean="0">
                <a:latin typeface="+mn-ea"/>
              </a:rPr>
              <a:t>표집</a:t>
            </a:r>
            <a:endParaRPr lang="en-US" altLang="ko-KR" sz="2000" dirty="0" smtClean="0">
              <a:latin typeface="+mn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+mn-ea"/>
              </a:rPr>
              <a:t>질적 조사의 </a:t>
            </a:r>
            <a:r>
              <a:rPr lang="ko-KR" altLang="en-US" sz="2000" dirty="0" err="1" smtClean="0">
                <a:latin typeface="+mn-ea"/>
              </a:rPr>
              <a:t>표집은</a:t>
            </a:r>
            <a:r>
              <a:rPr lang="ko-KR" altLang="en-US" sz="2000" dirty="0" smtClean="0">
                <a:latin typeface="+mn-ea"/>
              </a:rPr>
              <a:t> 대개 </a:t>
            </a:r>
            <a:r>
              <a:rPr lang="ko-KR" altLang="en-US" sz="2000" dirty="0" err="1" smtClean="0">
                <a:latin typeface="+mn-ea"/>
              </a:rPr>
              <a:t>비확률</a:t>
            </a:r>
            <a:r>
              <a:rPr lang="ko-KR" altLang="en-US" sz="2000" dirty="0" smtClean="0">
                <a:latin typeface="+mn-ea"/>
              </a:rPr>
              <a:t> </a:t>
            </a:r>
            <a:r>
              <a:rPr lang="ko-KR" altLang="en-US" sz="2000" dirty="0" err="1" smtClean="0">
                <a:latin typeface="+mn-ea"/>
              </a:rPr>
              <a:t>표집방법임</a:t>
            </a:r>
            <a:endParaRPr lang="en-US" altLang="ko-KR" sz="2000" dirty="0" smtClean="0">
              <a:latin typeface="+mn-ea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+mn-ea"/>
              </a:rPr>
              <a:t> </a:t>
            </a:r>
          </a:p>
          <a:p>
            <a:pPr marL="514350" indent="-514350">
              <a:buNone/>
            </a:pPr>
            <a:endParaRPr lang="en-US" altLang="ko-KR" sz="2000" dirty="0" smtClean="0">
              <a:latin typeface="+mn-ea"/>
            </a:endParaRPr>
          </a:p>
          <a:p>
            <a:pPr marL="514350" indent="-514350">
              <a:buNone/>
            </a:pPr>
            <a:endParaRPr lang="ko-KR" altLang="en-US" sz="2000" dirty="0">
              <a:latin typeface="+mn-ea"/>
            </a:endParaRPr>
          </a:p>
        </p:txBody>
      </p:sp>
      <p:graphicFrame>
        <p:nvGraphicFramePr>
          <p:cNvPr id="2" name="표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99013279"/>
              </p:ext>
            </p:extLst>
          </p:nvPr>
        </p:nvGraphicFramePr>
        <p:xfrm>
          <a:off x="467545" y="1124744"/>
          <a:ext cx="8352927" cy="513007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0019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7646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7626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600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600" b="1" dirty="0" err="1" smtClean="0">
                          <a:solidFill>
                            <a:schemeClr val="tx1"/>
                          </a:solidFill>
                        </a:rPr>
                        <a:t>표집방법</a:t>
                      </a:r>
                      <a:endParaRPr lang="ko-KR" altLang="en-US" sz="1600" dirty="0"/>
                    </a:p>
                  </a:txBody>
                  <a:tcPr>
                    <a:gradFill flip="none" rotWithShape="1">
                      <a:gsLst>
                        <a:gs pos="0">
                          <a:schemeClr val="bg2">
                            <a:lumMod val="90000"/>
                            <a:tint val="66000"/>
                            <a:satMod val="160000"/>
                          </a:schemeClr>
                        </a:gs>
                        <a:gs pos="50000">
                          <a:schemeClr val="bg2">
                            <a:lumMod val="90000"/>
                            <a:tint val="44500"/>
                            <a:satMod val="160000"/>
                          </a:schemeClr>
                        </a:gs>
                        <a:gs pos="100000">
                          <a:schemeClr val="bg2">
                            <a:lumMod val="90000"/>
                            <a:tint val="23500"/>
                            <a:satMod val="160000"/>
                          </a:schemeClr>
                        </a:gs>
                      </a:gsLst>
                      <a:lin ang="81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400" b="1" dirty="0" smtClean="0">
                          <a:solidFill>
                            <a:schemeClr val="tx1"/>
                          </a:solidFill>
                        </a:rPr>
                        <a:t>설명</a:t>
                      </a:r>
                      <a:endParaRPr lang="ko-KR" altLang="en-US" sz="1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bg2">
                            <a:lumMod val="90000"/>
                            <a:tint val="66000"/>
                            <a:satMod val="160000"/>
                          </a:schemeClr>
                        </a:gs>
                        <a:gs pos="50000">
                          <a:schemeClr val="bg2">
                            <a:lumMod val="90000"/>
                            <a:tint val="44500"/>
                            <a:satMod val="160000"/>
                          </a:schemeClr>
                        </a:gs>
                        <a:gs pos="100000">
                          <a:schemeClr val="bg2">
                            <a:lumMod val="90000"/>
                            <a:tint val="23500"/>
                            <a:satMod val="160000"/>
                          </a:schemeClr>
                        </a:gs>
                      </a:gsLst>
                      <a:lin ang="81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400" b="1" dirty="0" smtClean="0">
                          <a:solidFill>
                            <a:schemeClr val="tx1"/>
                          </a:solidFill>
                        </a:rPr>
                        <a:t>예</a:t>
                      </a:r>
                      <a:endParaRPr lang="ko-KR" altLang="en-US" sz="14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bg2">
                            <a:lumMod val="90000"/>
                            <a:tint val="66000"/>
                            <a:satMod val="160000"/>
                          </a:schemeClr>
                        </a:gs>
                        <a:gs pos="50000">
                          <a:schemeClr val="bg2">
                            <a:lumMod val="90000"/>
                            <a:tint val="44500"/>
                            <a:satMod val="160000"/>
                          </a:schemeClr>
                        </a:gs>
                        <a:gs pos="100000">
                          <a:schemeClr val="bg2">
                            <a:lumMod val="90000"/>
                            <a:tint val="23500"/>
                            <a:satMod val="160000"/>
                          </a:schemeClr>
                        </a:gs>
                      </a:gsLst>
                      <a:lin ang="81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64779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400" b="1" dirty="0" err="1" smtClean="0"/>
                        <a:t>모든사례선택</a:t>
                      </a:r>
                      <a:endParaRPr lang="ko-KR" altLang="en-US" sz="1400" b="1" dirty="0"/>
                    </a:p>
                  </a:txBody>
                  <a:tcPr>
                    <a:gradFill flip="none" rotWithShape="1">
                      <a:gsLst>
                        <a:gs pos="0">
                          <a:schemeClr val="bg2">
                            <a:lumMod val="90000"/>
                            <a:tint val="66000"/>
                            <a:satMod val="160000"/>
                          </a:schemeClr>
                        </a:gs>
                        <a:gs pos="50000">
                          <a:schemeClr val="bg2">
                            <a:lumMod val="90000"/>
                            <a:tint val="44500"/>
                            <a:satMod val="160000"/>
                          </a:schemeClr>
                        </a:gs>
                        <a:gs pos="100000">
                          <a:schemeClr val="bg2">
                            <a:lumMod val="90000"/>
                            <a:tint val="23500"/>
                            <a:satMod val="160000"/>
                          </a:schemeClr>
                        </a:gs>
                      </a:gsLst>
                      <a:lin ang="81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400" b="1" dirty="0" smtClean="0"/>
                        <a:t>조사자가 확인할 수 있는</a:t>
                      </a:r>
                      <a:r>
                        <a:rPr lang="en-US" altLang="ko-KR" sz="1400" b="1" dirty="0" smtClean="0"/>
                        <a:t> </a:t>
                      </a:r>
                      <a:r>
                        <a:rPr lang="ko-KR" altLang="en-US" sz="1400" b="1" dirty="0" smtClean="0"/>
                        <a:t>모든 사례를 선택 </a:t>
                      </a:r>
                      <a:endParaRPr lang="ko-KR" altLang="en-US" sz="1400" b="1" dirty="0"/>
                    </a:p>
                  </a:txBody>
                  <a:tcPr>
                    <a:gradFill flip="none" rotWithShape="1">
                      <a:gsLst>
                        <a:gs pos="0">
                          <a:schemeClr val="bg2">
                            <a:lumMod val="90000"/>
                            <a:tint val="66000"/>
                            <a:satMod val="160000"/>
                          </a:schemeClr>
                        </a:gs>
                        <a:gs pos="50000">
                          <a:schemeClr val="bg2">
                            <a:lumMod val="90000"/>
                            <a:tint val="44500"/>
                            <a:satMod val="160000"/>
                          </a:schemeClr>
                        </a:gs>
                        <a:gs pos="100000">
                          <a:schemeClr val="bg2">
                            <a:lumMod val="90000"/>
                            <a:tint val="23500"/>
                            <a:satMod val="160000"/>
                          </a:schemeClr>
                        </a:gs>
                      </a:gsLst>
                      <a:lin ang="81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400" b="1" dirty="0" smtClean="0"/>
                        <a:t>모든 졸업생 선택</a:t>
                      </a:r>
                      <a:endParaRPr lang="ko-KR" altLang="en-US" sz="1400" b="1" dirty="0"/>
                    </a:p>
                  </a:txBody>
                  <a:tcPr>
                    <a:gradFill flip="none" rotWithShape="1">
                      <a:gsLst>
                        <a:gs pos="0">
                          <a:schemeClr val="bg2">
                            <a:lumMod val="90000"/>
                            <a:tint val="66000"/>
                            <a:satMod val="160000"/>
                          </a:schemeClr>
                        </a:gs>
                        <a:gs pos="50000">
                          <a:schemeClr val="bg2">
                            <a:lumMod val="90000"/>
                            <a:tint val="44500"/>
                            <a:satMod val="160000"/>
                          </a:schemeClr>
                        </a:gs>
                        <a:gs pos="100000">
                          <a:schemeClr val="bg2">
                            <a:lumMod val="90000"/>
                            <a:tint val="23500"/>
                            <a:satMod val="160000"/>
                          </a:schemeClr>
                        </a:gs>
                      </a:gsLst>
                      <a:lin ang="81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64779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400" b="1" dirty="0" smtClean="0"/>
                        <a:t>할당 선택 </a:t>
                      </a:r>
                      <a:endParaRPr lang="ko-KR" altLang="en-US" sz="1400" b="1" dirty="0"/>
                    </a:p>
                  </a:txBody>
                  <a:tcPr>
                    <a:gradFill flip="none" rotWithShape="1">
                      <a:gsLst>
                        <a:gs pos="0">
                          <a:schemeClr val="bg2">
                            <a:lumMod val="90000"/>
                            <a:tint val="66000"/>
                            <a:satMod val="160000"/>
                          </a:schemeClr>
                        </a:gs>
                        <a:gs pos="50000">
                          <a:schemeClr val="bg2">
                            <a:lumMod val="90000"/>
                            <a:tint val="44500"/>
                            <a:satMod val="160000"/>
                          </a:schemeClr>
                        </a:gs>
                        <a:gs pos="100000">
                          <a:schemeClr val="bg2">
                            <a:lumMod val="90000"/>
                            <a:tint val="23500"/>
                            <a:satMod val="160000"/>
                          </a:schemeClr>
                        </a:gs>
                      </a:gsLst>
                      <a:lin ang="81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400" b="1" dirty="0" smtClean="0"/>
                        <a:t>모집단의</a:t>
                      </a:r>
                      <a:r>
                        <a:rPr lang="ko-KR" altLang="en-US" sz="1400" b="1" baseline="0" dirty="0" smtClean="0"/>
                        <a:t> 하위집단을 확인한 다음 각각 몇 사례씩 할당하여 선택 </a:t>
                      </a:r>
                      <a:endParaRPr lang="ko-KR" altLang="en-US" sz="1400" b="1" dirty="0"/>
                    </a:p>
                  </a:txBody>
                  <a:tcPr>
                    <a:gradFill flip="none" rotWithShape="1">
                      <a:gsLst>
                        <a:gs pos="0">
                          <a:schemeClr val="bg2">
                            <a:lumMod val="90000"/>
                            <a:tint val="66000"/>
                            <a:satMod val="160000"/>
                          </a:schemeClr>
                        </a:gs>
                        <a:gs pos="50000">
                          <a:schemeClr val="bg2">
                            <a:lumMod val="90000"/>
                            <a:tint val="44500"/>
                            <a:satMod val="160000"/>
                          </a:schemeClr>
                        </a:gs>
                        <a:gs pos="100000">
                          <a:schemeClr val="bg2">
                            <a:lumMod val="90000"/>
                            <a:tint val="23500"/>
                            <a:satMod val="160000"/>
                          </a:schemeClr>
                        </a:gs>
                      </a:gsLst>
                      <a:lin ang="81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400" b="1" dirty="0" smtClean="0"/>
                        <a:t>졸업생 중에서 각 반별로 몇 명만 선택 </a:t>
                      </a:r>
                      <a:endParaRPr lang="ko-KR" altLang="en-US" sz="1400" b="1" dirty="0"/>
                    </a:p>
                  </a:txBody>
                  <a:tcPr>
                    <a:gradFill flip="none" rotWithShape="1">
                      <a:gsLst>
                        <a:gs pos="0">
                          <a:schemeClr val="bg2">
                            <a:lumMod val="90000"/>
                            <a:tint val="66000"/>
                            <a:satMod val="160000"/>
                          </a:schemeClr>
                        </a:gs>
                        <a:gs pos="50000">
                          <a:schemeClr val="bg2">
                            <a:lumMod val="90000"/>
                            <a:tint val="44500"/>
                            <a:satMod val="160000"/>
                          </a:schemeClr>
                        </a:gs>
                        <a:gs pos="100000">
                          <a:schemeClr val="bg2">
                            <a:lumMod val="90000"/>
                            <a:tint val="23500"/>
                            <a:satMod val="160000"/>
                          </a:schemeClr>
                        </a:gs>
                      </a:gsLst>
                      <a:lin ang="81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64779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400" b="1" dirty="0" smtClean="0"/>
                        <a:t>네트워크 선택</a:t>
                      </a:r>
                      <a:endParaRPr lang="ko-KR" altLang="en-US" sz="1400" b="1" dirty="0"/>
                    </a:p>
                  </a:txBody>
                  <a:tcPr>
                    <a:gradFill flip="none" rotWithShape="1">
                      <a:gsLst>
                        <a:gs pos="0">
                          <a:schemeClr val="bg2">
                            <a:lumMod val="90000"/>
                            <a:tint val="66000"/>
                            <a:satMod val="160000"/>
                          </a:schemeClr>
                        </a:gs>
                        <a:gs pos="50000">
                          <a:schemeClr val="bg2">
                            <a:lumMod val="90000"/>
                            <a:tint val="44500"/>
                            <a:satMod val="160000"/>
                          </a:schemeClr>
                        </a:gs>
                        <a:gs pos="100000">
                          <a:schemeClr val="bg2">
                            <a:lumMod val="90000"/>
                            <a:tint val="23500"/>
                            <a:satMod val="160000"/>
                          </a:schemeClr>
                        </a:gs>
                      </a:gsLst>
                      <a:lin ang="81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400" b="1" dirty="0" err="1" smtClean="0"/>
                        <a:t>한사람</a:t>
                      </a:r>
                      <a:r>
                        <a:rPr lang="ko-KR" altLang="en-US" sz="1400" b="1" dirty="0" smtClean="0"/>
                        <a:t> 집단으로 하여금 다른 사람 집단을 선택하도록 해서 진행</a:t>
                      </a:r>
                      <a:endParaRPr lang="ko-KR" altLang="en-US" sz="1400" b="1" dirty="0"/>
                    </a:p>
                  </a:txBody>
                  <a:tcPr>
                    <a:gradFill flip="none" rotWithShape="1">
                      <a:gsLst>
                        <a:gs pos="0">
                          <a:schemeClr val="bg2">
                            <a:lumMod val="90000"/>
                            <a:tint val="66000"/>
                            <a:satMod val="160000"/>
                          </a:schemeClr>
                        </a:gs>
                        <a:gs pos="50000">
                          <a:schemeClr val="bg2">
                            <a:lumMod val="90000"/>
                            <a:tint val="44500"/>
                            <a:satMod val="160000"/>
                          </a:schemeClr>
                        </a:gs>
                        <a:gs pos="100000">
                          <a:schemeClr val="bg2">
                            <a:lumMod val="90000"/>
                            <a:tint val="23500"/>
                            <a:satMod val="160000"/>
                          </a:schemeClr>
                        </a:gs>
                      </a:gsLst>
                      <a:lin ang="81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400" b="1" dirty="0" smtClean="0"/>
                        <a:t>졸업생들이 다른 졸업 생을 지명</a:t>
                      </a:r>
                      <a:endParaRPr lang="ko-KR" altLang="en-US" sz="1400" b="1" dirty="0"/>
                    </a:p>
                  </a:txBody>
                  <a:tcPr>
                    <a:gradFill flip="none" rotWithShape="1">
                      <a:gsLst>
                        <a:gs pos="0">
                          <a:schemeClr val="bg2">
                            <a:lumMod val="90000"/>
                            <a:tint val="66000"/>
                            <a:satMod val="160000"/>
                          </a:schemeClr>
                        </a:gs>
                        <a:gs pos="50000">
                          <a:schemeClr val="bg2">
                            <a:lumMod val="90000"/>
                            <a:tint val="44500"/>
                            <a:satMod val="160000"/>
                          </a:schemeClr>
                        </a:gs>
                        <a:gs pos="100000">
                          <a:schemeClr val="bg2">
                            <a:lumMod val="90000"/>
                            <a:tint val="23500"/>
                            <a:satMod val="160000"/>
                          </a:schemeClr>
                        </a:gs>
                      </a:gsLst>
                      <a:lin ang="81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64779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400" b="1" dirty="0" smtClean="0"/>
                        <a:t>극단적 사례 선택</a:t>
                      </a:r>
                      <a:endParaRPr lang="ko-KR" altLang="en-US" sz="1400" b="1" dirty="0"/>
                    </a:p>
                  </a:txBody>
                  <a:tcPr>
                    <a:gradFill flip="none" rotWithShape="1">
                      <a:gsLst>
                        <a:gs pos="0">
                          <a:schemeClr val="bg2">
                            <a:lumMod val="90000"/>
                            <a:tint val="66000"/>
                            <a:satMod val="160000"/>
                          </a:schemeClr>
                        </a:gs>
                        <a:gs pos="50000">
                          <a:schemeClr val="bg2">
                            <a:lumMod val="90000"/>
                            <a:tint val="44500"/>
                            <a:satMod val="160000"/>
                          </a:schemeClr>
                        </a:gs>
                        <a:gs pos="100000">
                          <a:schemeClr val="bg2">
                            <a:lumMod val="90000"/>
                            <a:tint val="23500"/>
                            <a:satMod val="160000"/>
                          </a:schemeClr>
                        </a:gs>
                      </a:gsLst>
                      <a:lin ang="81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400" b="1" dirty="0" smtClean="0"/>
                        <a:t>모집단이 뚜렷이 양분되어 있거나 분포의 스펙트럼을 있을 때 양극단을 선택함으로써 대다수 중간 집단의  특성까지 추정</a:t>
                      </a:r>
                      <a:endParaRPr lang="ko-KR" altLang="en-US" sz="1400" b="1" dirty="0"/>
                    </a:p>
                  </a:txBody>
                  <a:tcPr>
                    <a:gradFill flip="none" rotWithShape="1">
                      <a:gsLst>
                        <a:gs pos="0">
                          <a:schemeClr val="bg2">
                            <a:lumMod val="90000"/>
                            <a:tint val="66000"/>
                            <a:satMod val="160000"/>
                          </a:schemeClr>
                        </a:gs>
                        <a:gs pos="50000">
                          <a:schemeClr val="bg2">
                            <a:lumMod val="90000"/>
                            <a:tint val="44500"/>
                            <a:satMod val="160000"/>
                          </a:schemeClr>
                        </a:gs>
                        <a:gs pos="100000">
                          <a:schemeClr val="bg2">
                            <a:lumMod val="90000"/>
                            <a:tint val="23500"/>
                            <a:satMod val="160000"/>
                          </a:schemeClr>
                        </a:gs>
                      </a:gsLst>
                      <a:lin ang="81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400" b="1" dirty="0" smtClean="0"/>
                        <a:t>박사 학위를 받은 졸업생과 범죄 유죄 판결을 받은 졸업생을 선택</a:t>
                      </a:r>
                      <a:endParaRPr lang="ko-KR" altLang="en-US" sz="1400" b="1" dirty="0"/>
                    </a:p>
                  </a:txBody>
                  <a:tcPr>
                    <a:gradFill flip="none" rotWithShape="1">
                      <a:gsLst>
                        <a:gs pos="0">
                          <a:schemeClr val="bg2">
                            <a:lumMod val="90000"/>
                            <a:tint val="66000"/>
                            <a:satMod val="160000"/>
                          </a:schemeClr>
                        </a:gs>
                        <a:gs pos="50000">
                          <a:schemeClr val="bg2">
                            <a:lumMod val="90000"/>
                            <a:tint val="44500"/>
                            <a:satMod val="160000"/>
                          </a:schemeClr>
                        </a:gs>
                        <a:gs pos="100000">
                          <a:schemeClr val="bg2">
                            <a:lumMod val="90000"/>
                            <a:tint val="23500"/>
                            <a:satMod val="160000"/>
                          </a:schemeClr>
                        </a:gs>
                      </a:gsLst>
                      <a:lin ang="81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64779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400" b="1" dirty="0" smtClean="0"/>
                        <a:t>전형적 사례 선택</a:t>
                      </a:r>
                      <a:endParaRPr lang="ko-KR" altLang="en-US" sz="1400" b="1" dirty="0"/>
                    </a:p>
                  </a:txBody>
                  <a:tcPr>
                    <a:gradFill flip="none" rotWithShape="1">
                      <a:gsLst>
                        <a:gs pos="0">
                          <a:schemeClr val="bg2">
                            <a:lumMod val="90000"/>
                            <a:tint val="66000"/>
                            <a:satMod val="160000"/>
                          </a:schemeClr>
                        </a:gs>
                        <a:gs pos="50000">
                          <a:schemeClr val="bg2">
                            <a:lumMod val="90000"/>
                            <a:tint val="44500"/>
                            <a:satMod val="160000"/>
                          </a:schemeClr>
                        </a:gs>
                        <a:gs pos="100000">
                          <a:schemeClr val="bg2">
                            <a:lumMod val="90000"/>
                            <a:tint val="23500"/>
                            <a:satMod val="160000"/>
                          </a:schemeClr>
                        </a:gs>
                      </a:gsLst>
                      <a:lin ang="81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400" b="1" dirty="0" smtClean="0"/>
                        <a:t>모집단 특유의 속성을  가장 많이 가지고 있는 사례</a:t>
                      </a:r>
                      <a:endParaRPr lang="ko-KR" altLang="en-US" sz="1400" b="1" dirty="0"/>
                    </a:p>
                  </a:txBody>
                  <a:tcPr>
                    <a:gradFill flip="none" rotWithShape="1">
                      <a:gsLst>
                        <a:gs pos="0">
                          <a:schemeClr val="bg2">
                            <a:lumMod val="90000"/>
                            <a:tint val="66000"/>
                            <a:satMod val="160000"/>
                          </a:schemeClr>
                        </a:gs>
                        <a:gs pos="50000">
                          <a:schemeClr val="bg2">
                            <a:lumMod val="90000"/>
                            <a:tint val="44500"/>
                            <a:satMod val="160000"/>
                          </a:schemeClr>
                        </a:gs>
                        <a:gs pos="100000">
                          <a:schemeClr val="bg2">
                            <a:lumMod val="90000"/>
                            <a:tint val="23500"/>
                            <a:satMod val="160000"/>
                          </a:schemeClr>
                        </a:gs>
                      </a:gsLst>
                      <a:lin ang="81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400" b="1" dirty="0" smtClean="0"/>
                        <a:t>특정 학교의 전형적 졸업생의 기준에 맞는 사람을 선택</a:t>
                      </a:r>
                      <a:endParaRPr lang="ko-KR" altLang="en-US" sz="1400" b="1" dirty="0"/>
                    </a:p>
                  </a:txBody>
                  <a:tcPr>
                    <a:gradFill flip="none" rotWithShape="1">
                      <a:gsLst>
                        <a:gs pos="0">
                          <a:schemeClr val="bg2">
                            <a:lumMod val="90000"/>
                            <a:tint val="66000"/>
                            <a:satMod val="160000"/>
                          </a:schemeClr>
                        </a:gs>
                        <a:gs pos="50000">
                          <a:schemeClr val="bg2">
                            <a:lumMod val="90000"/>
                            <a:tint val="44500"/>
                            <a:satMod val="160000"/>
                          </a:schemeClr>
                        </a:gs>
                        <a:gs pos="100000">
                          <a:schemeClr val="bg2">
                            <a:lumMod val="90000"/>
                            <a:tint val="23500"/>
                            <a:satMod val="160000"/>
                          </a:schemeClr>
                        </a:gs>
                      </a:gsLst>
                      <a:lin ang="81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64779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400" b="1" dirty="0" smtClean="0"/>
                        <a:t>유일한 사례 선택</a:t>
                      </a:r>
                      <a:endParaRPr lang="ko-KR" altLang="en-US" sz="1400" b="1" dirty="0"/>
                    </a:p>
                  </a:txBody>
                  <a:tcPr>
                    <a:gradFill flip="none" rotWithShape="1">
                      <a:gsLst>
                        <a:gs pos="0">
                          <a:schemeClr val="bg2">
                            <a:lumMod val="90000"/>
                            <a:tint val="66000"/>
                            <a:satMod val="160000"/>
                          </a:schemeClr>
                        </a:gs>
                        <a:gs pos="50000">
                          <a:schemeClr val="bg2">
                            <a:lumMod val="90000"/>
                            <a:tint val="44500"/>
                            <a:satMod val="160000"/>
                          </a:schemeClr>
                        </a:gs>
                        <a:gs pos="100000">
                          <a:schemeClr val="bg2">
                            <a:lumMod val="90000"/>
                            <a:tint val="23500"/>
                            <a:satMod val="160000"/>
                          </a:schemeClr>
                        </a:gs>
                      </a:gsLst>
                      <a:lin ang="81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400" b="1" dirty="0" smtClean="0"/>
                        <a:t>특이하거나  희귀한 속성을 가지고 있는 사례 </a:t>
                      </a:r>
                      <a:endParaRPr lang="ko-KR" altLang="en-US" sz="1400" b="1" dirty="0"/>
                    </a:p>
                  </a:txBody>
                  <a:tcPr>
                    <a:gradFill flip="none" rotWithShape="1">
                      <a:gsLst>
                        <a:gs pos="0">
                          <a:schemeClr val="bg2">
                            <a:lumMod val="90000"/>
                            <a:tint val="66000"/>
                            <a:satMod val="160000"/>
                          </a:schemeClr>
                        </a:gs>
                        <a:gs pos="50000">
                          <a:schemeClr val="bg2">
                            <a:lumMod val="90000"/>
                            <a:tint val="44500"/>
                            <a:satMod val="160000"/>
                          </a:schemeClr>
                        </a:gs>
                        <a:gs pos="100000">
                          <a:schemeClr val="bg2">
                            <a:lumMod val="90000"/>
                            <a:tint val="23500"/>
                            <a:satMod val="160000"/>
                          </a:schemeClr>
                        </a:gs>
                      </a:gsLst>
                      <a:lin ang="81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400" b="1" dirty="0" smtClean="0"/>
                        <a:t>직업 운동 선수가 된 졸업생</a:t>
                      </a:r>
                      <a:endParaRPr lang="ko-KR" altLang="en-US" sz="1400" b="1" dirty="0"/>
                    </a:p>
                  </a:txBody>
                  <a:tcPr>
                    <a:gradFill flip="none" rotWithShape="1">
                      <a:gsLst>
                        <a:gs pos="0">
                          <a:schemeClr val="bg2">
                            <a:lumMod val="90000"/>
                            <a:tint val="66000"/>
                            <a:satMod val="160000"/>
                          </a:schemeClr>
                        </a:gs>
                        <a:gs pos="50000">
                          <a:schemeClr val="bg2">
                            <a:lumMod val="90000"/>
                            <a:tint val="44500"/>
                            <a:satMod val="160000"/>
                          </a:schemeClr>
                        </a:gs>
                        <a:gs pos="100000">
                          <a:schemeClr val="bg2">
                            <a:lumMod val="90000"/>
                            <a:tint val="23500"/>
                            <a:satMod val="160000"/>
                          </a:schemeClr>
                        </a:gs>
                      </a:gsLst>
                      <a:lin ang="81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64779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400" b="1" dirty="0" smtClean="0"/>
                        <a:t>세평적 사례 선택</a:t>
                      </a:r>
                      <a:r>
                        <a:rPr lang="en-US" altLang="ko-KR" sz="1400" b="1" dirty="0" smtClean="0"/>
                        <a:t>(reputational)</a:t>
                      </a:r>
                      <a:endParaRPr lang="ko-KR" altLang="en-US" sz="1400" b="1" dirty="0"/>
                    </a:p>
                  </a:txBody>
                  <a:tcPr>
                    <a:gradFill flip="none" rotWithShape="1">
                      <a:gsLst>
                        <a:gs pos="0">
                          <a:schemeClr val="bg2">
                            <a:lumMod val="90000"/>
                            <a:tint val="66000"/>
                            <a:satMod val="160000"/>
                          </a:schemeClr>
                        </a:gs>
                        <a:gs pos="50000">
                          <a:schemeClr val="bg2">
                            <a:lumMod val="90000"/>
                            <a:tint val="44500"/>
                            <a:satMod val="160000"/>
                          </a:schemeClr>
                        </a:gs>
                        <a:gs pos="100000">
                          <a:schemeClr val="bg2">
                            <a:lumMod val="90000"/>
                            <a:tint val="23500"/>
                            <a:satMod val="160000"/>
                          </a:schemeClr>
                        </a:gs>
                      </a:gsLst>
                      <a:lin ang="81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400" b="1" dirty="0" smtClean="0"/>
                        <a:t>대중의 평판이나 전문가의 조언에 따라 </a:t>
                      </a:r>
                      <a:endParaRPr lang="ko-KR" altLang="en-US" sz="1400" b="1" dirty="0"/>
                    </a:p>
                  </a:txBody>
                  <a:tcPr>
                    <a:gradFill flip="none" rotWithShape="1">
                      <a:gsLst>
                        <a:gs pos="0">
                          <a:schemeClr val="bg2">
                            <a:lumMod val="90000"/>
                            <a:tint val="66000"/>
                            <a:satMod val="160000"/>
                          </a:schemeClr>
                        </a:gs>
                        <a:gs pos="50000">
                          <a:schemeClr val="bg2">
                            <a:lumMod val="90000"/>
                            <a:tint val="44500"/>
                            <a:satMod val="160000"/>
                          </a:schemeClr>
                        </a:gs>
                        <a:gs pos="100000">
                          <a:schemeClr val="bg2">
                            <a:lumMod val="90000"/>
                            <a:tint val="23500"/>
                            <a:satMod val="160000"/>
                          </a:schemeClr>
                        </a:gs>
                      </a:gsLst>
                      <a:lin ang="81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400" b="1" dirty="0" smtClean="0"/>
                        <a:t>조사자의 요구조건을 바탕으로 교장이 졸업생 선택</a:t>
                      </a:r>
                      <a:endParaRPr lang="ko-KR" altLang="en-US" sz="1400" b="1" dirty="0"/>
                    </a:p>
                  </a:txBody>
                  <a:tcPr>
                    <a:gradFill flip="none" rotWithShape="1">
                      <a:gsLst>
                        <a:gs pos="0">
                          <a:schemeClr val="bg2">
                            <a:lumMod val="90000"/>
                            <a:tint val="66000"/>
                            <a:satMod val="160000"/>
                          </a:schemeClr>
                        </a:gs>
                        <a:gs pos="50000">
                          <a:schemeClr val="bg2">
                            <a:lumMod val="90000"/>
                            <a:tint val="44500"/>
                            <a:satMod val="160000"/>
                          </a:schemeClr>
                        </a:gs>
                        <a:gs pos="100000">
                          <a:schemeClr val="bg2">
                            <a:lumMod val="90000"/>
                            <a:tint val="23500"/>
                            <a:satMod val="160000"/>
                          </a:schemeClr>
                        </a:gs>
                      </a:gsLst>
                      <a:lin ang="81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64779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400" b="1" dirty="0" smtClean="0"/>
                        <a:t>이상적</a:t>
                      </a:r>
                      <a:r>
                        <a:rPr lang="en-US" altLang="ko-KR" sz="1400" b="1" dirty="0" smtClean="0"/>
                        <a:t> </a:t>
                      </a:r>
                      <a:r>
                        <a:rPr lang="ko-KR" altLang="en-US" sz="1400" b="1" dirty="0" smtClean="0"/>
                        <a:t>사례 선택</a:t>
                      </a:r>
                      <a:endParaRPr lang="ko-KR" altLang="en-US" sz="1400" b="1" dirty="0"/>
                    </a:p>
                  </a:txBody>
                  <a:tcPr>
                    <a:gradFill flip="none" rotWithShape="1">
                      <a:gsLst>
                        <a:gs pos="0">
                          <a:schemeClr val="bg2">
                            <a:lumMod val="90000"/>
                            <a:tint val="66000"/>
                            <a:satMod val="160000"/>
                          </a:schemeClr>
                        </a:gs>
                        <a:gs pos="50000">
                          <a:schemeClr val="bg2">
                            <a:lumMod val="90000"/>
                            <a:tint val="44500"/>
                            <a:satMod val="160000"/>
                          </a:schemeClr>
                        </a:gs>
                        <a:gs pos="100000">
                          <a:schemeClr val="bg2">
                            <a:lumMod val="90000"/>
                            <a:tint val="23500"/>
                            <a:satMod val="160000"/>
                          </a:schemeClr>
                        </a:gs>
                      </a:gsLst>
                      <a:lin ang="81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400" b="1" dirty="0" smtClean="0"/>
                        <a:t>최선의 사례를 먼저 선택할 다음 그에 버금가는 사례들을 차례로 선택 </a:t>
                      </a:r>
                      <a:endParaRPr lang="ko-KR" altLang="en-US" sz="1400" b="1" dirty="0"/>
                    </a:p>
                  </a:txBody>
                  <a:tcPr>
                    <a:gradFill flip="none" rotWithShape="1">
                      <a:gsLst>
                        <a:gs pos="0">
                          <a:schemeClr val="bg2">
                            <a:lumMod val="90000"/>
                            <a:tint val="66000"/>
                            <a:satMod val="160000"/>
                          </a:schemeClr>
                        </a:gs>
                        <a:gs pos="50000">
                          <a:schemeClr val="bg2">
                            <a:lumMod val="90000"/>
                            <a:tint val="44500"/>
                            <a:satMod val="160000"/>
                          </a:schemeClr>
                        </a:gs>
                        <a:gs pos="100000">
                          <a:schemeClr val="bg2">
                            <a:lumMod val="90000"/>
                            <a:tint val="23500"/>
                            <a:satMod val="160000"/>
                          </a:schemeClr>
                        </a:gs>
                      </a:gsLst>
                      <a:lin ang="81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400" b="1" dirty="0" smtClean="0"/>
                        <a:t>이상적 졸업생의 기준에 맞는 졸업생 선택</a:t>
                      </a:r>
                      <a:endParaRPr lang="ko-KR" altLang="en-US" sz="1400" b="1" dirty="0"/>
                    </a:p>
                  </a:txBody>
                  <a:tcPr>
                    <a:gradFill flip="none" rotWithShape="1">
                      <a:gsLst>
                        <a:gs pos="0">
                          <a:schemeClr val="bg2">
                            <a:lumMod val="90000"/>
                            <a:tint val="66000"/>
                            <a:satMod val="160000"/>
                          </a:schemeClr>
                        </a:gs>
                        <a:gs pos="50000">
                          <a:schemeClr val="bg2">
                            <a:lumMod val="90000"/>
                            <a:tint val="44500"/>
                            <a:satMod val="160000"/>
                          </a:schemeClr>
                        </a:gs>
                        <a:gs pos="100000">
                          <a:schemeClr val="bg2">
                            <a:lumMod val="90000"/>
                            <a:tint val="23500"/>
                            <a:satMod val="160000"/>
                          </a:schemeClr>
                        </a:gs>
                      </a:gsLst>
                      <a:lin ang="81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64779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400" b="1" dirty="0" smtClean="0"/>
                        <a:t>연계적 사례 선택</a:t>
                      </a:r>
                      <a:endParaRPr lang="ko-KR" altLang="en-US" sz="1400" b="1" dirty="0"/>
                    </a:p>
                  </a:txBody>
                  <a:tcPr>
                    <a:gradFill flip="none" rotWithShape="1">
                      <a:gsLst>
                        <a:gs pos="0">
                          <a:schemeClr val="bg2">
                            <a:lumMod val="90000"/>
                            <a:tint val="66000"/>
                            <a:satMod val="160000"/>
                          </a:schemeClr>
                        </a:gs>
                        <a:gs pos="50000">
                          <a:schemeClr val="bg2">
                            <a:lumMod val="90000"/>
                            <a:tint val="44500"/>
                            <a:satMod val="160000"/>
                          </a:schemeClr>
                        </a:gs>
                        <a:gs pos="100000">
                          <a:schemeClr val="bg2">
                            <a:lumMod val="90000"/>
                            <a:tint val="23500"/>
                            <a:satMod val="160000"/>
                          </a:schemeClr>
                        </a:gs>
                      </a:gsLst>
                      <a:lin ang="81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400" b="1" dirty="0" smtClean="0"/>
                        <a:t>한 사례를 선택한 다음 그 사례와 다르거나 대립적 사례를 계속  선택</a:t>
                      </a:r>
                      <a:endParaRPr lang="ko-KR" altLang="en-US" sz="1400" b="1" dirty="0"/>
                    </a:p>
                  </a:txBody>
                  <a:tcPr>
                    <a:gradFill flip="none" rotWithShape="1">
                      <a:gsLst>
                        <a:gs pos="0">
                          <a:schemeClr val="bg2">
                            <a:lumMod val="90000"/>
                            <a:tint val="66000"/>
                            <a:satMod val="160000"/>
                          </a:schemeClr>
                        </a:gs>
                        <a:gs pos="50000">
                          <a:schemeClr val="bg2">
                            <a:lumMod val="90000"/>
                            <a:tint val="44500"/>
                            <a:satMod val="160000"/>
                          </a:schemeClr>
                        </a:gs>
                        <a:gs pos="100000">
                          <a:schemeClr val="bg2">
                            <a:lumMod val="90000"/>
                            <a:tint val="23500"/>
                            <a:satMod val="160000"/>
                          </a:schemeClr>
                        </a:gs>
                      </a:gsLst>
                      <a:lin ang="81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400" b="1" dirty="0"/>
                    </a:p>
                  </a:txBody>
                  <a:tcPr>
                    <a:gradFill flip="none" rotWithShape="1">
                      <a:gsLst>
                        <a:gs pos="0">
                          <a:schemeClr val="bg2">
                            <a:lumMod val="90000"/>
                            <a:tint val="66000"/>
                            <a:satMod val="160000"/>
                          </a:schemeClr>
                        </a:gs>
                        <a:gs pos="50000">
                          <a:schemeClr val="bg2">
                            <a:lumMod val="90000"/>
                            <a:tint val="44500"/>
                            <a:satMod val="160000"/>
                          </a:schemeClr>
                        </a:gs>
                        <a:gs pos="100000">
                          <a:schemeClr val="bg2">
                            <a:lumMod val="90000"/>
                            <a:tint val="23500"/>
                            <a:satMod val="160000"/>
                          </a:schemeClr>
                        </a:gs>
                      </a:gsLst>
                      <a:lin ang="81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470052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505475"/>
          </a:xfrm>
        </p:spPr>
        <p:txBody>
          <a:bodyPr>
            <a:normAutofit fontScale="77500" lnSpcReduction="20000"/>
          </a:bodyPr>
          <a:lstStyle/>
          <a:p>
            <a:pPr marL="514350" indent="-514350">
              <a:buNone/>
            </a:pPr>
            <a:r>
              <a:rPr lang="en-US" altLang="ko-KR" sz="2400" dirty="0" smtClean="0">
                <a:latin typeface="+mn-ea"/>
              </a:rPr>
              <a:t>3) </a:t>
            </a:r>
            <a:r>
              <a:rPr lang="ko-KR" altLang="en-US" sz="2400" dirty="0" smtClean="0">
                <a:latin typeface="+mn-ea"/>
              </a:rPr>
              <a:t>질적 조사의 자료 수집 방법</a:t>
            </a:r>
            <a:r>
              <a:rPr lang="en-US" altLang="ko-KR" sz="2400" dirty="0" smtClean="0">
                <a:latin typeface="+mn-ea"/>
              </a:rPr>
              <a:t> </a:t>
            </a:r>
          </a:p>
          <a:p>
            <a:pPr marL="514350" indent="-514350">
              <a:buFont typeface="+mj-ea"/>
              <a:buAutoNum type="circleNumDbPlain"/>
            </a:pPr>
            <a:r>
              <a:rPr lang="ko-KR" altLang="en-US" sz="2400" dirty="0" smtClean="0">
                <a:latin typeface="+mn-ea"/>
              </a:rPr>
              <a:t>관찰</a:t>
            </a:r>
            <a:r>
              <a:rPr lang="en-US" altLang="ko-KR" sz="2400" dirty="0" smtClean="0">
                <a:latin typeface="+mn-ea"/>
              </a:rPr>
              <a:t>: </a:t>
            </a:r>
            <a:r>
              <a:rPr lang="ko-KR" altLang="en-US" sz="2400" dirty="0" smtClean="0">
                <a:latin typeface="+mn-ea"/>
              </a:rPr>
              <a:t>관찰자는 드러나지 않은 곳에 자신을 두고 연구대상을 면밀히 관찰함 </a:t>
            </a:r>
            <a:endParaRPr lang="en-US" altLang="ko-KR" sz="2400" dirty="0" smtClean="0">
              <a:latin typeface="+mn-ea"/>
            </a:endParaRPr>
          </a:p>
          <a:p>
            <a:pPr marL="514350" indent="-514350">
              <a:buFont typeface="+mj-ea"/>
              <a:buAutoNum type="circleNumDbPlain"/>
            </a:pPr>
            <a:r>
              <a:rPr lang="ko-KR" altLang="en-US" sz="2400" dirty="0" smtClean="0">
                <a:latin typeface="+mn-ea"/>
              </a:rPr>
              <a:t>심층면접</a:t>
            </a:r>
            <a:r>
              <a:rPr lang="en-US" altLang="ko-KR" sz="2400" dirty="0" smtClean="0">
                <a:latin typeface="+mn-ea"/>
              </a:rPr>
              <a:t>: </a:t>
            </a:r>
            <a:r>
              <a:rPr lang="ko-KR" altLang="en-US" sz="2400" dirty="0" smtClean="0">
                <a:latin typeface="+mn-ea"/>
              </a:rPr>
              <a:t>주로 개방적인 질문을 통해 연구 대상자의 경험</a:t>
            </a:r>
            <a:r>
              <a:rPr lang="en-US" altLang="ko-KR" sz="2400" dirty="0" smtClean="0">
                <a:latin typeface="+mn-ea"/>
              </a:rPr>
              <a:t>, </a:t>
            </a:r>
            <a:r>
              <a:rPr lang="ko-KR" altLang="en-US" sz="2400" dirty="0" smtClean="0">
                <a:latin typeface="+mn-ea"/>
              </a:rPr>
              <a:t>관계 및 세계관에 대해 구체적으로 이야기 하도록 유도</a:t>
            </a:r>
            <a:endParaRPr lang="en-US" altLang="ko-KR" sz="2400" dirty="0" smtClean="0">
              <a:latin typeface="+mn-ea"/>
            </a:endParaRPr>
          </a:p>
          <a:p>
            <a:pPr marL="514350" indent="-514350">
              <a:buFont typeface="+mj-ea"/>
              <a:buAutoNum type="circleNumDbPlain"/>
            </a:pPr>
            <a:r>
              <a:rPr lang="ko-KR" altLang="en-US" sz="2400" dirty="0" smtClean="0">
                <a:latin typeface="+mn-ea"/>
              </a:rPr>
              <a:t>개인기록의 분석</a:t>
            </a:r>
            <a:r>
              <a:rPr lang="en-US" altLang="ko-KR" sz="2400" dirty="0" smtClean="0">
                <a:latin typeface="+mn-ea"/>
              </a:rPr>
              <a:t>: </a:t>
            </a:r>
            <a:r>
              <a:rPr lang="ko-KR" altLang="en-US" sz="2400" dirty="0" smtClean="0">
                <a:latin typeface="+mn-ea"/>
              </a:rPr>
              <a:t>편지</a:t>
            </a:r>
            <a:r>
              <a:rPr lang="en-US" altLang="ko-KR" sz="2400" dirty="0" smtClean="0">
                <a:latin typeface="+mn-ea"/>
              </a:rPr>
              <a:t>, </a:t>
            </a:r>
            <a:r>
              <a:rPr lang="ko-KR" altLang="en-US" sz="2400" dirty="0" smtClean="0">
                <a:latin typeface="+mn-ea"/>
              </a:rPr>
              <a:t>일기</a:t>
            </a:r>
            <a:r>
              <a:rPr lang="en-US" altLang="ko-KR" sz="2400" dirty="0" smtClean="0">
                <a:latin typeface="+mn-ea"/>
              </a:rPr>
              <a:t>, </a:t>
            </a:r>
            <a:r>
              <a:rPr lang="ko-KR" altLang="en-US" sz="2400" dirty="0" smtClean="0">
                <a:latin typeface="+mn-ea"/>
              </a:rPr>
              <a:t>자서전</a:t>
            </a:r>
            <a:r>
              <a:rPr lang="en-US" altLang="ko-KR" sz="2400" dirty="0" smtClean="0">
                <a:latin typeface="+mn-ea"/>
              </a:rPr>
              <a:t>, </a:t>
            </a:r>
            <a:r>
              <a:rPr lang="ko-KR" altLang="en-US" sz="2400" dirty="0" smtClean="0">
                <a:latin typeface="+mn-ea"/>
              </a:rPr>
              <a:t>사진 등은 연구대상자의 내면에 대한 정보를 제공하는 중요한 정보원으로 활용됨</a:t>
            </a:r>
            <a:endParaRPr lang="en-US" altLang="ko-KR" sz="2400" dirty="0" smtClean="0">
              <a:latin typeface="+mn-ea"/>
            </a:endParaRPr>
          </a:p>
          <a:p>
            <a:pPr marL="514350" indent="-514350">
              <a:buFont typeface="+mj-ea"/>
              <a:buAutoNum type="circleNumDbPlain"/>
            </a:pPr>
            <a:r>
              <a:rPr lang="ko-KR" altLang="en-US" sz="2400" dirty="0" smtClean="0">
                <a:latin typeface="+mn-ea"/>
              </a:rPr>
              <a:t>참여관찰</a:t>
            </a:r>
            <a:r>
              <a:rPr lang="en-US" altLang="ko-KR" sz="2400" dirty="0" smtClean="0">
                <a:latin typeface="+mn-ea"/>
              </a:rPr>
              <a:t>: </a:t>
            </a:r>
            <a:r>
              <a:rPr lang="ko-KR" altLang="en-US" sz="2400" dirty="0" smtClean="0">
                <a:latin typeface="+mn-ea"/>
              </a:rPr>
              <a:t>질적 </a:t>
            </a:r>
            <a:r>
              <a:rPr lang="ko-KR" altLang="en-US" sz="2400" dirty="0" err="1" smtClean="0">
                <a:latin typeface="+mn-ea"/>
              </a:rPr>
              <a:t>조사자는</a:t>
            </a:r>
            <a:r>
              <a:rPr lang="ko-KR" altLang="en-US" sz="2400" dirty="0" smtClean="0">
                <a:latin typeface="+mn-ea"/>
              </a:rPr>
              <a:t> 조사 대상자와 함께 생활하고 함께 활동함으로써 그들 스스로 관찰 대상자의 문화에 완전히 젖어 들어 관찰을 함</a:t>
            </a:r>
            <a:r>
              <a:rPr lang="en-US" altLang="ko-KR" sz="2400" dirty="0" smtClean="0">
                <a:latin typeface="+mn-ea"/>
              </a:rPr>
              <a:t>(1970</a:t>
            </a:r>
            <a:r>
              <a:rPr lang="ko-KR" altLang="en-US" sz="2400" dirty="0" smtClean="0">
                <a:latin typeface="+mn-ea"/>
              </a:rPr>
              <a:t>년대 초 </a:t>
            </a:r>
            <a:r>
              <a:rPr lang="ko-KR" altLang="en-US" sz="2400" dirty="0" err="1" smtClean="0">
                <a:latin typeface="+mn-ea"/>
              </a:rPr>
              <a:t>스텐포드대</a:t>
            </a:r>
            <a:r>
              <a:rPr lang="ko-KR" altLang="en-US" sz="2400" dirty="0" smtClean="0">
                <a:latin typeface="+mn-ea"/>
              </a:rPr>
              <a:t> </a:t>
            </a:r>
            <a:r>
              <a:rPr lang="en-US" altLang="ko-KR" sz="2400" dirty="0" smtClean="0">
                <a:latin typeface="+mn-ea"/>
              </a:rPr>
              <a:t>8</a:t>
            </a:r>
            <a:r>
              <a:rPr lang="ko-KR" altLang="en-US" sz="2400" dirty="0" smtClean="0">
                <a:latin typeface="+mn-ea"/>
              </a:rPr>
              <a:t>명이 환청을 호소하며 </a:t>
            </a:r>
            <a:r>
              <a:rPr lang="en-US" altLang="ko-KR" sz="2400" dirty="0" smtClean="0">
                <a:latin typeface="+mn-ea"/>
              </a:rPr>
              <a:t>19</a:t>
            </a:r>
            <a:r>
              <a:rPr lang="ko-KR" altLang="en-US" sz="2400" dirty="0" smtClean="0">
                <a:latin typeface="+mn-ea"/>
              </a:rPr>
              <a:t>일 동안 입원하여 정신병원 관찰</a:t>
            </a:r>
            <a:r>
              <a:rPr lang="en-US" altLang="ko-KR" sz="2400" dirty="0" smtClean="0">
                <a:latin typeface="+mn-ea"/>
              </a:rPr>
              <a:t>) </a:t>
            </a:r>
          </a:p>
          <a:p>
            <a:pPr marL="514350" indent="-514350">
              <a:buFont typeface="+mj-ea"/>
              <a:buAutoNum type="circleNumDbPlain"/>
            </a:pPr>
            <a:r>
              <a:rPr lang="ko-KR" altLang="en-US" sz="2400" dirty="0" smtClean="0">
                <a:latin typeface="+mn-ea"/>
              </a:rPr>
              <a:t>포커스 그룹</a:t>
            </a:r>
            <a:r>
              <a:rPr lang="en-US" altLang="ko-KR" sz="2400" dirty="0" smtClean="0">
                <a:latin typeface="+mn-ea"/>
              </a:rPr>
              <a:t>:</a:t>
            </a:r>
            <a:r>
              <a:rPr lang="ko-KR" altLang="en-US" sz="2400" dirty="0" smtClean="0">
                <a:latin typeface="+mn-ea"/>
              </a:rPr>
              <a:t>보통 </a:t>
            </a:r>
            <a:r>
              <a:rPr lang="en-US" altLang="ko-KR" sz="2400" dirty="0" smtClean="0">
                <a:latin typeface="+mn-ea"/>
              </a:rPr>
              <a:t>6-8</a:t>
            </a:r>
            <a:r>
              <a:rPr lang="ko-KR" altLang="en-US" sz="2400" dirty="0" smtClean="0">
                <a:latin typeface="+mn-ea"/>
              </a:rPr>
              <a:t>명</a:t>
            </a:r>
            <a:r>
              <a:rPr lang="en-US" altLang="ko-KR" sz="2400" dirty="0" smtClean="0">
                <a:latin typeface="+mn-ea"/>
              </a:rPr>
              <a:t>(</a:t>
            </a:r>
            <a:r>
              <a:rPr lang="ko-KR" altLang="en-US" sz="2400" dirty="0" smtClean="0">
                <a:latin typeface="+mn-ea"/>
              </a:rPr>
              <a:t>많은 경우 </a:t>
            </a:r>
            <a:r>
              <a:rPr lang="en-US" altLang="ko-KR" sz="2400" dirty="0" smtClean="0">
                <a:latin typeface="+mn-ea"/>
              </a:rPr>
              <a:t>12</a:t>
            </a:r>
            <a:r>
              <a:rPr lang="ko-KR" altLang="en-US" sz="2400" dirty="0" smtClean="0">
                <a:latin typeface="+mn-ea"/>
              </a:rPr>
              <a:t>명 정도도 가능</a:t>
            </a:r>
            <a:r>
              <a:rPr lang="en-US" altLang="ko-KR" sz="2400" dirty="0" smtClean="0">
                <a:latin typeface="+mn-ea"/>
              </a:rPr>
              <a:t>)</a:t>
            </a:r>
            <a:r>
              <a:rPr lang="ko-KR" altLang="en-US" sz="2400" dirty="0" smtClean="0">
                <a:latin typeface="+mn-ea"/>
              </a:rPr>
              <a:t>이 한 그룹을 형성하고</a:t>
            </a:r>
            <a:r>
              <a:rPr lang="en-US" altLang="ko-KR" sz="2400" dirty="0" smtClean="0">
                <a:latin typeface="+mn-ea"/>
              </a:rPr>
              <a:t>, </a:t>
            </a:r>
            <a:r>
              <a:rPr lang="ko-KR" altLang="en-US" sz="2400" dirty="0" smtClean="0">
                <a:latin typeface="+mn-ea"/>
              </a:rPr>
              <a:t>어떤 주제에 대해 상호작용을 유발하여 의미 있는 제안 및 의견을 도출하도록 하여 자료를 수집하는 방법</a:t>
            </a:r>
            <a:r>
              <a:rPr lang="en-US" altLang="ko-KR" sz="2400" dirty="0" smtClean="0">
                <a:latin typeface="+mn-ea"/>
              </a:rPr>
              <a:t>. </a:t>
            </a:r>
            <a:r>
              <a:rPr lang="ko-KR" altLang="en-US" sz="2400" dirty="0" smtClean="0">
                <a:latin typeface="+mn-ea"/>
              </a:rPr>
              <a:t>소규모 샘플이 한계이므로 연구의 타당성을 확보하기 위해 다양한 사람을 대상으로 </a:t>
            </a:r>
            <a:r>
              <a:rPr lang="en-US" altLang="ko-KR" sz="2400" dirty="0" smtClean="0">
                <a:latin typeface="+mn-ea"/>
              </a:rPr>
              <a:t>2-5</a:t>
            </a:r>
            <a:r>
              <a:rPr lang="ko-KR" altLang="en-US" sz="2400" dirty="0" smtClean="0">
                <a:latin typeface="+mn-ea"/>
              </a:rPr>
              <a:t>개의 포커스 그룹을 형성하여 신뢰할 만한 결과를 도출하는 것이  좋음</a:t>
            </a:r>
            <a:endParaRPr lang="en-US" altLang="ko-KR" sz="2400" dirty="0" smtClean="0">
              <a:latin typeface="+mn-ea"/>
            </a:endParaRPr>
          </a:p>
          <a:p>
            <a:pPr marL="514350" indent="-514350">
              <a:buNone/>
            </a:pPr>
            <a:endParaRPr lang="en-US" altLang="ko-KR" sz="2400" dirty="0" smtClean="0">
              <a:latin typeface="+mn-ea"/>
            </a:endParaRPr>
          </a:p>
          <a:p>
            <a:pPr marL="514350" indent="-514350">
              <a:buNone/>
            </a:pPr>
            <a:endParaRPr lang="en-US" altLang="ko-KR" sz="2400" dirty="0" smtClean="0">
              <a:latin typeface="+mn-ea"/>
            </a:endParaRPr>
          </a:p>
          <a:p>
            <a:pPr marL="514350" indent="-514350">
              <a:buNone/>
            </a:pPr>
            <a:endParaRPr lang="ko-KR" altLang="en-US" dirty="0">
              <a:latin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고구려 벽화">
  <a:themeElements>
    <a:clrScheme name="모양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사용자 지정 1">
      <a:majorFont>
        <a:latin typeface="Georgia"/>
        <a:ea typeface="굴림체"/>
        <a:cs typeface=""/>
      </a:majorFont>
      <a:minorFont>
        <a:latin typeface="Georgia"/>
        <a:ea typeface="굴림체"/>
        <a:cs typeface=""/>
      </a:minorFont>
    </a:fontScheme>
    <a:fmtScheme name="도시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>
            <a:tint val="100000"/>
            <a:shade val="100000"/>
            <a:hueMod val="100000"/>
            <a:satMod val="100000"/>
          </a:schemeClr>
        </a:solidFill>
        <a:gradFill rotWithShape="1">
          <a:gsLst>
            <a:gs pos="0">
              <a:schemeClr val="phClr">
                <a:tint val="95000"/>
                <a:shade val="100000"/>
                <a:hueMod val="100000"/>
                <a:satMod val="100000"/>
              </a:schemeClr>
            </a:gs>
            <a:gs pos="60000">
              <a:schemeClr val="phClr">
                <a:tint val="100000"/>
                <a:shade val="55000"/>
                <a:hueMod val="100000"/>
                <a:satMod val="100000"/>
              </a:schemeClr>
            </a:gs>
          </a:gsLst>
          <a:path path="circle">
            <a:fillToRect l="50000" t="90000" r="50000" b="10000"/>
          </a:path>
        </a:gradFill>
        <a:blipFill>
          <a:blip xmlns:r="http://schemas.openxmlformats.org/officeDocument/2006/relationships" r:embed="rId1">
            <a:duotone>
              <a:schemeClr val="phClr">
                <a:tint val="100000"/>
                <a:shade val="70000"/>
                <a:hueMod val="100000"/>
                <a:satMod val="100000"/>
              </a:schemeClr>
              <a:schemeClr val="phClr">
                <a:tint val="30000"/>
                <a:shade val="100000"/>
                <a:hueMod val="100000"/>
                <a:satMod val="10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Hunting</Template>
  <TotalTime>1853</TotalTime>
  <Words>2115</Words>
  <Application>Microsoft Office PowerPoint</Application>
  <PresentationFormat>화면 슬라이드 쇼(4:3)</PresentationFormat>
  <Paragraphs>226</Paragraphs>
  <Slides>24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24</vt:i4>
      </vt:variant>
    </vt:vector>
  </HeadingPairs>
  <TitlesOfParts>
    <vt:vector size="29" baseType="lpstr">
      <vt:lpstr>굴림체</vt:lpstr>
      <vt:lpstr>Arial</vt:lpstr>
      <vt:lpstr>Georgia</vt:lpstr>
      <vt:lpstr>Wingdings</vt:lpstr>
      <vt:lpstr>고구려 벽화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My</dc:creator>
  <cp:lastModifiedBy>USER</cp:lastModifiedBy>
  <cp:revision>47</cp:revision>
  <dcterms:created xsi:type="dcterms:W3CDTF">2011-05-12T14:47:52Z</dcterms:created>
  <dcterms:modified xsi:type="dcterms:W3CDTF">2024-11-18T06:59:56Z</dcterms:modified>
</cp:coreProperties>
</file>