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7" r:id="rId2"/>
    <p:sldId id="328" r:id="rId3"/>
    <p:sldId id="329" r:id="rId4"/>
    <p:sldId id="303" r:id="rId5"/>
    <p:sldId id="331" r:id="rId6"/>
    <p:sldId id="338" r:id="rId7"/>
    <p:sldId id="304" r:id="rId8"/>
    <p:sldId id="305" r:id="rId9"/>
    <p:sldId id="339" r:id="rId10"/>
    <p:sldId id="325" r:id="rId11"/>
    <p:sldId id="342" r:id="rId12"/>
    <p:sldId id="332" r:id="rId13"/>
    <p:sldId id="343" r:id="rId14"/>
    <p:sldId id="306" r:id="rId15"/>
    <p:sldId id="344" r:id="rId16"/>
    <p:sldId id="333" r:id="rId17"/>
    <p:sldId id="345" r:id="rId18"/>
    <p:sldId id="310" r:id="rId19"/>
    <p:sldId id="334" r:id="rId20"/>
    <p:sldId id="336" r:id="rId21"/>
    <p:sldId id="337" r:id="rId22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704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607306-1A9B-4570-B33D-624D4967C451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F9D9C6-D908-4CEA-A231-2F4D07CA6E92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DD72A7-8DF2-4547-8F79-FBAC6FB69A08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AA622B-87A9-4F68-9332-ACE5C3C322A8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4B2D5C-77CE-4F97-9849-44C7E82FBBCC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284E5F-03DE-4B71-9DC2-BC625414E309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15DE76-AC31-4631-9E48-AFD7C5F73132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BB88A8-6EE8-4615-B924-10E2F396141C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B70380-B2B6-4268-A42A-BC4B7DBC4F75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EC2D87-7C48-4796-AF77-4DEF29E26C72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ED7984-4E8E-4AB8-98D2-8C5C48984B43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ko-K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ko-K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D1C62E1-DC5E-4C39-BBE5-FC6A3F2CF63E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1031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000066"/>
              </a:gs>
              <a:gs pos="100000">
                <a:srgbClr val="000066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fontAlgn="base" latinLnBrk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 latinLnBrk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 latinLnBrk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 latinLnBrk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7" name="Rectangle 69"/>
          <p:cNvSpPr>
            <a:spLocks noChangeArrowheads="1"/>
          </p:cNvSpPr>
          <p:nvPr/>
        </p:nvSpPr>
        <p:spPr bwMode="auto">
          <a:xfrm>
            <a:off x="0" y="2135685"/>
            <a:ext cx="9144000" cy="46776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lnSpc>
                <a:spcPct val="120000"/>
              </a:lnSpc>
            </a:pP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제 </a:t>
            </a: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21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 소집단이론</a:t>
            </a:r>
            <a:endParaRPr lang="en-US" altLang="ko-KR" sz="28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lnSpc>
                <a:spcPct val="120000"/>
              </a:lnSpc>
            </a:pP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제 </a:t>
            </a: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22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 일반체계이론</a:t>
            </a:r>
            <a:endParaRPr lang="en-US" altLang="ko-KR" sz="28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lnSpc>
                <a:spcPct val="120000"/>
              </a:lnSpc>
            </a:pPr>
            <a:r>
              <a:rPr lang="en-US" altLang="ko-K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</a:t>
            </a:r>
            <a:r>
              <a:rPr lang="ko-KR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제 </a:t>
            </a:r>
            <a:r>
              <a:rPr lang="en-US" altLang="ko-KR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23 </a:t>
            </a:r>
            <a:r>
              <a:rPr lang="ko-KR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 생태학적 이론</a:t>
            </a:r>
            <a:endParaRPr lang="en-US" altLang="ko-KR" sz="28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lnSpc>
                <a:spcPct val="120000"/>
              </a:lnSpc>
            </a:pPr>
            <a:r>
              <a:rPr lang="ko-KR" alt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</a:t>
            </a:r>
            <a:r>
              <a:rPr lang="ko-KR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제 </a:t>
            </a:r>
            <a:r>
              <a:rPr lang="en-US" altLang="ko-KR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24 </a:t>
            </a:r>
            <a:r>
              <a:rPr lang="ko-KR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 구조기능주의이론</a:t>
            </a:r>
            <a:endParaRPr lang="en-US" altLang="ko-KR" sz="28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lnSpc>
                <a:spcPct val="120000"/>
              </a:lnSpc>
            </a:pPr>
            <a:r>
              <a:rPr lang="ko-KR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제 </a:t>
            </a:r>
            <a:r>
              <a:rPr lang="en-US" altLang="ko-KR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25 </a:t>
            </a:r>
            <a:r>
              <a:rPr lang="ko-KR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 갈등이론</a:t>
            </a:r>
            <a:endParaRPr lang="en-US" altLang="ko-KR" sz="28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lnSpc>
                <a:spcPct val="120000"/>
              </a:lnSpc>
            </a:pPr>
            <a:r>
              <a:rPr lang="ko-KR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</a:t>
            </a:r>
            <a:r>
              <a:rPr lang="ko-KR" alt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제 </a:t>
            </a:r>
            <a:r>
              <a:rPr lang="en-US" altLang="ko-K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26 </a:t>
            </a:r>
            <a:r>
              <a:rPr lang="ko-KR" alt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 상호작용이론</a:t>
            </a:r>
            <a:endParaRPr lang="en-US" altLang="ko-KR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lnSpc>
                <a:spcPct val="120000"/>
              </a:lnSpc>
            </a:pPr>
            <a:r>
              <a:rPr lang="ko-KR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제 </a:t>
            </a:r>
            <a:r>
              <a:rPr lang="en-US" altLang="ko-KR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27 </a:t>
            </a:r>
            <a:r>
              <a:rPr lang="ko-KR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 교환이론</a:t>
            </a:r>
            <a:endParaRPr lang="en-US" altLang="ko-KR" sz="28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lnSpc>
                <a:spcPct val="120000"/>
              </a:lnSpc>
            </a:pPr>
            <a:r>
              <a:rPr lang="ko-KR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제 </a:t>
            </a:r>
            <a:r>
              <a:rPr lang="en-US" altLang="ko-KR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28 </a:t>
            </a:r>
            <a:r>
              <a:rPr lang="ko-KR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 여성주의이론</a:t>
            </a:r>
            <a:endParaRPr lang="en-US" altLang="ko-KR" sz="28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lnSpc>
                <a:spcPct val="120000"/>
              </a:lnSpc>
            </a:pPr>
            <a:r>
              <a:rPr lang="ko-KR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제 </a:t>
            </a:r>
            <a:r>
              <a:rPr lang="en-US" altLang="ko-KR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29 </a:t>
            </a:r>
            <a:r>
              <a:rPr lang="ko-KR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 다문화이론</a:t>
            </a:r>
            <a:endParaRPr lang="en-US" altLang="ko-KR" sz="28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제목 4"/>
          <p:cNvSpPr>
            <a:spLocks noGrp="1"/>
          </p:cNvSpPr>
          <p:nvPr>
            <p:ph type="title"/>
          </p:nvPr>
        </p:nvSpPr>
        <p:spPr>
          <a:xfrm>
            <a:off x="0" y="203460"/>
            <a:ext cx="9144000" cy="185738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제 </a:t>
            </a:r>
            <a:r>
              <a:rPr lang="en-US" altLang="ko-KR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4 </a:t>
            </a: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부  </a:t>
            </a:r>
            <a:br>
              <a:rPr lang="en-US" altLang="ko-KR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</a:b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사회체계와 사회복지실천</a:t>
            </a:r>
            <a:endParaRPr lang="ko-KR" altLang="en-US" sz="3800" dirty="0"/>
          </a:p>
        </p:txBody>
      </p:sp>
      <p:sp>
        <p:nvSpPr>
          <p:cNvPr id="9" name="Line 68"/>
          <p:cNvSpPr>
            <a:spLocks noChangeShapeType="1"/>
          </p:cNvSpPr>
          <p:nvPr/>
        </p:nvSpPr>
        <p:spPr bwMode="auto">
          <a:xfrm>
            <a:off x="-1" y="2060848"/>
            <a:ext cx="9144001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0" name="Line 68"/>
          <p:cNvSpPr>
            <a:spLocks noChangeShapeType="1"/>
          </p:cNvSpPr>
          <p:nvPr/>
        </p:nvSpPr>
        <p:spPr bwMode="auto">
          <a:xfrm>
            <a:off x="-32" y="2132856"/>
            <a:ext cx="9144001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35496" y="188640"/>
            <a:ext cx="9216008" cy="6649264"/>
            <a:chOff x="0" y="692696"/>
            <a:chExt cx="9216008" cy="6649264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196752"/>
              <a:ext cx="9144000" cy="61452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342900" marR="0" indent="-342900" algn="just" fontAlgn="base" latinLnBrk="1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타자를 포함한 대상과의 상호작용을 통하여  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s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elf-image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를 형성하는데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인간이 성숙과정의 사회화과정을 거침에 따라 점점 </a:t>
              </a:r>
              <a:r>
                <a:rPr lang="ko-KR" altLang="en-US" sz="2000" b="1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자기이미지가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결정화되어 자기를 특정한 유형의 대상으로 보는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자기개념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(self conception)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으로 발달</a:t>
              </a:r>
              <a:endPara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marR="0" indent="-342900" algn="just" fontAlgn="base" latinLnBrk="1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자기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(self):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자기인식과 </a:t>
              </a:r>
              <a:r>
                <a:rPr lang="ko-KR" altLang="en-US" sz="2000" b="1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자기이미지를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구성하는 성격의 한 부분으로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태도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가치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신념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성향 등과 관련된 비교적 일관되고 안정된 자신의 특성에 대한 인식</a:t>
              </a:r>
            </a:p>
            <a:p>
              <a:pPr marL="342900" marR="0" indent="-342900" algn="just" fontAlgn="base" latinLnBrk="1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Mead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는 자기를 타인이 자신을 보는 것과 동일한 방식으로 자신을 볼 수 있는 능력이라고 하여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자기가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자기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자신을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객체화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할 수 있는 능력이라는 점 강조</a:t>
              </a:r>
              <a:endPara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marR="0" indent="-342900" algn="just" fontAlgn="base" latinLnBrk="1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자기는 타고난 것이 아니라 언어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놀이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게임을 통한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 상호작용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과정에서 발달</a:t>
              </a:r>
            </a:p>
            <a:p>
              <a:pPr marL="342900" marR="0" indent="-342900" algn="just" fontAlgn="base" latinLnBrk="1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자기 개념에 포함된 자신의 태도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가치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신념 등은 기본적으로 사회 속에 존재하는 것을 받아들인 것이므로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자기는 사회적 속성을 지님</a:t>
              </a:r>
            </a:p>
            <a:p>
              <a:pPr marL="342900" marR="0" indent="-342900" algn="just" fontAlgn="base" latinLnBrk="1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Cooley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의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거울자기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(looking-glass self)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의 요소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: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자신이 타인에게 어떻게 </a:t>
              </a:r>
              <a:r>
                <a:rPr lang="ko-KR" altLang="en-US" sz="2000" b="1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보일까를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생각하는 것 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+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자신의 모습에 대한 타인의 판단을 생각하는 것 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+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타인의 판단에 대한 자신의 생각을 통해 스스로 느끼는 것</a:t>
              </a:r>
              <a:endPara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endParaRPr>
            </a:p>
            <a:p>
              <a:pPr marL="342900" marR="0" indent="-342900" algn="just" fontAlgn="base" latinLnBrk="1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Mead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는 자기는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사회적 과정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이라고 보고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‘self = I + Me’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이라 함</a:t>
              </a:r>
              <a:endPara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marR="0" indent="-342900" algn="just" fontAlgn="base" latinLnBrk="1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en-US" altLang="ko-KR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굴림" panose="020B0600000101010101" pitchFamily="50" charset="-127"/>
                </a:rPr>
                <a:t>'I'=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내가 바라보는 나에 대한 생각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주체로서의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나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개인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경험의 </a:t>
              </a:r>
              <a:r>
                <a:rPr lang="ko-KR" altLang="en-US" sz="2000" b="1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비조직화된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측면이며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개인의 충동적이고 능동적이고 창조적인 측면</a:t>
              </a:r>
              <a:endPara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indent="-342900" algn="just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en-US" altLang="ko-KR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굴림" panose="020B0600000101010101" pitchFamily="50" charset="-127"/>
                </a:rPr>
                <a:t>'Me'=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개인이 가정한 일련의 타인의 태도가 반영된 것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자신에 대한 타인의 판단에 관한 나의 인식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대상으로서의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나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사회적 자기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I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의 해석자 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/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평가자</a:t>
              </a:r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72007" y="1196752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5" name="Rectangle 67"/>
            <p:cNvSpPr>
              <a:spLocks noChangeArrowheads="1"/>
            </p:cNvSpPr>
            <p:nvPr/>
          </p:nvSpPr>
          <p:spPr bwMode="auto">
            <a:xfrm>
              <a:off x="0" y="692696"/>
              <a:ext cx="1624163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3)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자기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35496" y="188640"/>
            <a:ext cx="9216008" cy="6826236"/>
            <a:chOff x="0" y="692696"/>
            <a:chExt cx="9216008" cy="6826236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196752"/>
              <a:ext cx="9144000" cy="6322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342900" marR="0" indent="-342900" algn="just" fontAlgn="base" latinLnBrk="1">
                <a:lnSpc>
                  <a:spcPct val="117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Mead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는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‘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I’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가 먼저 생겨나며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‘Me’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는 상호작용을 통해 형성되므로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‘Me’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에는 타인을 바라보고 비교하는 시각이 반영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.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즉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'Me'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는 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‘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일반화된 타자</a:t>
              </a:r>
              <a:r>
                <a:rPr lang="en-US" altLang="ko-KR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’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의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이해를 함축하고 있는 반면 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＇I＇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는 개인의 충동적이고 능동적인 부분</a:t>
              </a:r>
            </a:p>
            <a:p>
              <a:pPr marL="342900" marR="0" indent="-342900" algn="just" fontAlgn="base" latinLnBrk="1">
                <a:lnSpc>
                  <a:spcPct val="117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＇I＇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는 자기를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주체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(subject)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로 보고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스스로가 아는 것이며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'Me'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는 자기를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객체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(object)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로 보고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타인에 의해 알게 되는 것</a:t>
              </a:r>
            </a:p>
            <a:p>
              <a:pPr marL="342900" marR="0" indent="-342900" algn="just" fontAlgn="base" latinLnBrk="1">
                <a:lnSpc>
                  <a:spcPct val="117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지금 이 순간의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‘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I’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는 다음 순간에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‘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Me’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속에 존재하게 되지만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특정 순간의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‘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Me’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는 이전의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‘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I’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자체는 아니며 이전의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‘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I’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가 반영되어 있는 것</a:t>
              </a:r>
            </a:p>
            <a:p>
              <a:pPr marL="342900" marR="0" indent="-342900" algn="just" fontAlgn="base" latinLnBrk="1">
                <a:lnSpc>
                  <a:spcPct val="117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자기 속의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‘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I’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와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‘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Me’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는 상호 분리될 수 없으며 늘 공존해야 함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.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‘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I’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가 없으면 개인적 판단 없이 타인에게 기계적 반응을 하고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‘Me’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가 없으면 타인의 반응을 인식하지 못해 상호작용이 불가능하거나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역기능적 상호작용을</a:t>
              </a:r>
              <a:r>
                <a:rPr lang="en-US" altLang="ko-KR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할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위험성</a:t>
              </a:r>
            </a:p>
            <a:p>
              <a:pPr marL="342900" marR="0" indent="-342900" algn="just" fontAlgn="base" latinLnBrk="1">
                <a:lnSpc>
                  <a:spcPct val="117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‘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I’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와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‘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Me’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가 동시에 존재해야만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,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타인의 반응을 헤아려 만들어진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‘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Me’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를 자신의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‘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I’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로 반응함으로써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적절한 상호작용을 할 수 있게 됨</a:t>
              </a:r>
            </a:p>
            <a:p>
              <a:pPr marL="342900" marR="0" indent="-342900" algn="just" fontAlgn="base" latinLnBrk="1">
                <a:lnSpc>
                  <a:spcPct val="117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사회적 상호작용의 과정에서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‘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I’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와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‘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Me’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는 서로 영향을 미치는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순환적 영향관계</a:t>
              </a:r>
              <a:r>
                <a:rPr lang="en-US" altLang="ko-KR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굴림" panose="020B0600000101010101" pitchFamily="50" charset="-127"/>
                </a:rPr>
                <a:t>.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즉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개인이 행동하고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(I),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자신이 한 행동에 대한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환류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를 얻고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(Me),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자기와 마음의 역량을 통해 환류를 바탕으로 행동을 수정하고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(I),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적응적 행동수정의 효과에 대해 더 많은 환류를 받고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(Me),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다시 더 심화된 행동적 적응을 하는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(I)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방식으로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‘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I’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와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‘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Me’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는 상호간에 영향을 주고 받음</a:t>
              </a:r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72007" y="1196752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5" name="Rectangle 67"/>
            <p:cNvSpPr>
              <a:spLocks noChangeArrowheads="1"/>
            </p:cNvSpPr>
            <p:nvPr/>
          </p:nvSpPr>
          <p:spPr bwMode="auto">
            <a:xfrm>
              <a:off x="0" y="692696"/>
              <a:ext cx="1624163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3)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자기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772300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35496" y="188640"/>
            <a:ext cx="9216008" cy="6649264"/>
            <a:chOff x="0" y="692696"/>
            <a:chExt cx="9216008" cy="6649264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196752"/>
              <a:ext cx="9144000" cy="61452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342900" marR="0" indent="-342900" algn="just" fontAlgn="base" latinLnBrk="1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사회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는 상호작용에 의해 형성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지속되며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상호작용이 멈추면 사회는 소멸</a:t>
              </a:r>
              <a:endPara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marR="0" indent="-342900" algn="just" fontAlgn="base" latinLnBrk="1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사회는 개인간의 협력적 상호작용으로부터 발생하는 구성된 현상이고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상호작용을 통해 재구성될 수 있음</a:t>
              </a:r>
            </a:p>
            <a:p>
              <a:pPr marL="342900" marR="0" indent="-342900" algn="just" fontAlgn="base" latinLnBrk="1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상호작용과정이 반복 누적되면서 일정한 유형과 조직화가 이루어짐으로써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(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제도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)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가 형성되므로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사회는 지속적 상호작용하는 사람들의 집합체</a:t>
              </a:r>
            </a:p>
            <a:p>
              <a:pPr marL="342900" marR="0" indent="-342900" algn="just" fontAlgn="base" latinLnBrk="1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사회는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굴림" panose="020B0600000101010101" pitchFamily="50" charset="-127"/>
                </a:rPr>
                <a:t>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마음과 자기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의 작용으로 형성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유지 변화되며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마음과 자기는 사회를 기반으로 해서 형성되는 사회적 결과물이지만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Mead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는 사회가 개인 발달에 강력한 영향력을 미친다고 보고 사회를 더욱 우선시함</a:t>
              </a:r>
            </a:p>
            <a:p>
              <a:pPr marL="342900" marR="0" indent="-342900" algn="just" fontAlgn="base" latinLnBrk="1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그럼에도 사회는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개인의 관점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에서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,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개인은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사회의 관점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에서 이해되어야 함</a:t>
              </a:r>
            </a:p>
            <a:p>
              <a:pPr marL="342900" marR="0" indent="-342900" algn="just" fontAlgn="base" latinLnBrk="1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사회화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(socialization):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자신이 속한 사회의 가치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태도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지식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기술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신념 등을 내면화 하는 과정으로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사회적 기술을 학습하는 과정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. </a:t>
              </a:r>
              <a:endPara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marR="0" indent="-342900" algn="just" fontAlgn="base" latinLnBrk="1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u="sng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사회화의 과정</a:t>
              </a:r>
              <a:r>
                <a:rPr lang="en-US" altLang="ko-KR" sz="2000" b="1" u="sng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굴림" panose="020B0600000101010101" pitchFamily="50" charset="-127"/>
                </a:rPr>
                <a:t>=</a:t>
              </a:r>
              <a:r>
                <a:rPr lang="ko-KR" altLang="en-US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 </a:t>
              </a:r>
              <a:r>
                <a:rPr lang="ko-KR" altLang="en-US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놀이단계 </a:t>
              </a:r>
              <a:r>
                <a:rPr lang="en-US" altLang="ko-KR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+ </a:t>
              </a:r>
              <a:r>
                <a:rPr lang="ko-KR" altLang="en-US" sz="2000" b="1" kern="0" spc="0" dirty="0" err="1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게임단계</a:t>
              </a:r>
              <a:r>
                <a:rPr lang="en-US" altLang="ko-KR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 + </a:t>
              </a:r>
              <a:r>
                <a:rPr lang="ko-KR" altLang="en-US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일반화된 타자의 역할 취하기 단계</a:t>
              </a:r>
            </a:p>
            <a:p>
              <a:pPr marL="342900" marR="0" indent="-342900" algn="just" fontAlgn="base" latinLnBrk="1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u="sng" kern="0" spc="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놀이</a:t>
              </a:r>
              <a:r>
                <a:rPr lang="en-US" altLang="ko-KR" sz="2000" b="1" u="sng" kern="0" spc="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굴림" panose="020B0600000101010101" pitchFamily="50" charset="-127"/>
                </a:rPr>
                <a:t>(play) </a:t>
              </a:r>
              <a:r>
                <a:rPr lang="ko-KR" altLang="en-US" sz="2000" b="1" u="sng" kern="0" spc="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단계</a:t>
              </a:r>
              <a:r>
                <a:rPr lang="en-US" altLang="ko-KR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굴림" panose="020B0600000101010101" pitchFamily="50" charset="-127"/>
                </a:rPr>
                <a:t>: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인생 초기에 유아는 놀이를 통해 한 두 명의 제한된 수의 중요한 타자의 시각을 상상하고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모방하여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</a:rPr>
                <a:t>상징적 역할놀이를 함</a:t>
              </a:r>
              <a:endPara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marR="0" indent="-342900" algn="just" fontAlgn="base" latinLnBrk="1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ü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유아가 체험할 수 있는 역할의 종류와 수는 제한적이며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특정 타자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의 역할만을 취할 수 있는 기회를 가짐</a:t>
              </a:r>
              <a:endPara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indent="-342900" algn="just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ü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놀이를 통해 유아는 주체인 동시에 객체가 될 수 있는 능력을 갖게 되므로 자기를 만들지만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이때의 자기는 제한된 의미의 자기</a:t>
              </a:r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72007" y="1196752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5" name="Rectangle 67"/>
            <p:cNvSpPr>
              <a:spLocks noChangeArrowheads="1"/>
            </p:cNvSpPr>
            <p:nvPr/>
          </p:nvSpPr>
          <p:spPr bwMode="auto">
            <a:xfrm>
              <a:off x="0" y="692696"/>
              <a:ext cx="6590266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4)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사회</a:t>
              </a:r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,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사회화</a:t>
              </a:r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,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그리고 일반화된 타자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011108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35496" y="188640"/>
            <a:ext cx="9216008" cy="6564626"/>
            <a:chOff x="0" y="692696"/>
            <a:chExt cx="9216008" cy="6564626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196752"/>
              <a:ext cx="9144000" cy="60605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342900" marR="0" indent="-342900" algn="just" fontAlgn="base" latinLnBrk="1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u="sng" kern="0" spc="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게임</a:t>
              </a:r>
              <a:r>
                <a:rPr lang="en-US" altLang="ko-KR" sz="2000" b="1" u="sng" kern="0" spc="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굴림" panose="020B0600000101010101" pitchFamily="50" charset="-127"/>
                </a:rPr>
                <a:t>(game) </a:t>
              </a:r>
              <a:r>
                <a:rPr lang="ko-KR" altLang="en-US" sz="2000" b="1" u="sng" kern="0" spc="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단계</a:t>
              </a:r>
              <a:r>
                <a:rPr lang="en-US" altLang="ko-KR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굴림" panose="020B0600000101010101" pitchFamily="50" charset="-127"/>
                </a:rPr>
                <a:t>: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성장과 성숙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다양한 활동을 통해 게임에 참여하는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모든 타자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의 역할을 다양하게 고려하고 취할 수 있고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역할에 따라 명확한 관계 형성</a:t>
              </a:r>
            </a:p>
            <a:p>
              <a:pPr marL="342900" marR="0" indent="-342900" algn="just" fontAlgn="base" latinLnBrk="1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ü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아동은 게임에 속한 다른 모든 사람의 역할을 취할 준비가 되어 있어야 함</a:t>
              </a:r>
            </a:p>
            <a:p>
              <a:pPr marL="342900" marR="0" indent="-342900" algn="just" fontAlgn="base" latinLnBrk="1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ü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게임에서 타자의 일련의 반응이 조직화됨으로써 아동이 보이는 태도가 타자들에게 적합한 태도를 </a:t>
              </a:r>
              <a:r>
                <a:rPr lang="ko-KR" altLang="en-US" sz="2000" b="1" kern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유발하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아동은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조직화된 집단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에서 기능을 할 수 있고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집단에서 어떤 역할과 행동을 하는지 알게 되어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진정한 자기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의 모습 갖춤</a:t>
              </a:r>
            </a:p>
            <a:p>
              <a:pPr marL="342900" marR="0" indent="-342900" algn="just" fontAlgn="base" latinLnBrk="1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u="sng" kern="0" spc="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일반화된 타자 역할 취하기</a:t>
              </a:r>
              <a:r>
                <a:rPr lang="en-US" altLang="ko-KR" sz="2000" b="1" kern="0" spc="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 </a:t>
              </a:r>
              <a:r>
                <a:rPr lang="ko-KR" altLang="en-US" sz="2000" b="1" kern="0" spc="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단계</a:t>
              </a:r>
              <a:r>
                <a:rPr lang="en-US" altLang="ko-KR" sz="2000" b="1" kern="0" spc="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: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 안에서 명백한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‘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전체 공동체의 </a:t>
              </a:r>
              <a:r>
                <a:rPr lang="ko-KR" altLang="en-US" sz="2000" b="1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태도</a:t>
              </a:r>
              <a:r>
                <a:rPr lang="ko-KR" altLang="en-US" sz="2000" b="1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’</a:t>
              </a:r>
              <a:r>
                <a:rPr lang="ko-KR" altLang="en-US" sz="2000" b="1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를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취할 수 있는 개인의 능력을 기르는 단계</a:t>
              </a:r>
            </a:p>
            <a:p>
              <a:pPr marL="342900" marR="0" indent="-342900" algn="just" fontAlgn="base" latinLnBrk="1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ü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개인이 특정 타자 뿐 아니라 일반화된 타자의 입장에서 자신을 평가할 수 있고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공동체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의 신념과 규범을 받아들여 공동체의 일원이 되며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사회집단은 그 성원들에게 일반화된 타자의 태도에 일치하는 방식으로 행위를 할 것을 요구</a:t>
              </a:r>
            </a:p>
            <a:p>
              <a:pPr marL="342900" marR="0" indent="-342900" algn="just" fontAlgn="base" latinLnBrk="1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ü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일반화된 타자 역할 취하기를 통해 </a:t>
              </a:r>
              <a:r>
                <a:rPr lang="ko-KR" altLang="en-US" sz="2000" b="1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전체로서의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사회 안에서 협력이 가능하게 되며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자신에게 기대하는 행동들을 행동에 옮기려 하므로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사회집단은 더욱 효율적으로 작동</a:t>
              </a:r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72007" y="1196752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5" name="Rectangle 67"/>
            <p:cNvSpPr>
              <a:spLocks noChangeArrowheads="1"/>
            </p:cNvSpPr>
            <p:nvPr/>
          </p:nvSpPr>
          <p:spPr bwMode="auto">
            <a:xfrm>
              <a:off x="0" y="692696"/>
              <a:ext cx="6590266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4)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사회</a:t>
              </a:r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,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사회화</a:t>
              </a:r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,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그리고 일반화된 타자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211572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9"/>
          <p:cNvGrpSpPr/>
          <p:nvPr/>
        </p:nvGrpSpPr>
        <p:grpSpPr>
          <a:xfrm>
            <a:off x="0" y="116632"/>
            <a:ext cx="9144001" cy="6700818"/>
            <a:chOff x="0" y="642918"/>
            <a:chExt cx="9144001" cy="6700818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218982"/>
              <a:ext cx="9144000" cy="61247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342900" marR="0" indent="-342900" algn="just" fontAlgn="base" latinLnBrk="1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일탈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(deviance):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사회적 규범이나 제도화된 행위 원칙을 공식 또는 비공식적으로 위반하는 행위나 행동</a:t>
              </a:r>
            </a:p>
            <a:p>
              <a:pPr marL="342900" marR="0" indent="-342900" algn="just" fontAlgn="base" latinLnBrk="1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규범의 </a:t>
              </a:r>
              <a:r>
                <a:rPr lang="ko-KR" altLang="en-US" sz="2000" b="1" u="sng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공식성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정도에 따른 구분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: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사회의 법률을 위반한 범죄 등의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공식적 일탈 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+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사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회의 원규나 관습 등의 불문율을 어긴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비공식적 일탈</a:t>
              </a:r>
              <a:endPara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marR="0" indent="-342900" algn="just" fontAlgn="base" latinLnBrk="1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행위의 빈도에 따른 구분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: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일차적 일탈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(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최초의 일탈행위로서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,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</a:t>
              </a:r>
              <a:r>
                <a:rPr lang="ko-KR" altLang="en-US" sz="2000" b="1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일탈행동이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타인에게 노출되지 않고 스스로 일탈자라는 생각을 하지 않으면 사회적 역할 수행에 영향을 미치지 않는 일탈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) +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이차적 일탈</a:t>
              </a:r>
              <a:r>
                <a:rPr lang="en-US" altLang="ko-KR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(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행위자의 일탈행동이 타인에게 노출되어 일탈자로 낙인 찍히고 스스로 일탈자로 인정하면서 부정적 자아정체감을 형성하게 되는 일탈</a:t>
              </a:r>
              <a:endPara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marR="0" indent="-342900" algn="just" fontAlgn="base" latinLnBrk="1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일탈에 대한 규정은 사회성원의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집합적 인식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에 따라 달라짐</a:t>
              </a:r>
            </a:p>
            <a:p>
              <a:pPr marL="342900" marR="0" indent="-342900" algn="just" fontAlgn="base" latinLnBrk="1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Becker: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일탈은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사회적으로 규정된 규칙을 어기는 행동이지만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그 자체가 비정상적인 것이 아니라 사회의 특정집단이 일탈적이라고 규정한 특정한 행동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.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즉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사회의 특정 집단이 규칙을 어기는 사람들을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국외자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(outsider)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로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명명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(labeling)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함으로써 일탈행동이 됨</a:t>
              </a:r>
            </a:p>
          </p:txBody>
        </p:sp>
        <p:sp>
          <p:nvSpPr>
            <p:cNvPr id="11" name="Rectangle 67"/>
            <p:cNvSpPr>
              <a:spLocks noChangeArrowheads="1"/>
            </p:cNvSpPr>
            <p:nvPr/>
          </p:nvSpPr>
          <p:spPr bwMode="auto">
            <a:xfrm>
              <a:off x="0" y="642918"/>
              <a:ext cx="5500694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altLang="ko-KR" sz="2800" b="1" dirty="0">
                  <a:solidFill>
                    <a:srgbClr val="00B0F0"/>
                  </a:solidFill>
                  <a:latin typeface="HY견고딕" pitchFamily="18" charset="-127"/>
                  <a:ea typeface="HY견고딕" pitchFamily="18" charset="-127"/>
                </a:rPr>
                <a:t>  </a:t>
              </a:r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5)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일탈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2" name="Line 68"/>
            <p:cNvSpPr>
              <a:spLocks noChangeShapeType="1"/>
            </p:cNvSpPr>
            <p:nvPr/>
          </p:nvSpPr>
          <p:spPr bwMode="auto">
            <a:xfrm>
              <a:off x="0" y="1142984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9"/>
          <p:cNvGrpSpPr/>
          <p:nvPr/>
        </p:nvGrpSpPr>
        <p:grpSpPr>
          <a:xfrm>
            <a:off x="0" y="116632"/>
            <a:ext cx="9144001" cy="6136497"/>
            <a:chOff x="0" y="642918"/>
            <a:chExt cx="9144001" cy="6136497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218982"/>
              <a:ext cx="9144000" cy="55604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342900" marR="0" indent="-342900" algn="just" fontAlgn="base" latinLnBrk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일탈은 개인이 저지르는 행동의 특성이 아니라 다른 사람 특히 권력집단이나 다수 집단이 법과 규칙을 적용하여 특정 행동을 일탈이라고 규정한 결과임</a:t>
              </a:r>
            </a:p>
            <a:p>
              <a:pPr marL="342900" marR="0" indent="-342900" algn="just" fontAlgn="base" latinLnBrk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일탈자는 낙인이 성공적으로 적용된 사람이며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일탈행동은 사람들이 낙인 찍은 행동에 지나지 않음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.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즉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사회적으로 정의되고 이름 붙여진 현상</a:t>
              </a:r>
            </a:p>
            <a:p>
              <a:pPr marL="342900" marR="0" indent="-342900" algn="just" fontAlgn="base" latinLnBrk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일탈이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성공적인 낙인 찍기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의 결과이므로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사회마다 일탈행동으로 정의되는 행동은 다르며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일탈행동에 대한 보편적이거나 동일한 기준은 존재할 수 없음</a:t>
              </a:r>
            </a:p>
            <a:p>
              <a:pPr marL="342900" marR="0" indent="-342900" algn="just" fontAlgn="base" latinLnBrk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일탈행동에 대해 어떠한 정의가 내려지며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누구에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의해서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어떤 상황에서 그리고 어떤 과정을 통해 그 정의가 당연하게 받아들여지는지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어떤 사회집단이 정한 규칙을 어겼는지 등을 면밀하게 살펴야만 일탈의 속성을 정확히 이해</a:t>
              </a:r>
              <a:endPara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marR="0" indent="-342900" algn="just" fontAlgn="base" latinLnBrk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일탈행동을 한 사람으로 지목 받으면 일상생활을 정상적으로 영위하기 힘들기 때문에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비정상적으로 명명된 행동을 하도록 유발하는 환경에 대해서도 특별한 관심을 기울여야 함</a:t>
              </a:r>
            </a:p>
          </p:txBody>
        </p:sp>
        <p:sp>
          <p:nvSpPr>
            <p:cNvPr id="11" name="Rectangle 67"/>
            <p:cNvSpPr>
              <a:spLocks noChangeArrowheads="1"/>
            </p:cNvSpPr>
            <p:nvPr/>
          </p:nvSpPr>
          <p:spPr bwMode="auto">
            <a:xfrm>
              <a:off x="0" y="642918"/>
              <a:ext cx="5500694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altLang="ko-KR" sz="2800" b="1" dirty="0">
                  <a:solidFill>
                    <a:srgbClr val="00B0F0"/>
                  </a:solidFill>
                  <a:latin typeface="HY견고딕" pitchFamily="18" charset="-127"/>
                  <a:ea typeface="HY견고딕" pitchFamily="18" charset="-127"/>
                </a:rPr>
                <a:t>  </a:t>
              </a:r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5)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일탈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2" name="Line 68"/>
            <p:cNvSpPr>
              <a:spLocks noChangeShapeType="1"/>
            </p:cNvSpPr>
            <p:nvPr/>
          </p:nvSpPr>
          <p:spPr bwMode="auto">
            <a:xfrm>
              <a:off x="0" y="1142984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42434074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9"/>
          <p:cNvGrpSpPr/>
          <p:nvPr/>
        </p:nvGrpSpPr>
        <p:grpSpPr>
          <a:xfrm>
            <a:off x="0" y="116632"/>
            <a:ext cx="9144001" cy="6675968"/>
            <a:chOff x="0" y="642918"/>
            <a:chExt cx="9144001" cy="6675968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173678"/>
              <a:ext cx="9144000" cy="61452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342900" marR="0" indent="-342900" algn="just" fontAlgn="base" latinLnBrk="1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낙인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(stigma)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의 용어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: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그리스어로 범죄자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노예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등의 신분을 표시하는 문신</a:t>
              </a:r>
            </a:p>
            <a:p>
              <a:pPr marL="342900" marR="0" indent="-342900" algn="just" fontAlgn="base" latinLnBrk="1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낙인</a:t>
              </a:r>
              <a:r>
                <a:rPr lang="en-US" altLang="ko-KR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굴림" panose="020B0600000101010101" pitchFamily="50" charset="-127"/>
                </a:rPr>
                <a:t>: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다른 성원과 구별되는 문화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성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인종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지적 능력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질병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,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장애 등의 사회적 특성을 지녔다는 인식을 기반으로 행해지는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차별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행위로</a:t>
              </a:r>
              <a:r>
                <a:rPr lang="en-US" altLang="ko-KR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사회가 바람직하지 않게 생각하는 특성을 지닌 사람에게 이름 붙이는 행위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(labeling)</a:t>
              </a:r>
              <a:endPara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marR="0" indent="-342900" algn="just" fontAlgn="base" latinLnBrk="1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Goffman: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낙인을 사회가 선호하거나 바람직하지 않다고 생각하는 특성을 지닌 사람이 그로 인해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사회적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으로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거부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당하고 그로 인해 정체감에 손상을 입게 되는 현상으로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가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상적 사회정체성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과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실질적 사회정체성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사이의 간극이라 함</a:t>
              </a:r>
            </a:p>
            <a:p>
              <a:pPr marL="342900" marR="0" indent="-342900" algn="just" fontAlgn="base" latinLnBrk="1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사회는 사람을 특정 범주로 분류하는 수단을 </a:t>
              </a:r>
              <a:r>
                <a:rPr lang="ko-KR" altLang="en-US" sz="2000" b="1" kern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사용하되</a:t>
              </a:r>
              <a:r>
                <a:rPr lang="en-US" altLang="ko-KR" sz="2000" b="1" kern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어떤 특성이 흠잡을 데가 없으면 보통 사람으로 규정</a:t>
              </a:r>
            </a:p>
            <a:p>
              <a:pPr marL="342900" marR="0" indent="-342900" algn="just" fontAlgn="base" latinLnBrk="1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낯선 사람이 처음 집단에 들어오면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,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사람들은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첫 인상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을 기반으로 그를 특정 범주의 사람으로 분류하고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가상적인 사회정체성을 부여하며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관계를 통해 실제 그런 특성을 지닌 것으로 확인이 되면 그에게 실질적 사회정체성 부여함</a:t>
              </a:r>
            </a:p>
            <a:p>
              <a:pPr marL="342900" marR="0" indent="-342900" algn="just" fontAlgn="base" latinLnBrk="1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사람들이 기대했던 사회정체성과 그 사람의 실제 모습이나 행동이 다르다는 것을 인식하게 되면 즉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가상적 사회정체성과 실제적 사회정체성 간에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차이가 있을 경우 사람들은 낙인을 찍음</a:t>
              </a:r>
              <a:endPara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indent="-342900" algn="just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기대치에 걸맞지 않은 특성을 지닌 낯선 사람을 보게 되면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사람들은 그 사람이 바람직하지 못한 특성을 지녔다고 생각하고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보통 사람과는 다르다는 생각에서 그를 낮춰 평가하고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다른 범주에 속하는 사람으로 분류하여 낙인 찍음</a:t>
              </a:r>
            </a:p>
          </p:txBody>
        </p:sp>
        <p:sp>
          <p:nvSpPr>
            <p:cNvPr id="11" name="Rectangle 67"/>
            <p:cNvSpPr>
              <a:spLocks noChangeArrowheads="1"/>
            </p:cNvSpPr>
            <p:nvPr/>
          </p:nvSpPr>
          <p:spPr bwMode="auto">
            <a:xfrm>
              <a:off x="0" y="642918"/>
              <a:ext cx="5500694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6)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낙인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2" name="Line 68"/>
            <p:cNvSpPr>
              <a:spLocks noChangeShapeType="1"/>
            </p:cNvSpPr>
            <p:nvPr/>
          </p:nvSpPr>
          <p:spPr bwMode="auto">
            <a:xfrm>
              <a:off x="0" y="1142984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5347439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9"/>
          <p:cNvGrpSpPr/>
          <p:nvPr/>
        </p:nvGrpSpPr>
        <p:grpSpPr>
          <a:xfrm>
            <a:off x="0" y="116632"/>
            <a:ext cx="9144001" cy="6675968"/>
            <a:chOff x="0" y="642918"/>
            <a:chExt cx="9144001" cy="6675968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173678"/>
              <a:ext cx="9144000" cy="61452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342900" marR="0" indent="-342900" algn="just" fontAlgn="base" latinLnBrk="1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한 사람이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차이나는 특성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을 확인하고 그 특성에 특정한 이름을 붙이게 되면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다른 사람은 그가 그런 특성을 가졌을 것이라고 받아들이며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낙인 찍은 특성이 없다는 것이 밝혀질 때까지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낙인 찍힌 사람은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낙인 찍힌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상태로 생활</a:t>
              </a:r>
            </a:p>
            <a:p>
              <a:pPr marL="342900" marR="0" indent="-342900" algn="just" fontAlgn="base" latinLnBrk="1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이런 과정이 반복되면 낙인은 일반화되는데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이때 낙인 찍힌 사람이 실제로 그 특성을 지녔는지는 주요 고려사항이 되지 못하며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지위상실이나 차별경험</a:t>
              </a:r>
              <a:endPara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endParaRPr>
            </a:p>
            <a:p>
              <a:pPr marL="342900" marR="0" indent="-342900" algn="just" fontAlgn="base" latinLnBrk="1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낙인 찍힌 사람은 낙인 찍은 사람의 기대에 맞는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감정과 신념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행동을 하고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무시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평가절하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경멸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차별 받고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있다는 것을 인식하며 자존감 저하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사회적 정체성에 대한 위협 뿐 아니라 고용 등의 실생활에서 다양한 차별 경험</a:t>
              </a:r>
            </a:p>
            <a:p>
              <a:pPr marL="342900" marR="0" indent="-342900" algn="just" fontAlgn="base" latinLnBrk="1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낙인 찍힌 사람이 낙인을 받아들이면 자신을 경멸하고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사회질서를 유지하기 위한 다수 집단의 낙인과정의 희생양이 됨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endPara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marR="0" indent="-342900" algn="just" fontAlgn="base" latinLnBrk="1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낙인 경험은 삶에 부정적 영향을 미치지만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그럼에도 불구하고 높은 자존감과 성취도를 보이며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행복을 느끼는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회복력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을 지니고 있음</a:t>
              </a:r>
            </a:p>
            <a:p>
              <a:pPr marL="342900" marR="0" indent="-342900" algn="just" fontAlgn="base" latinLnBrk="1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긍정적 의미의 낙인도 있고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사회지도자도 낙인을 경험</a:t>
              </a:r>
              <a:r>
                <a:rPr lang="en-US" altLang="ko-KR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</a:t>
              </a:r>
              <a:r>
                <a:rPr lang="ko-KR" altLang="en-US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예</a:t>
              </a:r>
              <a:r>
                <a:rPr lang="en-US" altLang="ko-KR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: </a:t>
              </a:r>
              <a:r>
                <a:rPr lang="ko-KR" altLang="en-US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교재 </a:t>
              </a:r>
              <a:r>
                <a:rPr lang="en-US" altLang="ko-KR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694</a:t>
              </a:r>
              <a:r>
                <a:rPr lang="ko-KR" altLang="en-US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쪽 참조</a:t>
              </a:r>
              <a:r>
                <a:rPr lang="en-US" altLang="ko-KR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ko-KR" altLang="en-US" sz="2000" b="1" kern="0" spc="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marR="0" indent="-342900" algn="just" fontAlgn="base" latinLnBrk="1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낙인 찍는 사람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</a:t>
              </a:r>
              <a:r>
                <a:rPr lang="en-US" altLang="ko-KR" sz="2000" b="1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stigmatizer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):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자신보다 못한 사람과의 하향 비교를 함으로써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자존감 증진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통제력 상승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불안 완화 등의 효과를 얻음</a:t>
              </a:r>
            </a:p>
            <a:p>
              <a:pPr marL="342900" marR="0" indent="-342900" algn="just" fontAlgn="base" latinLnBrk="1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낙인과정을 통하여 사회는 집단 내부의 결속력을 고양시키고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내부자와 외부자를 구분할 수 있고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일탈행위를 엄격히 처벌함으로써 일탈을 예방할 수 있게 되는 등의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사회질서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를 유지하는 긍정적 효과를 얻기도 함</a:t>
              </a:r>
            </a:p>
          </p:txBody>
        </p:sp>
        <p:sp>
          <p:nvSpPr>
            <p:cNvPr id="11" name="Rectangle 67"/>
            <p:cNvSpPr>
              <a:spLocks noChangeArrowheads="1"/>
            </p:cNvSpPr>
            <p:nvPr/>
          </p:nvSpPr>
          <p:spPr bwMode="auto">
            <a:xfrm>
              <a:off x="0" y="642918"/>
              <a:ext cx="5500694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6)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낙인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2" name="Line 68"/>
            <p:cNvSpPr>
              <a:spLocks noChangeShapeType="1"/>
            </p:cNvSpPr>
            <p:nvPr/>
          </p:nvSpPr>
          <p:spPr bwMode="auto">
            <a:xfrm>
              <a:off x="0" y="1142984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2438406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9"/>
          <p:cNvGrpSpPr/>
          <p:nvPr/>
        </p:nvGrpSpPr>
        <p:grpSpPr>
          <a:xfrm>
            <a:off x="-36512" y="44624"/>
            <a:ext cx="9180512" cy="6329946"/>
            <a:chOff x="-36512" y="44624"/>
            <a:chExt cx="9180512" cy="6329946"/>
          </a:xfrm>
        </p:grpSpPr>
        <p:grpSp>
          <p:nvGrpSpPr>
            <p:cNvPr id="3" name="그룹 15"/>
            <p:cNvGrpSpPr/>
            <p:nvPr/>
          </p:nvGrpSpPr>
          <p:grpSpPr>
            <a:xfrm>
              <a:off x="-36512" y="44624"/>
              <a:ext cx="9144001" cy="523220"/>
              <a:chOff x="-36512" y="548680"/>
              <a:chExt cx="9144001" cy="523220"/>
            </a:xfrm>
          </p:grpSpPr>
          <p:sp>
            <p:nvSpPr>
              <p:cNvPr id="13" name="Line 68"/>
              <p:cNvSpPr>
                <a:spLocks noChangeShapeType="1"/>
              </p:cNvSpPr>
              <p:nvPr/>
            </p:nvSpPr>
            <p:spPr bwMode="auto">
              <a:xfrm>
                <a:off x="-36512" y="1052736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15" name="Rectangle 67"/>
              <p:cNvSpPr>
                <a:spLocks noChangeArrowheads="1"/>
              </p:cNvSpPr>
              <p:nvPr/>
            </p:nvSpPr>
            <p:spPr bwMode="auto">
              <a:xfrm>
                <a:off x="0" y="548680"/>
                <a:ext cx="5472973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  3. </a:t>
                </a:r>
                <a:r>
                  <a:rPr lang="ko-KR" altLang="en-US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사회변동과 발전에 대한 관점</a:t>
                </a:r>
                <a:endParaRPr lang="en-US" altLang="ko-KR" sz="2800" b="1" dirty="0">
                  <a:solidFill>
                    <a:srgbClr val="FFC00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  <p:sp>
          <p:nvSpPr>
            <p:cNvPr id="9" name="Rectangle 69"/>
            <p:cNvSpPr>
              <a:spLocks noChangeArrowheads="1"/>
            </p:cNvSpPr>
            <p:nvPr/>
          </p:nvSpPr>
          <p:spPr bwMode="auto">
            <a:xfrm>
              <a:off x="0" y="548680"/>
              <a:ext cx="9144000" cy="58258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342900" marR="0" indent="-342900" algn="just" fontAlgn="base" latinLnBrk="1">
                <a:lnSpc>
                  <a:spcPct val="145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상호작용이론은 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social reality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는 실제 존재하는 것이 아니라 인간이 창조해낸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구성물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(construct)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이므로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인간과 세상 모두 역동적 변화를 하는 것으로 인식</a:t>
              </a:r>
              <a:endPara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endParaRPr>
            </a:p>
            <a:p>
              <a:pPr marL="342900" marR="0" indent="-342900" algn="just" fontAlgn="base" latinLnBrk="1">
                <a:lnSpc>
                  <a:spcPct val="145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상호작용이론은 거시적 사회구조 설명에는 한계가 있지만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사회성원이 일상생활의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상호작용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을 통해 만들어내는 사회질서와 변화를 설명하는 데는 강점</a:t>
              </a:r>
            </a:p>
            <a:p>
              <a:pPr marL="342900" marR="0" indent="-342900" algn="just" fontAlgn="base" latinLnBrk="1">
                <a:lnSpc>
                  <a:spcPct val="145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상호작용이론은 </a:t>
              </a:r>
              <a:r>
                <a:rPr lang="ko-KR" altLang="en-US" sz="2000" b="1" u="sng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개인과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 사회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는 서로를 조직화하고 유지하고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또 변화시킬 수 있는 힘을 지닌다고 봄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.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즉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사회는 개인 간의 상호작용에 영향을 미치고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개인 간의 상호작용을 통해 사회가 발전하고 변화될 수 있는 것으로 봄</a:t>
              </a:r>
            </a:p>
            <a:p>
              <a:pPr marL="342900" marR="0" indent="-342900" algn="just" fontAlgn="base" latinLnBrk="1">
                <a:lnSpc>
                  <a:spcPct val="145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상호작용이론은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사회질서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는 성원 간의 상호작용에 의해 만들어지며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사회변동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역시 사회적 상호작용에 의해 유발되고 지속된다고 규정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endPara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marR="0" indent="-342900" algn="just" fontAlgn="base" latinLnBrk="1">
                <a:lnSpc>
                  <a:spcPct val="145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Garfinkel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의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위반실험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(breaching experiment):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사회적 질서를 유지 또는 변화시키는 구체적 방법으로 제시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.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이 실험방법은 안정적인 특성을 가진 체계로부터 시작하여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말썽을 일으켜 봄으로써 어떻게 해서 사회질서가 일상적으로 유지되는지를 알아 볼 수 있는 방법</a:t>
              </a:r>
              <a:r>
                <a:rPr lang="en-US" altLang="ko-KR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</a:t>
              </a:r>
              <a:r>
                <a:rPr lang="ko-KR" altLang="en-US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예</a:t>
              </a:r>
              <a:r>
                <a:rPr lang="en-US" altLang="ko-KR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: </a:t>
              </a:r>
              <a:r>
                <a:rPr lang="ko-KR" altLang="en-US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교재 </a:t>
              </a:r>
              <a:r>
                <a:rPr lang="en-US" altLang="ko-KR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695</a:t>
              </a:r>
              <a:r>
                <a:rPr lang="ko-KR" altLang="en-US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쪽 참조</a:t>
              </a:r>
              <a:r>
                <a:rPr lang="en-US" altLang="ko-KR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ko-KR" altLang="en-US" sz="2000" b="1" kern="0" spc="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그룹 13">
            <a:extLst>
              <a:ext uri="{FF2B5EF4-FFF2-40B4-BE49-F238E27FC236}">
                <a16:creationId xmlns:a16="http://schemas.microsoft.com/office/drawing/2014/main" id="{00551376-E8CA-4470-A2CF-02533050E0A2}"/>
              </a:ext>
            </a:extLst>
          </p:cNvPr>
          <p:cNvGrpSpPr/>
          <p:nvPr/>
        </p:nvGrpSpPr>
        <p:grpSpPr>
          <a:xfrm>
            <a:off x="-36512" y="116632"/>
            <a:ext cx="9180512" cy="6294304"/>
            <a:chOff x="-36512" y="188640"/>
            <a:chExt cx="9180512" cy="6294304"/>
          </a:xfrm>
        </p:grpSpPr>
        <p:grpSp>
          <p:nvGrpSpPr>
            <p:cNvPr id="16" name="그룹 15">
              <a:extLst>
                <a:ext uri="{FF2B5EF4-FFF2-40B4-BE49-F238E27FC236}">
                  <a16:creationId xmlns:a16="http://schemas.microsoft.com/office/drawing/2014/main" id="{59740426-5C84-41DE-A9B3-536C98224321}"/>
                </a:ext>
              </a:extLst>
            </p:cNvPr>
            <p:cNvGrpSpPr/>
            <p:nvPr/>
          </p:nvGrpSpPr>
          <p:grpSpPr>
            <a:xfrm>
              <a:off x="-35497" y="188640"/>
              <a:ext cx="9179497" cy="6294304"/>
              <a:chOff x="-35497" y="692696"/>
              <a:chExt cx="9179497" cy="6294304"/>
            </a:xfrm>
          </p:grpSpPr>
          <p:sp>
            <p:nvSpPr>
              <p:cNvPr id="19" name="Rectangle 69">
                <a:extLst>
                  <a:ext uri="{FF2B5EF4-FFF2-40B4-BE49-F238E27FC236}">
                    <a16:creationId xmlns:a16="http://schemas.microsoft.com/office/drawing/2014/main" id="{EF5409F9-4C9A-430E-841B-EE8C4971FFD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0" y="1772816"/>
                <a:ext cx="9144000" cy="521418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marL="342900" marR="0" indent="-342900" algn="just" fontAlgn="base" latinLnBrk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Font typeface="Wingdings" panose="05000000000000000000" pitchFamily="2" charset="2"/>
                  <a:buChar char="§"/>
                </a:pP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상호작용이론은 사회문제가 유동적인 속성을 지니며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사회적 구성물로 규정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.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즉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사회문제를 판단하는 객관적 기준이 존재하는 것이 아니라 특정 집단이 공유하는 의미와 가치 체계에 의거하여 특정 조건과 상황을 사회문제로 규정</a:t>
                </a:r>
              </a:p>
              <a:p>
                <a:pPr marL="342900" marR="0" indent="-342900" algn="just" fontAlgn="base" latinLnBrk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Font typeface="Wingdings" panose="05000000000000000000" pitchFamily="2" charset="2"/>
                  <a:buChar char="§"/>
                </a:pP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집단이나 개인이 사건이나 현상을 어떻게 구성 </a:t>
                </a:r>
                <a:r>
                  <a:rPr lang="ko-KR" altLang="en-US" sz="2000" b="1" kern="0" spc="0" dirty="0" err="1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하느냐에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 따라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특정 조건이나 상황이 사회문제가 될 수도 있고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,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 안 될 수도 있음</a:t>
                </a:r>
                <a:endPara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marL="342900" marR="0" indent="-342900" algn="just" fontAlgn="base" latinLnBrk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Font typeface="Wingdings" panose="05000000000000000000" pitchFamily="2" charset="2"/>
                  <a:buChar char="§"/>
                </a:pP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정치사회적 영향력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이 큰 집단이나 다수 집단이 특정 조건이나 상황을 사회문제가 된다고 인식하게 되면 그것은 사회문제로 구성됨</a:t>
                </a:r>
                <a:endPara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marL="342900" marR="0" indent="-342900" algn="just" fontAlgn="base" latinLnBrk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Font typeface="Wingdings" panose="05000000000000000000" pitchFamily="2" charset="2"/>
                  <a:buChar char="§"/>
                </a:pP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상호작용이론은 사회문제에 대한 해결책을 개인에게서 찾음</a:t>
                </a:r>
                <a:endPara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endParaRPr>
              </a:p>
              <a:p>
                <a:pPr marL="342900" marR="0" indent="-342900" algn="just" fontAlgn="base" latinLnBrk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Font typeface="Wingdings" panose="05000000000000000000" pitchFamily="2" charset="2"/>
                  <a:buChar char="§"/>
                </a:pP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즉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개입의 대상을 사회구조보다는</a:t>
                </a: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latin typeface="굴림" panose="020B0600000101010101" pitchFamily="50" charset="-127"/>
                  </a:rPr>
                  <a:t> </a:t>
                </a: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개인의 현실 구성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으로 보고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 err="1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개인을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사회가 공유하는 의미세계에 동의하도록 변화시키고자 함</a:t>
                </a:r>
              </a:p>
              <a:p>
                <a:pPr marL="342900" marR="0" indent="-342900" algn="just" fontAlgn="base" latinLnBrk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Font typeface="Wingdings" panose="05000000000000000000" pitchFamily="2" charset="2"/>
                  <a:buChar char="§"/>
                </a:pPr>
                <a:r>
                  <a:rPr lang="ko-KR" altLang="en-US" sz="2000" b="1" kern="0" spc="0" dirty="0" err="1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개인을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 대상으로 </a:t>
                </a:r>
                <a:r>
                  <a:rPr lang="ko-KR" altLang="en-US" sz="2000" b="1" u="sng" kern="0" spc="0" dirty="0" err="1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사회화</a:t>
                </a:r>
                <a:r>
                  <a:rPr lang="ko-KR" altLang="en-US" sz="2000" b="1" kern="0" spc="0" dirty="0" err="1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하거나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 </a:t>
                </a:r>
                <a:r>
                  <a:rPr lang="ko-KR" altLang="en-US" sz="2000" b="1" kern="0" spc="0" dirty="0" err="1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재사회화하려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 하며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이를 담당하는 사회제도를 구축하려 함</a:t>
                </a:r>
                <a:endPara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marL="342900" indent="-342900" algn="just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Font typeface="Wingdings" panose="05000000000000000000" pitchFamily="2" charset="2"/>
                  <a:buChar char="§"/>
                </a:pP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또한 사회문제가 사회성원의 현실 구성에서 발생한 것이므로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사회성원 간의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상호작용이 원활하게 이루어질 수 있는 환경을 조성하려 함</a:t>
                </a:r>
              </a:p>
            </p:txBody>
          </p:sp>
          <p:sp>
            <p:nvSpPr>
              <p:cNvPr id="20" name="Line 68">
                <a:extLst>
                  <a:ext uri="{FF2B5EF4-FFF2-40B4-BE49-F238E27FC236}">
                    <a16:creationId xmlns:a16="http://schemas.microsoft.com/office/drawing/2014/main" id="{C6CD92ED-FCE4-4AA0-A7F8-724F42CD344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-35497" y="1196752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21" name="Rectangle 67">
                <a:extLst>
                  <a:ext uri="{FF2B5EF4-FFF2-40B4-BE49-F238E27FC236}">
                    <a16:creationId xmlns:a16="http://schemas.microsoft.com/office/drawing/2014/main" id="{8A9BC1C7-8D1A-4198-A839-A3CC3D5CFDB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0" y="692696"/>
                <a:ext cx="5825634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  </a:t>
                </a:r>
                <a:r>
                  <a:rPr lang="en-US" altLang="ko-KR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4. </a:t>
                </a:r>
                <a:r>
                  <a:rPr lang="ko-KR" altLang="en-US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사회복지 정책과 실천에의 적용</a:t>
                </a:r>
                <a:endParaRPr lang="en-US" altLang="ko-KR" sz="2800" b="1" dirty="0">
                  <a:solidFill>
                    <a:srgbClr val="FFC00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  <p:sp>
          <p:nvSpPr>
            <p:cNvPr id="17" name="Rectangle 67">
              <a:extLst>
                <a:ext uri="{FF2B5EF4-FFF2-40B4-BE49-F238E27FC236}">
                  <a16:creationId xmlns:a16="http://schemas.microsoft.com/office/drawing/2014/main" id="{68D62960-2ABC-46BF-B9D1-27FBC386E4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496" y="745540"/>
              <a:ext cx="4326826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1)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사회문제에 대한 관점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8" name="Line 68">
              <a:extLst>
                <a:ext uri="{FF2B5EF4-FFF2-40B4-BE49-F238E27FC236}">
                  <a16:creationId xmlns:a16="http://schemas.microsoft.com/office/drawing/2014/main" id="{2886E4F6-9C8B-4EC6-933B-1537E24B80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36512" y="1268760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8151179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7" name="Rectangle 69"/>
          <p:cNvSpPr>
            <a:spLocks noChangeArrowheads="1"/>
          </p:cNvSpPr>
          <p:nvPr/>
        </p:nvSpPr>
        <p:spPr bwMode="auto">
          <a:xfrm>
            <a:off x="0" y="2348875"/>
            <a:ext cx="9143969" cy="3869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 altLang="ko-KR" sz="2800" b="1" dirty="0">
              <a:solidFill>
                <a:srgbClr val="FFFF00"/>
              </a:solidFill>
            </a:endParaRPr>
          </a:p>
          <a:p>
            <a:endParaRPr lang="en-US" altLang="ko-KR" sz="2800" b="1" dirty="0">
              <a:solidFill>
                <a:srgbClr val="FFFF00"/>
              </a:solidFill>
            </a:endParaRPr>
          </a:p>
          <a:p>
            <a:r>
              <a:rPr lang="ko-KR" altLang="en-US" sz="2800" b="1" dirty="0">
                <a:solidFill>
                  <a:srgbClr val="FFFF00"/>
                </a:solidFill>
              </a:rPr>
              <a:t>        </a:t>
            </a:r>
            <a:endParaRPr lang="en-US" altLang="ko-KR" sz="2800" b="1" dirty="0">
              <a:solidFill>
                <a:srgbClr val="FFFF00"/>
              </a:solidFill>
            </a:endParaRP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상호작용이론의 사회관과 기본 가정 이해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상호작용이론의 주요 개념 이해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상호작용이론의 사회변동과 발전에 대한 관점 이해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상호작용이론의 사회복지정책과 실천 적용방안 이해</a:t>
            </a:r>
          </a:p>
        </p:txBody>
      </p:sp>
      <p:sp>
        <p:nvSpPr>
          <p:cNvPr id="5" name="제목 4"/>
          <p:cNvSpPr>
            <a:spLocks noGrp="1"/>
          </p:cNvSpPr>
          <p:nvPr>
            <p:ph type="title"/>
          </p:nvPr>
        </p:nvSpPr>
        <p:spPr>
          <a:xfrm>
            <a:off x="0" y="571480"/>
            <a:ext cx="9144000" cy="1643074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제 </a:t>
            </a:r>
            <a:r>
              <a:rPr lang="en-US" altLang="ko-KR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26 </a:t>
            </a: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장  </a:t>
            </a:r>
            <a:br>
              <a:rPr lang="en-US" altLang="ko-KR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</a:b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상호작용이론</a:t>
            </a:r>
            <a:endParaRPr lang="ko-KR" altLang="en-US" sz="3800" dirty="0"/>
          </a:p>
        </p:txBody>
      </p:sp>
      <p:grpSp>
        <p:nvGrpSpPr>
          <p:cNvPr id="2" name="그룹 8"/>
          <p:cNvGrpSpPr/>
          <p:nvPr/>
        </p:nvGrpSpPr>
        <p:grpSpPr>
          <a:xfrm>
            <a:off x="-32" y="2500306"/>
            <a:ext cx="9144032" cy="785818"/>
            <a:chOff x="-32" y="2500306"/>
            <a:chExt cx="9144032" cy="785818"/>
          </a:xfrm>
        </p:grpSpPr>
        <p:sp>
          <p:nvSpPr>
            <p:cNvPr id="11" name="직사각형 10"/>
            <p:cNvSpPr/>
            <p:nvPr/>
          </p:nvSpPr>
          <p:spPr>
            <a:xfrm>
              <a:off x="1357290" y="2571744"/>
              <a:ext cx="2143140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180000" lvl="1"/>
              <a:r>
                <a:rPr lang="ko-KR" altLang="en-US" sz="2800" b="1" dirty="0">
                  <a:solidFill>
                    <a:srgbClr val="FFFF00"/>
                  </a:solidFill>
                </a:rPr>
                <a:t>학습목표</a:t>
              </a:r>
              <a:endParaRPr lang="ko-KR" altLang="en-US" sz="2800" dirty="0"/>
            </a:p>
          </p:txBody>
        </p:sp>
        <p:sp>
          <p:nvSpPr>
            <p:cNvPr id="12" name="Line 68"/>
            <p:cNvSpPr>
              <a:spLocks noChangeShapeType="1"/>
            </p:cNvSpPr>
            <p:nvPr/>
          </p:nvSpPr>
          <p:spPr bwMode="auto">
            <a:xfrm>
              <a:off x="-1" y="3286124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-32" y="2500306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  <p:pic>
        <p:nvPicPr>
          <p:cNvPr id="1026" name="Picture 2" descr="C:\Users\User\Desktop\pc\문화여가\사진모음\사진(2012.5.-11.)\2012-06-28 16.17.5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492896"/>
            <a:ext cx="1440160" cy="7920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그룹 11"/>
          <p:cNvGrpSpPr/>
          <p:nvPr/>
        </p:nvGrpSpPr>
        <p:grpSpPr>
          <a:xfrm>
            <a:off x="-36512" y="188640"/>
            <a:ext cx="9180512" cy="6373877"/>
            <a:chOff x="-36512" y="188640"/>
            <a:chExt cx="9180512" cy="6373877"/>
          </a:xfrm>
        </p:grpSpPr>
        <p:grpSp>
          <p:nvGrpSpPr>
            <p:cNvPr id="2" name="그룹 15"/>
            <p:cNvGrpSpPr/>
            <p:nvPr/>
          </p:nvGrpSpPr>
          <p:grpSpPr>
            <a:xfrm>
              <a:off x="-35497" y="188640"/>
              <a:ext cx="9179497" cy="6373877"/>
              <a:chOff x="-35497" y="692696"/>
              <a:chExt cx="9179497" cy="6373877"/>
            </a:xfrm>
          </p:grpSpPr>
          <p:sp>
            <p:nvSpPr>
              <p:cNvPr id="6" name="Rectangle 69"/>
              <p:cNvSpPr>
                <a:spLocks noChangeArrowheads="1"/>
              </p:cNvSpPr>
              <p:nvPr/>
            </p:nvSpPr>
            <p:spPr bwMode="auto">
              <a:xfrm>
                <a:off x="0" y="1772816"/>
                <a:ext cx="9144000" cy="529375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marL="342900" marR="0" indent="-342900" algn="just" fontAlgn="base" latinLnBrk="1">
                  <a:lnSpc>
                    <a:spcPct val="130000"/>
                  </a:lnSpc>
                  <a:spcBef>
                    <a:spcPts val="0"/>
                  </a:spcBef>
                  <a:spcAft>
                    <a:spcPts val="0"/>
                  </a:spcAft>
                  <a:buFont typeface="Wingdings" panose="05000000000000000000" pitchFamily="2" charset="2"/>
                  <a:buChar char="§"/>
                </a:pP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상호작용이론의 관점에서 사회복지적 </a:t>
                </a: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개입의 대상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은 사회가 아니라 개인 그것도 개인의 현실구성으로 보고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문제해결 방식으로 일탈을 야기하고 낙인을 창출하는 규칙이나 </a:t>
                </a: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규범의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내용을 </a:t>
                </a: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</a:rPr>
                  <a:t>수정하는 방식 채택</a:t>
                </a:r>
                <a:endPara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marL="342900" marR="0" indent="-342900" algn="just" fontAlgn="base" latinLnBrk="1">
                  <a:lnSpc>
                    <a:spcPct val="130000"/>
                  </a:lnSpc>
                  <a:spcBef>
                    <a:spcPts val="0"/>
                  </a:spcBef>
                  <a:spcAft>
                    <a:spcPts val="0"/>
                  </a:spcAft>
                  <a:buFont typeface="Wingdings" panose="05000000000000000000" pitchFamily="2" charset="2"/>
                  <a:buChar char="§"/>
                </a:pP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논리적 선입견이나 편견을 제거와 약화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낙인 찍는 행위로 인해 얻는 이익 제거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사회적 강자의 권위 약화를 위한 사회적 운동이 필요</a:t>
                </a:r>
                <a:endPara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endParaRPr>
              </a:p>
              <a:p>
                <a:pPr marL="342900" marR="0" indent="-342900" algn="just" fontAlgn="base" latinLnBrk="1">
                  <a:lnSpc>
                    <a:spcPct val="130000"/>
                  </a:lnSpc>
                  <a:spcBef>
                    <a:spcPts val="0"/>
                  </a:spcBef>
                  <a:spcAft>
                    <a:spcPts val="0"/>
                  </a:spcAft>
                  <a:buFont typeface="Wingdings" panose="05000000000000000000" pitchFamily="2" charset="2"/>
                  <a:buChar char="§"/>
                </a:pP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개인을 이해하기 위해서는 그의 </a:t>
                </a: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경험세계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속으로 들어가야 하며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추상적 개념을 적용하거나 객관적 기준을 적용하는 것은 적절치 않고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직접 관찰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u="sng" kern="0" spc="0" dirty="0" err="1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비구조화된</a:t>
                </a: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 면접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 err="1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사회력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 조사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일기 등의 개인적 자료 분석을 통해 개인의 주관적 세계 이해</a:t>
                </a:r>
                <a:endPara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marL="342900" indent="-342900" algn="just">
                  <a:lnSpc>
                    <a:spcPct val="130000"/>
                  </a:lnSpc>
                  <a:spcBef>
                    <a:spcPts val="0"/>
                  </a:spcBef>
                  <a:spcAft>
                    <a:spcPts val="0"/>
                  </a:spcAft>
                  <a:buFont typeface="Wingdings" panose="05000000000000000000" pitchFamily="2" charset="2"/>
                  <a:buChar char="§"/>
                </a:pPr>
                <a:r>
                  <a:rPr lang="ko-KR" altLang="en-US" sz="2000" b="1" kern="0" spc="0" dirty="0" err="1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내담자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 </a:t>
                </a: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사정을 위해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내담자의 내면적 상호작용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타인과의 상호작용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환경과의 상호작용을 고려하여 내담자의 사회적 상호작용과 관련된 상황을 분석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.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즉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내담자의 마음과 자기개념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상호작용에서 사용하는 상징과 의미의 적절성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사회와 타자에 대한 구성 방식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실생활과 규범적 기대사이의 간극 등을 파악</a:t>
                </a:r>
              </a:p>
            </p:txBody>
          </p:sp>
          <p:sp>
            <p:nvSpPr>
              <p:cNvPr id="13" name="Line 68"/>
              <p:cNvSpPr>
                <a:spLocks noChangeShapeType="1"/>
              </p:cNvSpPr>
              <p:nvPr/>
            </p:nvSpPr>
            <p:spPr bwMode="auto">
              <a:xfrm>
                <a:off x="-35497" y="1196752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15" name="Rectangle 67"/>
              <p:cNvSpPr>
                <a:spLocks noChangeArrowheads="1"/>
              </p:cNvSpPr>
              <p:nvPr/>
            </p:nvSpPr>
            <p:spPr bwMode="auto">
              <a:xfrm>
                <a:off x="0" y="692696"/>
                <a:ext cx="5825634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  </a:t>
                </a:r>
                <a:r>
                  <a:rPr lang="en-US" altLang="ko-KR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4. </a:t>
                </a:r>
                <a:r>
                  <a:rPr lang="ko-KR" altLang="en-US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사회복지 정책과 실천에의 적용</a:t>
                </a:r>
                <a:endParaRPr lang="en-US" altLang="ko-KR" sz="2800" b="1" dirty="0">
                  <a:solidFill>
                    <a:srgbClr val="FFC00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  <p:sp>
          <p:nvSpPr>
            <p:cNvPr id="7" name="Rectangle 67"/>
            <p:cNvSpPr>
              <a:spLocks noChangeArrowheads="1"/>
            </p:cNvSpPr>
            <p:nvPr/>
          </p:nvSpPr>
          <p:spPr bwMode="auto">
            <a:xfrm>
              <a:off x="35496" y="745540"/>
              <a:ext cx="6324167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2)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사회복지 정책과 실천에 대한 함의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8" name="Line 68"/>
            <p:cNvSpPr>
              <a:spLocks noChangeShapeType="1"/>
            </p:cNvSpPr>
            <p:nvPr/>
          </p:nvSpPr>
          <p:spPr bwMode="auto">
            <a:xfrm>
              <a:off x="-36512" y="1268760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2038023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그룹 11"/>
          <p:cNvGrpSpPr/>
          <p:nvPr/>
        </p:nvGrpSpPr>
        <p:grpSpPr>
          <a:xfrm>
            <a:off x="-36512" y="188640"/>
            <a:ext cx="9180512" cy="5917278"/>
            <a:chOff x="-36512" y="188640"/>
            <a:chExt cx="9180512" cy="5917278"/>
          </a:xfrm>
        </p:grpSpPr>
        <p:grpSp>
          <p:nvGrpSpPr>
            <p:cNvPr id="2" name="그룹 15"/>
            <p:cNvGrpSpPr/>
            <p:nvPr/>
          </p:nvGrpSpPr>
          <p:grpSpPr>
            <a:xfrm>
              <a:off x="-35497" y="188640"/>
              <a:ext cx="9179497" cy="5917278"/>
              <a:chOff x="-35497" y="692696"/>
              <a:chExt cx="9179497" cy="5917278"/>
            </a:xfrm>
          </p:grpSpPr>
          <p:sp>
            <p:nvSpPr>
              <p:cNvPr id="6" name="Rectangle 69"/>
              <p:cNvSpPr>
                <a:spLocks noChangeArrowheads="1"/>
              </p:cNvSpPr>
              <p:nvPr/>
            </p:nvSpPr>
            <p:spPr bwMode="auto">
              <a:xfrm>
                <a:off x="0" y="1772816"/>
                <a:ext cx="9144000" cy="483715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marL="342900" marR="0" indent="-342900" algn="just" fontAlgn="base" latinLnBrk="1">
                  <a:lnSpc>
                    <a:spcPct val="130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사정을 위한 </a:t>
                </a: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자료수집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방법으로는 계량적인 방법보다는 참여관찰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비구조적 면접을 활용한 질적인 방법을 사용하는 것이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바람직함</a:t>
                </a:r>
              </a:p>
              <a:p>
                <a:pPr marL="342900" marR="0" indent="-342900" algn="just" fontAlgn="base" latinLnBrk="1">
                  <a:lnSpc>
                    <a:spcPct val="130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사회복지실천의 </a:t>
                </a: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개입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에서는 재사회화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재활치료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문제해결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상황의 </a:t>
                </a:r>
                <a:r>
                  <a:rPr lang="ko-KR" altLang="en-US" sz="2000" b="1" kern="0" spc="0" dirty="0" err="1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재규정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초점영역의 전환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스트레스 감소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자원연계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행동변화를 위한 조건화 전략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도덕적 권고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인지 재구조화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역할 확인과 변화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제안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사례관리 등 주로 사용</a:t>
                </a:r>
                <a:endPara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endParaRPr>
              </a:p>
              <a:p>
                <a:pPr marL="342900" marR="0" indent="-342900" algn="just" fontAlgn="base" latinLnBrk="1">
                  <a:lnSpc>
                    <a:spcPct val="130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사회복지정책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이나 서비스에 대한 주관적 의미를 강조하므로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정책 개발을 위해서는 다양한 수준에서의 </a:t>
                </a: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협상과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지속적인 사회 맥락 변화를 위한 노력 필요</a:t>
                </a:r>
                <a:endPara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marL="342900" marR="0" indent="-342900" algn="just" fontAlgn="base" latinLnBrk="1">
                  <a:lnSpc>
                    <a:spcPct val="130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사회문제와 관련된 사회적 조건은 지속적으로 변화하므로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정책개발과정에서 사회문제가 야기된 과정을 면밀하게 탐색해야 함</a:t>
                </a:r>
                <a:endPara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endParaRPr>
              </a:p>
              <a:p>
                <a:pPr marL="342900" marR="0" indent="-342900" algn="just" fontAlgn="base" latinLnBrk="1">
                  <a:lnSpc>
                    <a:spcPct val="130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ko-KR" altLang="en-US" sz="2000" b="1" u="sng" kern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</a:rPr>
                  <a:t>또한 </a:t>
                </a: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이해관계 집단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이 특정한 사회적 조건에 부여하는 상징과 의미를 탐색하고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정책으로 인해 긍정과 부정의 영향을 받게 </a:t>
                </a:r>
                <a:r>
                  <a:rPr lang="ko-KR" altLang="en-US" sz="2000" b="1" kern="0" spc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되는 이해집단 간의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상반되는 견해를 좁혀 나가기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위한 노력 필요</a:t>
                </a:r>
              </a:p>
            </p:txBody>
          </p:sp>
          <p:sp>
            <p:nvSpPr>
              <p:cNvPr id="13" name="Line 68"/>
              <p:cNvSpPr>
                <a:spLocks noChangeShapeType="1"/>
              </p:cNvSpPr>
              <p:nvPr/>
            </p:nvSpPr>
            <p:spPr bwMode="auto">
              <a:xfrm>
                <a:off x="-35497" y="1196752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15" name="Rectangle 67"/>
              <p:cNvSpPr>
                <a:spLocks noChangeArrowheads="1"/>
              </p:cNvSpPr>
              <p:nvPr/>
            </p:nvSpPr>
            <p:spPr bwMode="auto">
              <a:xfrm>
                <a:off x="0" y="692696"/>
                <a:ext cx="5825634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  </a:t>
                </a:r>
                <a:r>
                  <a:rPr lang="en-US" altLang="ko-KR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4. </a:t>
                </a:r>
                <a:r>
                  <a:rPr lang="ko-KR" altLang="en-US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사회복지 정책과 실천에의 적용</a:t>
                </a:r>
                <a:endParaRPr lang="en-US" altLang="ko-KR" sz="2800" b="1" dirty="0">
                  <a:solidFill>
                    <a:srgbClr val="FFC00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  <p:sp>
          <p:nvSpPr>
            <p:cNvPr id="7" name="Rectangle 67"/>
            <p:cNvSpPr>
              <a:spLocks noChangeArrowheads="1"/>
            </p:cNvSpPr>
            <p:nvPr/>
          </p:nvSpPr>
          <p:spPr bwMode="auto">
            <a:xfrm>
              <a:off x="35496" y="745540"/>
              <a:ext cx="6324167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2)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사회복지 정책과 실천에 대한 함의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8" name="Line 68"/>
            <p:cNvSpPr>
              <a:spLocks noChangeShapeType="1"/>
            </p:cNvSpPr>
            <p:nvPr/>
          </p:nvSpPr>
          <p:spPr bwMode="auto">
            <a:xfrm>
              <a:off x="-36512" y="1268760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  <p:sp>
        <p:nvSpPr>
          <p:cNvPr id="3" name="Rectangle 67">
            <a:extLst>
              <a:ext uri="{FF2B5EF4-FFF2-40B4-BE49-F238E27FC236}">
                <a16:creationId xmlns:a16="http://schemas.microsoft.com/office/drawing/2014/main" id="{A9E86D47-D4D8-4BDE-BBC4-583BB38542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218148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/>
            <a:r>
              <a:rPr lang="en-US" altLang="ko-KR" sz="2800" b="1" dirty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800" b="1" dirty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rPr>
              <a:t>다음 주 강의 주제</a:t>
            </a:r>
            <a:r>
              <a:rPr lang="en-US" altLang="ko-KR" sz="2800" b="1" dirty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rPr>
              <a:t>: 27</a:t>
            </a:r>
            <a:r>
              <a:rPr lang="ko-KR" altLang="en-US" sz="2800" b="1" dirty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rPr>
              <a:t>장</a:t>
            </a:r>
            <a:r>
              <a:rPr lang="en-US" altLang="ko-KR" sz="2800" b="1" dirty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800" b="1" dirty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rPr>
              <a:t>교환이론</a:t>
            </a:r>
            <a:endParaRPr lang="en-US" altLang="ko-KR" sz="2800" b="1" dirty="0">
              <a:solidFill>
                <a:srgbClr val="7030A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4" name="Line 68">
            <a:extLst>
              <a:ext uri="{FF2B5EF4-FFF2-40B4-BE49-F238E27FC236}">
                <a16:creationId xmlns:a16="http://schemas.microsoft.com/office/drawing/2014/main" id="{CD81592A-7B39-4142-9325-A16D63D81055}"/>
              </a:ext>
            </a:extLst>
          </p:cNvPr>
          <p:cNvSpPr>
            <a:spLocks noChangeShapeType="1"/>
          </p:cNvSpPr>
          <p:nvPr/>
        </p:nvSpPr>
        <p:spPr bwMode="auto">
          <a:xfrm>
            <a:off x="-36512" y="6237312"/>
            <a:ext cx="9144001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932610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직사각형 15"/>
          <p:cNvSpPr/>
          <p:nvPr/>
        </p:nvSpPr>
        <p:spPr>
          <a:xfrm>
            <a:off x="0" y="-27384"/>
            <a:ext cx="9144000" cy="68377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indent="-342900" algn="just" fontAlgn="base" latinLnBrk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상호작용이론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(interactionism)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은 사람들 사이의 상호작용에서 발생하는 갈등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,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협력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,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자기개념과 정체성 형성 등의 사회적 과정을 설명하는 미시적 사회이론</a:t>
            </a:r>
          </a:p>
          <a:p>
            <a:pPr marL="342900" marR="0" indent="-342900" algn="just" fontAlgn="base" latinLnBrk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즉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,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개인 간의 상호작용이 어떻게 사회를 형성하고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,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사회가 상호작용과정에서 개인에게 미치는 영향을 강조하는 이론</a:t>
            </a:r>
          </a:p>
          <a:p>
            <a:pPr marL="342900" marR="0" indent="-342900" algn="just" fontAlgn="base" latinLnBrk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John Dewey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등의 </a:t>
            </a:r>
            <a:r>
              <a:rPr lang="ko-KR" altLang="en-US" sz="2000" b="1" u="sng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000000"/>
                  </a:solidFill>
                </a:uFill>
                <a:ea typeface="굴림" panose="020B0600000101010101" pitchFamily="50" charset="-127"/>
              </a:rPr>
              <a:t>실용주의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와 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John B. Watson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등의 </a:t>
            </a:r>
            <a:r>
              <a:rPr lang="ko-KR" altLang="en-US" sz="2000" b="1" u="sng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000000"/>
                  </a:solidFill>
                </a:uFill>
                <a:ea typeface="굴림" panose="020B0600000101010101" pitchFamily="50" charset="-127"/>
              </a:rPr>
              <a:t>행동주의를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 기반으로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, 1920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년대에 등장하여 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20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세기 후반 체계화</a:t>
            </a:r>
          </a:p>
          <a:p>
            <a:pPr marL="342900" marR="0" indent="-342900" algn="just" fontAlgn="base" latinLnBrk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사회심리학자인 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George Herbert </a:t>
            </a:r>
            <a:r>
              <a:rPr lang="en-US" altLang="ko-KR" sz="2000" b="1" u="sng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000000"/>
                  </a:solidFill>
                </a:uFill>
                <a:latin typeface="굴림" panose="020B0600000101010101" pitchFamily="50" charset="-127"/>
              </a:rPr>
              <a:t>Mead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는 상징적 상호작용이론의 창시자로 불리지만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,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시카고학파의 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Herbert </a:t>
            </a:r>
            <a:r>
              <a:rPr lang="en-US" altLang="ko-KR" sz="2000" b="1" u="sng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000000"/>
                  </a:solidFill>
                </a:uFill>
                <a:latin typeface="굴림" panose="020B0600000101010101" pitchFamily="50" charset="-127"/>
              </a:rPr>
              <a:t>Blumer</a:t>
            </a:r>
            <a:r>
              <a:rPr lang="ko-KR" altLang="en-US" sz="2000" b="1" u="sng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000000"/>
                  </a:solidFill>
                </a:uFill>
                <a:ea typeface="굴림" panose="020B0600000101010101" pitchFamily="50" charset="-127"/>
              </a:rPr>
              <a:t>가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용어를 처음 사용</a:t>
            </a:r>
          </a:p>
          <a:p>
            <a:pPr marL="342900" marR="0" indent="-342900" algn="just" fontAlgn="base" latinLnBrk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Howard Becker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는 일탈행동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, Erving </a:t>
            </a:r>
            <a:r>
              <a:rPr lang="en-US" altLang="ko-KR" sz="2000" b="1" u="sng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000000"/>
                  </a:solidFill>
                </a:uFill>
                <a:latin typeface="굴림" panose="020B0600000101010101" pitchFamily="50" charset="-127"/>
              </a:rPr>
              <a:t>Goffman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은 연극학적 모형을 근거로 자기개념의 형성과 표현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,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낙인 등을 연구</a:t>
            </a:r>
          </a:p>
          <a:p>
            <a:pPr marL="342900" marR="0" indent="-342900" algn="just" fontAlgn="base" latinLnBrk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상호작용이론에는 상징적 상호작용이론</a:t>
            </a:r>
            <a:r>
              <a:rPr lang="en-US" altLang="ko-KR" sz="2000" b="1" kern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,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민속학적 방법론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,</a:t>
            </a:r>
            <a:r>
              <a:rPr lang="en-US" altLang="ko-KR" sz="2000" b="1" kern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연극학적 이론</a:t>
            </a:r>
            <a:r>
              <a:rPr lang="en-US" altLang="ko-KR" sz="2000" b="1" kern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,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현상학적 이론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,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사회구성주의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등의 다양한 이론 포함</a:t>
            </a:r>
          </a:p>
          <a:p>
            <a:pPr marL="342900" marR="0" indent="-342900" algn="just" fontAlgn="base" latinLnBrk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상호작용이론의 공통점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: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사회 또는 집단 내에서 개인의 사회심리적 </a:t>
            </a:r>
            <a:r>
              <a:rPr lang="ko-KR" altLang="en-US" sz="2000" b="1" u="sng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000000"/>
                  </a:solidFill>
                </a:uFill>
                <a:ea typeface="굴림" panose="020B0600000101010101" pitchFamily="50" charset="-127"/>
              </a:rPr>
              <a:t>상호작용의 역동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(dynamics)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에 관심</a:t>
            </a:r>
          </a:p>
          <a:p>
            <a:pPr marL="342900" marR="0" indent="-342900" algn="just" fontAlgn="base" latinLnBrk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상호작용이론이 사회의 거시적 구조를 깊이 다루지 못하는 한계가 있지만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,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개인의 </a:t>
            </a:r>
            <a:r>
              <a:rPr lang="ko-KR" altLang="en-US" sz="2000" b="1" u="sng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000000"/>
                  </a:solidFill>
                </a:uFill>
                <a:ea typeface="굴림" panose="020B0600000101010101" pitchFamily="50" charset="-127"/>
              </a:rPr>
              <a:t>마음과 자기개념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형성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,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사회의 구성과 사회 질서 유지 등의 </a:t>
            </a:r>
            <a:r>
              <a:rPr lang="ko-KR" altLang="en-US" sz="2000" b="1" u="sng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000000"/>
                  </a:solidFill>
                </a:uFill>
                <a:ea typeface="굴림" panose="020B0600000101010101" pitchFamily="50" charset="-127"/>
              </a:rPr>
              <a:t>사회현상을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포괄적이고도 일관성 있게 설명하는 이론 체계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35497" y="0"/>
            <a:ext cx="9179497" cy="6908634"/>
            <a:chOff x="-35497" y="0"/>
            <a:chExt cx="9179497" cy="6908634"/>
          </a:xfrm>
        </p:grpSpPr>
        <p:grpSp>
          <p:nvGrpSpPr>
            <p:cNvPr id="3" name="그룹 9"/>
            <p:cNvGrpSpPr/>
            <p:nvPr/>
          </p:nvGrpSpPr>
          <p:grpSpPr>
            <a:xfrm>
              <a:off x="-35497" y="0"/>
              <a:ext cx="9179496" cy="1071900"/>
              <a:chOff x="-35496" y="108951"/>
              <a:chExt cx="9179496" cy="1071900"/>
            </a:xfrm>
          </p:grpSpPr>
          <p:grpSp>
            <p:nvGrpSpPr>
              <p:cNvPr id="4" name="그룹 6"/>
              <p:cNvGrpSpPr/>
              <p:nvPr/>
            </p:nvGrpSpPr>
            <p:grpSpPr>
              <a:xfrm>
                <a:off x="-1" y="108951"/>
                <a:ext cx="9144001" cy="548680"/>
                <a:chOff x="-1" y="108951"/>
                <a:chExt cx="9144001" cy="548680"/>
              </a:xfrm>
            </p:grpSpPr>
            <p:sp>
              <p:nvSpPr>
                <p:cNvPr id="2115" name="Rectangle 67"/>
                <p:cNvSpPr>
                  <a:spLocks noChangeArrowheads="1"/>
                </p:cNvSpPr>
                <p:nvPr/>
              </p:nvSpPr>
              <p:spPr bwMode="auto">
                <a:xfrm>
                  <a:off x="0" y="108951"/>
                  <a:ext cx="3005951" cy="52322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en-US" altLang="ko-KR" sz="2800" b="1" dirty="0">
                      <a:solidFill>
                        <a:srgbClr val="FFCC00"/>
                      </a:solidFill>
                      <a:latin typeface="HY견고딕" pitchFamily="18" charset="-127"/>
                      <a:ea typeface="HY견고딕" pitchFamily="18" charset="-127"/>
                    </a:rPr>
                    <a:t> 1. </a:t>
                  </a:r>
                  <a:r>
                    <a:rPr lang="ko-KR" altLang="en-US" sz="2800" b="1" dirty="0">
                      <a:solidFill>
                        <a:srgbClr val="FFCC00"/>
                      </a:solidFill>
                      <a:latin typeface="HY견고딕" pitchFamily="18" charset="-127"/>
                      <a:ea typeface="HY견고딕" pitchFamily="18" charset="-127"/>
                    </a:rPr>
                    <a:t>사회관과 가정</a:t>
                  </a:r>
                  <a:endParaRPr lang="en-US" altLang="ko-KR" sz="2800" b="1" dirty="0">
                    <a:solidFill>
                      <a:srgbClr val="FFCC00"/>
                    </a:solidFill>
                    <a:latin typeface="HY견고딕" pitchFamily="18" charset="-127"/>
                    <a:ea typeface="HY견고딕" pitchFamily="18" charset="-127"/>
                  </a:endParaRPr>
                </a:p>
              </p:txBody>
            </p:sp>
            <p:sp>
              <p:nvSpPr>
                <p:cNvPr id="2116" name="Line 68"/>
                <p:cNvSpPr>
                  <a:spLocks noChangeShapeType="1"/>
                </p:cNvSpPr>
                <p:nvPr/>
              </p:nvSpPr>
              <p:spPr bwMode="auto">
                <a:xfrm>
                  <a:off x="-1" y="657631"/>
                  <a:ext cx="9144001" cy="0"/>
                </a:xfrm>
                <a:prstGeom prst="line">
                  <a:avLst/>
                </a:prstGeom>
                <a:noFill/>
                <a:ln w="9525">
                  <a:solidFill>
                    <a:srgbClr val="C0C0C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</p:grpSp>
          <p:sp>
            <p:nvSpPr>
              <p:cNvPr id="8" name="Rectangle 67"/>
              <p:cNvSpPr>
                <a:spLocks noChangeArrowheads="1"/>
              </p:cNvSpPr>
              <p:nvPr/>
            </p:nvSpPr>
            <p:spPr bwMode="auto">
              <a:xfrm>
                <a:off x="0" y="657631"/>
                <a:ext cx="4796506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  1) </a:t>
                </a:r>
                <a:r>
                  <a:rPr lang="ko-KR" altLang="en-US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인간과 사회에 대한 관점</a:t>
                </a:r>
                <a:endPara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  <p:sp>
            <p:nvSpPr>
              <p:cNvPr id="9" name="Line 68"/>
              <p:cNvSpPr>
                <a:spLocks noChangeShapeType="1"/>
              </p:cNvSpPr>
              <p:nvPr/>
            </p:nvSpPr>
            <p:spPr bwMode="auto">
              <a:xfrm>
                <a:off x="-35496" y="1161687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</p:grpSp>
        <p:sp>
          <p:nvSpPr>
            <p:cNvPr id="14" name="Rectangle 69"/>
            <p:cNvSpPr>
              <a:spLocks noChangeArrowheads="1"/>
            </p:cNvSpPr>
            <p:nvPr/>
          </p:nvSpPr>
          <p:spPr bwMode="auto">
            <a:xfrm>
              <a:off x="0" y="1052736"/>
              <a:ext cx="9144000" cy="58558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285750" marR="0" indent="-285750" algn="just" fontAlgn="base" latinLnBrk="1">
                <a:lnSpc>
                  <a:spcPct val="118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상호작용이론은 인간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-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사회의 관계를 </a:t>
              </a:r>
              <a:r>
                <a:rPr lang="ko-KR" altLang="en-US" sz="2000" b="1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상호작용적이고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쌍방적 관계로 인식하나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Mead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는 사회가 먼저고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,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다음이 개인의 정신이라 하여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사회체계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에 우선순위</a:t>
              </a:r>
              <a:endPara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285750" marR="0" indent="-285750" algn="just" fontAlgn="base" latinLnBrk="1">
                <a:lnSpc>
                  <a:spcPct val="118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사회의 핵심 요소는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상징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을 통해 이루어지는 개인간의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의사소통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과 상호작용이며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사회상황은 상호작용을 통해 지속적으로 재구성되므로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사회는 상호작용의 집합 혹은 개인 간의 상호작용에 의해 구성된 현상</a:t>
              </a:r>
            </a:p>
            <a:p>
              <a:pPr marL="285750" marR="0" indent="-285750" algn="just" fontAlgn="base" latinLnBrk="1">
                <a:lnSpc>
                  <a:spcPct val="118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즉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사회는 개인 간의 협력적 상호작용으로부터 발생하는 구성되고 또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재구성될 수 있으므로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상호작용하는 사람들이 구성해낸 집합체이고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구성된 실재</a:t>
              </a:r>
              <a:endPara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285750" marR="0" indent="-285750" algn="just" fontAlgn="base" latinLnBrk="1">
                <a:lnSpc>
                  <a:spcPct val="118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상호작용이론은 정태적 실재가 아닌 역동적으로 변화하는 사회현상 이해 시도</a:t>
              </a:r>
            </a:p>
            <a:p>
              <a:pPr marL="285750" marR="0" indent="-285750" algn="just" fontAlgn="base" latinLnBrk="1">
                <a:lnSpc>
                  <a:spcPct val="118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상호작용은 개인의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마음과 자기개념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을 기반으로 이루어지므로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사회는 마음과 자기의 작용으로 형성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유지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,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변화되고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마음과 자기는 사회를 기반으로 형성</a:t>
              </a:r>
              <a:endPara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285750" marR="0" indent="-285750" algn="just" fontAlgn="base" latinLnBrk="1">
                <a:lnSpc>
                  <a:spcPct val="118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상호작용이론은 개인 간의 상호작용에 의해 사회가 구성되지만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사회 역시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개인의 발달에 강한 영향력을 인정하므로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개인의 생활과정에서의 행동과 상호작용에 관심을 두며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인간의 능동적 사고와 자율적 행동의 측면을 중시</a:t>
              </a:r>
            </a:p>
            <a:p>
              <a:pPr marL="285750" marR="0" indent="-285750" algn="just" fontAlgn="base" latinLnBrk="1">
                <a:lnSpc>
                  <a:spcPct val="118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상호작용이론은 인간 행동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이 상징적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상호작용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하는 과정에서 창조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유지되며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개인은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이를 통해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자기개념을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형성하고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역할과 행동을 학습하므로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개인이 더 넓은 사회적 맥락 속에서 자신을 어떻게 인식하고 행동하는지에 관심</a:t>
              </a: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35497" y="0"/>
            <a:ext cx="9216009" cy="6690113"/>
            <a:chOff x="-35497" y="0"/>
            <a:chExt cx="9216009" cy="6690113"/>
          </a:xfrm>
        </p:grpSpPr>
        <p:grpSp>
          <p:nvGrpSpPr>
            <p:cNvPr id="3" name="그룹 9"/>
            <p:cNvGrpSpPr/>
            <p:nvPr/>
          </p:nvGrpSpPr>
          <p:grpSpPr>
            <a:xfrm>
              <a:off x="-35497" y="0"/>
              <a:ext cx="9179496" cy="1071900"/>
              <a:chOff x="-35496" y="108951"/>
              <a:chExt cx="9179496" cy="1071900"/>
            </a:xfrm>
          </p:grpSpPr>
          <p:grpSp>
            <p:nvGrpSpPr>
              <p:cNvPr id="4" name="그룹 6"/>
              <p:cNvGrpSpPr/>
              <p:nvPr/>
            </p:nvGrpSpPr>
            <p:grpSpPr>
              <a:xfrm>
                <a:off x="-1" y="108951"/>
                <a:ext cx="9144001" cy="548680"/>
                <a:chOff x="-1" y="108951"/>
                <a:chExt cx="9144001" cy="548680"/>
              </a:xfrm>
            </p:grpSpPr>
            <p:sp>
              <p:nvSpPr>
                <p:cNvPr id="2115" name="Rectangle 67"/>
                <p:cNvSpPr>
                  <a:spLocks noChangeArrowheads="1"/>
                </p:cNvSpPr>
                <p:nvPr/>
              </p:nvSpPr>
              <p:spPr bwMode="auto">
                <a:xfrm>
                  <a:off x="0" y="108951"/>
                  <a:ext cx="3005951" cy="52322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en-US" altLang="ko-KR" sz="2800" b="1" dirty="0">
                      <a:solidFill>
                        <a:srgbClr val="FFCC00"/>
                      </a:solidFill>
                      <a:latin typeface="HY견고딕" pitchFamily="18" charset="-127"/>
                      <a:ea typeface="HY견고딕" pitchFamily="18" charset="-127"/>
                    </a:rPr>
                    <a:t> 1. </a:t>
                  </a:r>
                  <a:r>
                    <a:rPr lang="ko-KR" altLang="en-US" sz="2800" b="1" dirty="0">
                      <a:solidFill>
                        <a:srgbClr val="FFCC00"/>
                      </a:solidFill>
                      <a:latin typeface="HY견고딕" pitchFamily="18" charset="-127"/>
                      <a:ea typeface="HY견고딕" pitchFamily="18" charset="-127"/>
                    </a:rPr>
                    <a:t>사회관과 가정</a:t>
                  </a:r>
                  <a:endParaRPr lang="en-US" altLang="ko-KR" sz="2800" b="1" dirty="0">
                    <a:solidFill>
                      <a:srgbClr val="FFCC00"/>
                    </a:solidFill>
                    <a:latin typeface="HY견고딕" pitchFamily="18" charset="-127"/>
                    <a:ea typeface="HY견고딕" pitchFamily="18" charset="-127"/>
                  </a:endParaRPr>
                </a:p>
              </p:txBody>
            </p:sp>
            <p:sp>
              <p:nvSpPr>
                <p:cNvPr id="2116" name="Line 68"/>
                <p:cNvSpPr>
                  <a:spLocks noChangeShapeType="1"/>
                </p:cNvSpPr>
                <p:nvPr/>
              </p:nvSpPr>
              <p:spPr bwMode="auto">
                <a:xfrm>
                  <a:off x="-1" y="657631"/>
                  <a:ext cx="9144001" cy="0"/>
                </a:xfrm>
                <a:prstGeom prst="line">
                  <a:avLst/>
                </a:prstGeom>
                <a:noFill/>
                <a:ln w="9525">
                  <a:solidFill>
                    <a:srgbClr val="C0C0C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</p:grpSp>
          <p:sp>
            <p:nvSpPr>
              <p:cNvPr id="8" name="Rectangle 67"/>
              <p:cNvSpPr>
                <a:spLocks noChangeArrowheads="1"/>
              </p:cNvSpPr>
              <p:nvPr/>
            </p:nvSpPr>
            <p:spPr bwMode="auto">
              <a:xfrm>
                <a:off x="0" y="657631"/>
                <a:ext cx="4796506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  1) </a:t>
                </a:r>
                <a:r>
                  <a:rPr lang="ko-KR" altLang="en-US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인간과 사회에 대한 관점</a:t>
                </a:r>
                <a:endPara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  <p:sp>
            <p:nvSpPr>
              <p:cNvPr id="9" name="Line 68"/>
              <p:cNvSpPr>
                <a:spLocks noChangeShapeType="1"/>
              </p:cNvSpPr>
              <p:nvPr/>
            </p:nvSpPr>
            <p:spPr bwMode="auto">
              <a:xfrm>
                <a:off x="-35496" y="1161687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</p:grpSp>
        <p:sp>
          <p:nvSpPr>
            <p:cNvPr id="14" name="Rectangle 69"/>
            <p:cNvSpPr>
              <a:spLocks noChangeArrowheads="1"/>
            </p:cNvSpPr>
            <p:nvPr/>
          </p:nvSpPr>
          <p:spPr bwMode="auto">
            <a:xfrm>
              <a:off x="36512" y="1052736"/>
              <a:ext cx="9144000" cy="56373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285750" marR="0" indent="-28575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상호작용이론은 인간을 사회적 존재이고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능동적이고 자유의지를 가진 존재이며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목적을 추구하는 존재로 규정함</a:t>
              </a:r>
              <a:endPara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ü"/>
              </a:pPr>
              <a:r>
                <a:rPr lang="ko-KR" altLang="en-US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사회적 존재이고 </a:t>
              </a:r>
              <a:r>
                <a:rPr lang="ko-KR" altLang="en-US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관계지향적 존재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.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즉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개인은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상호작용을 통하여 창조되며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 역시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사회적 상호작용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을 통해 형성</a:t>
              </a: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ü"/>
              </a:pPr>
              <a:r>
                <a:rPr lang="ko-KR" altLang="en-US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생각하는 존재</a:t>
              </a:r>
              <a:r>
                <a:rPr lang="en-US" altLang="ko-KR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.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즉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외부 환경의 자극에 단순하게 반응하는 존재가 아니고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생각하고 반응하는 존재</a:t>
              </a: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ü"/>
              </a:pPr>
              <a:r>
                <a:rPr lang="ko-KR" altLang="en-US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환경과의 관계에서 </a:t>
              </a:r>
              <a:r>
                <a:rPr lang="ko-KR" altLang="en-US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능동적인 존재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.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환경에 수동적으로 반응하는 존재가 아니라 적극적으로 반응하고 관여하며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환경을 능동적으로 창조할 수 있는 능력</a:t>
              </a: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ü"/>
              </a:pPr>
              <a:r>
                <a:rPr lang="ko-KR" altLang="en-US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창의적 존재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.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환경을 창의적으로 구성하고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자신이 대상에 부여한 의미 즉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창의적 사고과정을 근거로 한 개인적 구성을 기반으로 환경과 관계를 형성하므로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개인과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환경의 관계와 상호작용은 달라짐</a:t>
              </a: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ü"/>
              </a:pPr>
              <a:r>
                <a:rPr lang="ko-KR" altLang="en-US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현재를 살아가는 존재</a:t>
              </a:r>
              <a:r>
                <a:rPr lang="en-US" altLang="ko-KR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.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모든 인간의 행동은 현재 상황에서 일어나는 것들의 결과물이며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과거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는 단지 현재 상황을 규정하는데 영향을 미치거나 과거에 대해 현재 시점에서 생각할 때만 영향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318648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180528" y="0"/>
            <a:ext cx="9324527" cy="6696093"/>
            <a:chOff x="-180528" y="0"/>
            <a:chExt cx="9324527" cy="6696093"/>
          </a:xfrm>
        </p:grpSpPr>
        <p:grpSp>
          <p:nvGrpSpPr>
            <p:cNvPr id="4" name="그룹 6"/>
            <p:cNvGrpSpPr/>
            <p:nvPr/>
          </p:nvGrpSpPr>
          <p:grpSpPr>
            <a:xfrm>
              <a:off x="-34744" y="0"/>
              <a:ext cx="9178743" cy="6696093"/>
              <a:chOff x="-34743" y="108951"/>
              <a:chExt cx="9178743" cy="6696093"/>
            </a:xfrm>
          </p:grpSpPr>
          <p:sp>
            <p:nvSpPr>
              <p:cNvPr id="2115" name="Rectangle 67"/>
              <p:cNvSpPr>
                <a:spLocks noChangeArrowheads="1"/>
              </p:cNvSpPr>
              <p:nvPr/>
            </p:nvSpPr>
            <p:spPr bwMode="auto">
              <a:xfrm>
                <a:off x="0" y="108951"/>
                <a:ext cx="3005951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FFCC00"/>
                    </a:solidFill>
                    <a:latin typeface="HY견고딕" pitchFamily="18" charset="-127"/>
                    <a:ea typeface="HY견고딕" pitchFamily="18" charset="-127"/>
                  </a:rPr>
                  <a:t> 1. </a:t>
                </a:r>
                <a:r>
                  <a:rPr lang="ko-KR" altLang="en-US" sz="2800" b="1" dirty="0">
                    <a:solidFill>
                      <a:srgbClr val="FFCC00"/>
                    </a:solidFill>
                    <a:latin typeface="HY견고딕" pitchFamily="18" charset="-127"/>
                    <a:ea typeface="HY견고딕" pitchFamily="18" charset="-127"/>
                  </a:rPr>
                  <a:t>사회관과 가정</a:t>
                </a:r>
                <a:endParaRPr lang="en-US" altLang="ko-KR" sz="2800" b="1" dirty="0">
                  <a:solidFill>
                    <a:srgbClr val="FFCC0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  <p:sp>
            <p:nvSpPr>
              <p:cNvPr id="2116" name="Line 68"/>
              <p:cNvSpPr>
                <a:spLocks noChangeShapeType="1"/>
              </p:cNvSpPr>
              <p:nvPr/>
            </p:nvSpPr>
            <p:spPr bwMode="auto">
              <a:xfrm>
                <a:off x="-1" y="657631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6" name="Rectangle 69"/>
              <p:cNvSpPr>
                <a:spLocks noChangeArrowheads="1"/>
              </p:cNvSpPr>
              <p:nvPr/>
            </p:nvSpPr>
            <p:spPr bwMode="auto">
              <a:xfrm>
                <a:off x="-34743" y="1244611"/>
                <a:ext cx="9144000" cy="55604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en-US" altLang="ko-KR" sz="2000" b="1" kern="0" spc="0" dirty="0" err="1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  <a:ea typeface="굴림" panose="020B0600000101010101" pitchFamily="50" charset="-127"/>
                  </a:rPr>
                  <a:t>상호작용이론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  <a:ea typeface="굴림" panose="020B0600000101010101" pitchFamily="50" charset="-127"/>
                  </a:rPr>
                  <a:t>은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  <a:ea typeface="굴림" panose="020B0600000101010101" pitchFamily="50" charset="-127"/>
                  </a:rPr>
                  <a:t> </a:t>
                </a:r>
                <a:r>
                  <a:rPr lang="en-US" altLang="ko-KR" sz="2000" b="1" kern="0" spc="0" dirty="0" err="1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  <a:ea typeface="굴림" panose="020B0600000101010101" pitchFamily="50" charset="-127"/>
                  </a:rPr>
                  <a:t>인간-사회의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  <a:ea typeface="굴림" panose="020B0600000101010101" pitchFamily="50" charset="-127"/>
                  </a:rPr>
                  <a:t> </a:t>
                </a:r>
                <a:r>
                  <a:rPr lang="en-US" altLang="ko-KR" sz="2000" b="1" kern="0" spc="0" dirty="0" err="1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  <a:ea typeface="굴림" panose="020B0600000101010101" pitchFamily="50" charset="-127"/>
                  </a:rPr>
                  <a:t>관계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  <a:ea typeface="굴림" panose="020B0600000101010101" pitchFamily="50" charset="-127"/>
                  </a:rPr>
                  <a:t>를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  <a:ea typeface="굴림" panose="020B0600000101010101" pitchFamily="50" charset="-127"/>
                  </a:rPr>
                  <a:t> </a:t>
                </a:r>
                <a:r>
                  <a:rPr lang="en-US" altLang="ko-KR" sz="2000" b="1" kern="0" spc="0" dirty="0" err="1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  <a:ea typeface="굴림" panose="020B0600000101010101" pitchFamily="50" charset="-127"/>
                  </a:rPr>
                  <a:t>상호작용적이고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  <a:ea typeface="굴림" panose="020B0600000101010101" pitchFamily="50" charset="-127"/>
                  </a:rPr>
                  <a:t> </a:t>
                </a:r>
                <a:r>
                  <a:rPr lang="en-US" altLang="ko-KR" sz="2000" b="1" kern="0" spc="0" dirty="0" err="1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  <a:ea typeface="굴림" panose="020B0600000101010101" pitchFamily="50" charset="-127"/>
                  </a:rPr>
                  <a:t>쌍방적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  <a:ea typeface="굴림" panose="020B0600000101010101" pitchFamily="50" charset="-127"/>
                  </a:rPr>
                  <a:t> </a:t>
                </a:r>
                <a:r>
                  <a:rPr lang="en-US" altLang="ko-KR" sz="2000" b="1" kern="0" spc="0" dirty="0" err="1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  <a:ea typeface="굴림" panose="020B0600000101010101" pitchFamily="50" charset="-127"/>
                  </a:rPr>
                  <a:t>관계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  <a:ea typeface="굴림" panose="020B0600000101010101" pitchFamily="50" charset="-127"/>
                  </a:rPr>
                  <a:t>로 가정</a:t>
                </a:r>
                <a:endPara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  <a:ea typeface="굴림" panose="020B0600000101010101" pitchFamily="50" charset="-127"/>
                </a:endParaRPr>
              </a:p>
              <a:p>
                <a:pPr algn="dist">
                  <a:lnSpc>
                    <a:spcPct val="150000"/>
                  </a:lnSpc>
                  <a:buFont typeface="Wingdings" pitchFamily="2" charset="2"/>
                  <a:buChar char="§"/>
                </a:pP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</a:rPr>
                  <a:t>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인간행동은 상징화 및 의미와 항상 연결되어 있으므로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개인이 사회를 구성하</a:t>
                </a:r>
                <a:endPara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altLang="ko-KR" sz="2000" b="1" kern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고 해석하는 방식을 이해해야만 행동의 의미를 파악 가능함</a:t>
                </a:r>
                <a:endPara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algn="just">
                  <a:lnSpc>
                    <a:spcPct val="150000"/>
                  </a:lnSpc>
                  <a:buFont typeface="Wingdings" pitchFamily="2" charset="2"/>
                  <a:buChar char="§"/>
                </a:pP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 개인의 마음과 자기개념은 사회적 상호작용의 결과물이며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행동의 동기로 기능</a:t>
                </a:r>
              </a:p>
              <a:p>
                <a:pPr algn="dist">
                  <a:lnSpc>
                    <a:spcPct val="150000"/>
                  </a:lnSpc>
                  <a:buFont typeface="Wingdings" pitchFamily="2" charset="2"/>
                  <a:buChar char="§"/>
                </a:pP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 사회는 상호작용하는 개인들로 구성되어 있으며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성원사이의 상호작용에 의해 </a:t>
                </a:r>
                <a:endPara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endParaRPr>
              </a:p>
              <a:p>
                <a:pPr algn="dist">
                  <a:lnSpc>
                    <a:spcPct val="150000"/>
                  </a:lnSpc>
                </a:pPr>
                <a:r>
                  <a:rPr lang="en-US" altLang="ko-KR" sz="2000" b="1" kern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규정됨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.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즉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사회는 개인이 주관적인 의미 규정과 해석을 주고받는 상호작용</a:t>
                </a:r>
                <a:endPara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endParaRPr>
              </a:p>
              <a:p>
                <a:pPr algn="just">
                  <a:lnSpc>
                    <a:spcPct val="150000"/>
                  </a:lnSpc>
                </a:pPr>
                <a:r>
                  <a:rPr lang="en-US" altLang="ko-KR" sz="2000" b="1" kern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과정의 구성물이며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이를 통해 사회가 생성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유지 또는 변동</a:t>
                </a:r>
              </a:p>
              <a:p>
                <a:pPr algn="dist">
                  <a:lnSpc>
                    <a:spcPct val="150000"/>
                  </a:lnSpc>
                  <a:buFont typeface="Wingdings" pitchFamily="2" charset="2"/>
                  <a:buChar char="§"/>
                </a:pP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 사회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자기 그리고 타자는 서로 관계를 맺고 있으며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이들을 이해하기 위해서는 </a:t>
                </a:r>
                <a:endPara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endParaRPr>
              </a:p>
              <a:p>
                <a:pPr algn="just">
                  <a:lnSpc>
                    <a:spcPct val="150000"/>
                  </a:lnSpc>
                </a:pPr>
                <a:r>
                  <a:rPr lang="en-US" altLang="ko-KR" sz="2000" b="1" kern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반드시 그들 간의 상호작용을 고려해야 함</a:t>
                </a:r>
                <a:endPara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endParaRPr>
              </a:p>
              <a:p>
                <a:pPr algn="dist">
                  <a:lnSpc>
                    <a:spcPct val="150000"/>
                  </a:lnSpc>
                  <a:buFont typeface="Wingdings" pitchFamily="2" charset="2"/>
                  <a:buChar char="§"/>
                </a:pP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사회적 일탈은 그 자체가 비정상적 행동이 아니라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특정 사회집단이 일탈적</a:t>
                </a:r>
                <a:endPara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endParaRPr>
              </a:p>
              <a:p>
                <a:pPr algn="just">
                  <a:lnSpc>
                    <a:spcPct val="150000"/>
                  </a:lnSpc>
                </a:pPr>
                <a:r>
                  <a:rPr lang="en-US" altLang="ko-KR" sz="2000" b="1" kern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이라고 규정 즉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낙인을 찍음으로써 일탈로 규정됨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</a:p>
              <a:p>
                <a:pPr marL="342900" indent="-342900">
                  <a:lnSpc>
                    <a:spcPct val="150000"/>
                  </a:lnSpc>
                  <a:buFont typeface="Wingdings" panose="05000000000000000000" pitchFamily="2" charset="2"/>
                  <a:buChar char="§"/>
                </a:pPr>
                <a:r>
                  <a:rPr lang="ko-KR" altLang="en-US" sz="2000" b="1" kern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</a:rPr>
                  <a:t>세부적인 기본가정은 </a:t>
                </a:r>
                <a:r>
                  <a:rPr lang="ko-KR" altLang="en-US" sz="2000" b="1" kern="0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</a:rPr>
                  <a:t>교재 </a:t>
                </a:r>
                <a:r>
                  <a:rPr lang="en-US" altLang="ko-KR" sz="2000" b="1" kern="0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</a:rPr>
                  <a:t>673</a:t>
                </a:r>
                <a:r>
                  <a:rPr lang="ko-KR" altLang="en-US" sz="2000" b="1" kern="0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</a:rPr>
                  <a:t>쪽 표 </a:t>
                </a:r>
                <a:r>
                  <a:rPr lang="en-US" altLang="ko-KR" sz="2000" b="1" kern="0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</a:rPr>
                  <a:t>26-1 </a:t>
                </a:r>
                <a:r>
                  <a:rPr lang="ko-KR" altLang="en-US" sz="2000" b="1" kern="0" spc="0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</a:rPr>
                  <a:t>참조</a:t>
                </a:r>
              </a:p>
            </p:txBody>
          </p:sp>
        </p:grp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-180528" y="1162164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5" name="Rectangle 67"/>
            <p:cNvSpPr>
              <a:spLocks noChangeArrowheads="1"/>
            </p:cNvSpPr>
            <p:nvPr/>
          </p:nvSpPr>
          <p:spPr bwMode="auto">
            <a:xfrm>
              <a:off x="-34744" y="633332"/>
              <a:ext cx="2446504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2)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기본 가정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704962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2" y="0"/>
            <a:ext cx="9144003" cy="6708260"/>
            <a:chOff x="-2" y="0"/>
            <a:chExt cx="9144003" cy="6708260"/>
          </a:xfrm>
        </p:grpSpPr>
        <p:grpSp>
          <p:nvGrpSpPr>
            <p:cNvPr id="3" name="그룹 9"/>
            <p:cNvGrpSpPr/>
            <p:nvPr/>
          </p:nvGrpSpPr>
          <p:grpSpPr>
            <a:xfrm>
              <a:off x="-2" y="0"/>
              <a:ext cx="9144003" cy="1143908"/>
              <a:chOff x="-1" y="108951"/>
              <a:chExt cx="9144003" cy="1143908"/>
            </a:xfrm>
          </p:grpSpPr>
          <p:grpSp>
            <p:nvGrpSpPr>
              <p:cNvPr id="4" name="그룹 6"/>
              <p:cNvGrpSpPr/>
              <p:nvPr/>
            </p:nvGrpSpPr>
            <p:grpSpPr>
              <a:xfrm>
                <a:off x="-1" y="108951"/>
                <a:ext cx="9144001" cy="548680"/>
                <a:chOff x="-1" y="108951"/>
                <a:chExt cx="9144001" cy="548680"/>
              </a:xfrm>
            </p:grpSpPr>
            <p:sp>
              <p:nvSpPr>
                <p:cNvPr id="2115" name="Rectangle 67"/>
                <p:cNvSpPr>
                  <a:spLocks noChangeArrowheads="1"/>
                </p:cNvSpPr>
                <p:nvPr/>
              </p:nvSpPr>
              <p:spPr bwMode="auto">
                <a:xfrm>
                  <a:off x="0" y="108951"/>
                  <a:ext cx="2300630" cy="52322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en-US" altLang="ko-KR" sz="2800" b="1" dirty="0">
                      <a:solidFill>
                        <a:srgbClr val="FFCC00"/>
                      </a:solidFill>
                      <a:latin typeface="HY견고딕" pitchFamily="18" charset="-127"/>
                      <a:ea typeface="HY견고딕" pitchFamily="18" charset="-127"/>
                    </a:rPr>
                    <a:t> </a:t>
                  </a:r>
                  <a:r>
                    <a:rPr lang="en-US" altLang="ko-KR" sz="2800" b="1" dirty="0">
                      <a:solidFill>
                        <a:srgbClr val="FFC000"/>
                      </a:solidFill>
                      <a:latin typeface="HY견고딕" pitchFamily="18" charset="-127"/>
                      <a:ea typeface="HY견고딕" pitchFamily="18" charset="-127"/>
                    </a:rPr>
                    <a:t>2. </a:t>
                  </a:r>
                  <a:r>
                    <a:rPr lang="ko-KR" altLang="en-US" sz="2800" b="1" dirty="0">
                      <a:solidFill>
                        <a:srgbClr val="FFC000"/>
                      </a:solidFill>
                      <a:latin typeface="HY견고딕" pitchFamily="18" charset="-127"/>
                      <a:ea typeface="HY견고딕" pitchFamily="18" charset="-127"/>
                    </a:rPr>
                    <a:t>주요 개념</a:t>
                  </a:r>
                  <a:endParaRPr lang="en-US" altLang="ko-KR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endParaRPr>
                </a:p>
              </p:txBody>
            </p:sp>
            <p:sp>
              <p:nvSpPr>
                <p:cNvPr id="2116" name="Line 68"/>
                <p:cNvSpPr>
                  <a:spLocks noChangeShapeType="1"/>
                </p:cNvSpPr>
                <p:nvPr/>
              </p:nvSpPr>
              <p:spPr bwMode="auto">
                <a:xfrm>
                  <a:off x="-1" y="657631"/>
                  <a:ext cx="9144001" cy="0"/>
                </a:xfrm>
                <a:prstGeom prst="line">
                  <a:avLst/>
                </a:prstGeom>
                <a:noFill/>
                <a:ln w="9525">
                  <a:solidFill>
                    <a:srgbClr val="C0C0C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</p:grpSp>
          <p:sp>
            <p:nvSpPr>
              <p:cNvPr id="8" name="Rectangle 67"/>
              <p:cNvSpPr>
                <a:spLocks noChangeArrowheads="1"/>
              </p:cNvSpPr>
              <p:nvPr/>
            </p:nvSpPr>
            <p:spPr bwMode="auto">
              <a:xfrm>
                <a:off x="1" y="729639"/>
                <a:ext cx="2799164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00CCFF"/>
                    </a:solidFill>
                    <a:latin typeface="HY견고딕" pitchFamily="18" charset="-127"/>
                    <a:ea typeface="HY견고딕" pitchFamily="18" charset="-127"/>
                  </a:rPr>
                  <a:t>  </a:t>
                </a:r>
                <a:r>
                  <a:rPr lang="en-US" altLang="ko-KR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1) </a:t>
                </a:r>
                <a:r>
                  <a:rPr lang="ko-KR" altLang="en-US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상징과 의미</a:t>
                </a:r>
                <a:endPara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  <p:sp>
            <p:nvSpPr>
              <p:cNvPr id="9" name="Line 68"/>
              <p:cNvSpPr>
                <a:spLocks noChangeShapeType="1"/>
              </p:cNvSpPr>
              <p:nvPr/>
            </p:nvSpPr>
            <p:spPr bwMode="auto">
              <a:xfrm>
                <a:off x="1" y="1233695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</p:grpSp>
        <p:sp>
          <p:nvSpPr>
            <p:cNvPr id="14" name="Rectangle 69"/>
            <p:cNvSpPr>
              <a:spLocks noChangeArrowheads="1"/>
            </p:cNvSpPr>
            <p:nvPr/>
          </p:nvSpPr>
          <p:spPr bwMode="auto">
            <a:xfrm>
              <a:off x="0" y="1124744"/>
              <a:ext cx="9144000" cy="55835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상징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(symbol):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사물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대상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생각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관계 등을 가리키고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나타내고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표상하는 표시나 기호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단어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소리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신체동작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(gesture),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시각적 이미지 등</a:t>
              </a:r>
            </a:p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상징은 의미나 생각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신념 등을 전달하는 의사소통과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상호작용의 수단</a:t>
              </a:r>
              <a:endPara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공동체가 상징의 의미에 합의를 하고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같은 의미를 전달할 때 같은 상징을 사용하면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상징은 진정한 의미를 지님</a:t>
              </a:r>
              <a:endPara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상징의 의미는 상징 자체가 지닌 것이 아니라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문화적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으로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구성되므로</a:t>
              </a:r>
              <a:r>
                <a:rPr lang="en-US" altLang="ko-KR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굴림" panose="020B0600000101010101" pitchFamily="50" charset="-127"/>
                </a:rPr>
                <a:t>,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동일문화권의 사람은 특정 상징을 동일 의미로 수용</a:t>
              </a:r>
              <a:r>
                <a:rPr lang="en-US" altLang="ko-KR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,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공유하므로</a:t>
              </a:r>
              <a:r>
                <a:rPr lang="en-US" altLang="ko-KR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굴림" panose="020B0600000101010101" pitchFamily="50" charset="-127"/>
                </a:rPr>
                <a:t>,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</a:rPr>
                <a:t>상호작용 가능함</a:t>
              </a:r>
              <a:endPara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의미 있는 상징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(significant symbol)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을 가졌을 때 진정한 의사소통과 상호작용이 가능한데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인간에게는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언어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가 가장 의미 있는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상징</a:t>
              </a:r>
            </a:p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언어라는 상징이 송신자와 수신자 모두에게 동일한 의미로 받아들여지면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서로 적응적 행동을 교환하고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</a:rPr>
                <a:t>기능적 상호작용을 함</a:t>
              </a:r>
              <a:endPara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상징의 의미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는 상호작용과 같은 사회 행위를 통해 상대에게 표현했을 때 상대가 어떻게 반응하는가에 따라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진정한 의미를 갖게 되고 명확히 확인 가능함</a:t>
              </a:r>
            </a:p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그러므로 상징의 진정한 의미는 사회적으로 상호작용하는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사람 사이의 연결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 이루어질 때 나타남</a:t>
              </a: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35496" y="188640"/>
            <a:ext cx="9216008" cy="6541543"/>
            <a:chOff x="0" y="692696"/>
            <a:chExt cx="9216008" cy="6541543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196752"/>
              <a:ext cx="9144000" cy="60374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Mead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는 정신 또는 마음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(mind)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을 구조나 내용이 아니라 과정으로 보고 있으며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자기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(self)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와의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내면적 대화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로 규정</a:t>
              </a:r>
              <a:endPara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마음이 뇌에 존재하는 구조물이 아니라 사회적 현상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.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즉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사회적 과정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안에서 발달하며 사회적 과정의 필수적 요소이지만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사회적 과정이 마음에 앞서 존재하므로 마음은 실체가 아니라 기능적 측면</a:t>
              </a: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마음은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외부의 대상을 상징을 이용하여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인식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하고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그 대상에게 어떤 행위와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반응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을 보일지를 고민하여 다양한 행위노선을 생각해내고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,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그것을 마음속에서 상상을 통해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예행연습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을 하여 사회의 수용 여부를 생각하고 난 후에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사회에서 수용되지 않을 부적절한 행위는 스스로 억제하고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적절한 행위를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선택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하여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실행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에 옮길 수 있는 역량 지님</a:t>
              </a: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즉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사람은 특정한 행위나 반응을 할 때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외부의 자극에 단순 반응하는 것이 아니라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자신의 행위가 대상에게 수용될지의 여부를 생각하고 판단하여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타인에게 무리 없이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수용될 수 있는 행위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를 선택하여 외부로 표현</a:t>
              </a: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Mead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는 마음이 생기지 않으면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자아나 사회도 존재할 수 없으므로 마음의 역량이 어떻게 발생하는가에 관심</a:t>
              </a:r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72007" y="1196752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5" name="Rectangle 67"/>
            <p:cNvSpPr>
              <a:spLocks noChangeArrowheads="1"/>
            </p:cNvSpPr>
            <p:nvPr/>
          </p:nvSpPr>
          <p:spPr bwMode="auto">
            <a:xfrm>
              <a:off x="0" y="692696"/>
              <a:ext cx="1624163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2)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마음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35496" y="188640"/>
            <a:ext cx="9216008" cy="6718065"/>
            <a:chOff x="0" y="692696"/>
            <a:chExt cx="9216008" cy="6718065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196752"/>
              <a:ext cx="9144000" cy="62140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285750" marR="0" indent="-285750" algn="just" fontAlgn="base" latinLnBrk="1">
                <a:lnSpc>
                  <a:spcPct val="117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마음이 생기지 않은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유아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는 자동적 반응을 불러일으키는 의식적 의미가 없는 비의도적 행위인 제스처를 이용해 보호자와 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non-symbolic interaction</a:t>
              </a:r>
            </a:p>
            <a:p>
              <a:pPr marL="285750" marR="0" indent="-285750" algn="just" fontAlgn="base" latinLnBrk="1">
                <a:lnSpc>
                  <a:spcPct val="117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비상징적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상호작용에서 어떤 제스처가 보호자의 호의적 반응을 불러 일으키면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무작위적으로 사용하던 제스처의 범위를  좁혀나가는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제스처 선택과정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을 밟음</a:t>
              </a:r>
            </a:p>
            <a:p>
              <a:pPr marL="285750" marR="0" indent="-285750" algn="just" fontAlgn="base" latinLnBrk="1">
                <a:lnSpc>
                  <a:spcPct val="117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유아의 제스처 선택과 보호자의 지도를 통해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,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제스처는 유아와 주변인에게 공통 의미 지니게 됨</a:t>
              </a:r>
            </a:p>
            <a:p>
              <a:pPr marL="285750" marR="0" indent="-285750" algn="just" fontAlgn="base" latinLnBrk="1">
                <a:lnSpc>
                  <a:spcPct val="117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의미 있는 제스처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(significant gesture):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대상 모두에게 공통적 의미를 갖게 되는 제스처로서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비언어적 및 언어적 제스처가 포함되며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상징으로 전환 발달함</a:t>
              </a:r>
            </a:p>
            <a:p>
              <a:pPr marL="285750" marR="0" indent="-285750" algn="just" fontAlgn="base" latinLnBrk="1">
                <a:lnSpc>
                  <a:spcPct val="117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유아는 모든 대상에게 같은 의미를 지닌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관습적 제스처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를 이용하여 상호작용하며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이런 관습적 제스처는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마음의 역량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을 발달과 자아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사회의 발전 기여</a:t>
              </a:r>
            </a:p>
            <a:p>
              <a:pPr marL="285750" marR="0" indent="-285750" algn="just" fontAlgn="base" latinLnBrk="1">
                <a:lnSpc>
                  <a:spcPct val="117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유아는 관습적 제스처를 인식하고 해석하여 자신이 협력해야 하는 사람의 성향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욕구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행동경향을 추정하고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타인에 대한 적응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을 용이하게 해주는 대안행동을 상상으로 시연할 수 있으며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자신의 역할을 생각하고 타자의 역할을 취해볼 수 있는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굴림" panose="020B0600000101010101" pitchFamily="50" charset="-127"/>
                </a:rPr>
                <a:t>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역할 취하기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(role-taking)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가 가능해져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효율적으로 상호작용함</a:t>
              </a:r>
            </a:p>
            <a:p>
              <a:pPr marL="285750" marR="0" indent="-285750" algn="just" fontAlgn="base" latinLnBrk="1">
                <a:lnSpc>
                  <a:spcPct val="117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개인이 관습적 제스처를 이해하고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타자의 역할을 취하기 위해 제스처를 사용하고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대안행동노선을 상상적으로 시연할 수 있는 역량을 가지면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타인과의 상호작용에서 적합한 행위를 선택하고 실행에 옮길 수 있는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마음의 역량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을 형성</a:t>
              </a:r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72007" y="1196752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5" name="Rectangle 67"/>
            <p:cNvSpPr>
              <a:spLocks noChangeArrowheads="1"/>
            </p:cNvSpPr>
            <p:nvPr/>
          </p:nvSpPr>
          <p:spPr bwMode="auto">
            <a:xfrm>
              <a:off x="0" y="692696"/>
              <a:ext cx="1624163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2)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마음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15849077"/>
      </p:ext>
    </p:extLst>
  </p:cSld>
  <p:clrMapOvr>
    <a:masterClrMapping/>
  </p:clrMapOvr>
</p:sld>
</file>

<file path=ppt/theme/theme1.xml><?xml version="1.0" encoding="utf-8"?>
<a:theme xmlns:a="http://schemas.openxmlformats.org/drawingml/2006/main" name="기본 디자인">
  <a:themeElements>
    <a:clrScheme name="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3172</TotalTime>
  <Words>3247</Words>
  <Application>Microsoft Office PowerPoint</Application>
  <PresentationFormat>화면 슬라이드 쇼(4:3)</PresentationFormat>
  <Paragraphs>175</Paragraphs>
  <Slides>21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21</vt:i4>
      </vt:variant>
    </vt:vector>
  </HeadingPairs>
  <TitlesOfParts>
    <vt:vector size="26" baseType="lpstr">
      <vt:lpstr>HY견고딕</vt:lpstr>
      <vt:lpstr>굴림</vt:lpstr>
      <vt:lpstr>Arial</vt:lpstr>
      <vt:lpstr>Wingdings</vt:lpstr>
      <vt:lpstr>기본 디자인</vt:lpstr>
      <vt:lpstr>제 4 부   사회체계와 사회복지실천</vt:lpstr>
      <vt:lpstr>제 26 장   상호작용이론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길벗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강은정</dc:creator>
  <cp:lastModifiedBy>Windows 사용자</cp:lastModifiedBy>
  <cp:revision>383</cp:revision>
  <dcterms:created xsi:type="dcterms:W3CDTF">2004-08-11T05:45:06Z</dcterms:created>
  <dcterms:modified xsi:type="dcterms:W3CDTF">2021-01-20T07:57:41Z</dcterms:modified>
</cp:coreProperties>
</file>