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89" r:id="rId13"/>
    <p:sldId id="270" r:id="rId14"/>
    <p:sldId id="271" r:id="rId15"/>
    <p:sldId id="288" r:id="rId16"/>
    <p:sldId id="272" r:id="rId17"/>
    <p:sldId id="273" r:id="rId18"/>
    <p:sldId id="274" r:id="rId19"/>
    <p:sldId id="275" r:id="rId20"/>
    <p:sldId id="292" r:id="rId21"/>
    <p:sldId id="277" r:id="rId22"/>
    <p:sldId id="276" r:id="rId23"/>
    <p:sldId id="28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90" r:id="rId33"/>
    <p:sldId id="286" r:id="rId3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4" autoAdjust="0"/>
    <p:restoredTop sz="94700" autoAdjust="0"/>
  </p:normalViewPr>
  <p:slideViewPr>
    <p:cSldViewPr>
      <p:cViewPr varScale="1">
        <p:scale>
          <a:sx n="99" d="100"/>
          <a:sy n="99" d="100"/>
        </p:scale>
        <p:origin x="96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43808" y="2204864"/>
            <a:ext cx="3600400" cy="136815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ko-KR" sz="4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4000" dirty="0" smtClean="0">
                <a:latin typeface="돋움" pitchFamily="50" charset="-127"/>
                <a:ea typeface="돋움" pitchFamily="50" charset="-127"/>
              </a:rPr>
              <a:t>개인대상 실천기술</a:t>
            </a:r>
            <a:endParaRPr lang="en-US" altLang="ko-KR" sz="4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7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명료화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생각이나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경험을 명확히 이해하기 위한 것으로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메시지가 추상적이거나 혼란스러운 경우 보다 구체적으로 표현하도록 클라이언트에게 요청함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잘못된 해석이나 클라이언트 상황에 대한 왜곡된 인식을 가질 수 있기 때문에 클라이언트의 메시지가 분명하지 않은 경우 명확히 할 것을 요청하며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사회복지사도 구체적인 예 등을 들어 전달할 메시지를 클라이언트가 잘 이해하고 있는가를 피드백을 통해 확인 받을 수 있게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요약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메시지의 정서와 내용이 문장 안에 잘 축약되도록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요약의 기술은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면접을 시작할 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지난 면접의 내용을 정리하거나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면접을 마칠 때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다음 모임의 내용을 정리하는데 활용하면 효과적임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 중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에는 특정 주제에 초점을 맞추거나 다른 주제로 전환하고자 할 때 흔히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요약기술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사용할 때는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열거하기보다는 초점이나 강조점을 중심으로 중심내용을 재구성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해석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표현한 문제에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숨겨진 의미를 발견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하고자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해석은 문제 이면에 담겨 있는 이슈들을 파악하는 과정으로서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새로운 방식으로 또는 보다 객관적으로 바라보도록 도와줌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클라이언트와 사회복지사간의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라포가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 형성되어 있고 클라이언트가 자신의 문제를 탐색할 준비가 되어 있을 때 효과적임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542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직면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메시지의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불일치된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내용을 지적할 때 사용하는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말한 내용과 행동 또는 말한 내용들간에 일치되지 않는 부분이 있을 때 왜곡된 부분을 살피며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상황을 명확히 인식하도록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방어적이 될 수 있음으로 직면의 기술은 매우 지지적인 분위기에서 세심한 주의를 가지고 제한적으로 사용될 필요가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기술은 클라이언트의 문제에 효과적으로 개입하여 해결해 나가는 원조과정에 필요한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개인대상의 실천에서는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개별 클라이언트의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문제에 대한 이해와 규명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개입을 위한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계획과 실행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원조과정을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점검하고 평가하는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기술을 단계별로 준비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평가와 종결단계로 나누어 살펴보면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253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(8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첫 만남을 위한 준비는 앞으로의 원조과정의 지속여부와 방향을 결정짓는 중요한 과정임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기관이나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주어진 정보를 초기접촉 이전에 검토하고 점검함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이미 제공된 정보에 대해 클라이언트에게 반복적으로 요구하지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시설이나 장비 등을 준비하는 것이 가능함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선입견을 가질 가능성이 크기 때문에 기초적인 자료로 제한해야 함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232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면접자나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의뢰인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사례를 담당했던 직원들로부터 클라이언트와 문제상황에 관해 알아봄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타인으로 부터 얻은 정보는 클라이언트의 견해와 다를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객관적인 정보이기보다는 의견이라는 것을 인식하여 선입견이나 가정을 하지 않도록 주의해야 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슈퍼바이저나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동료로부터 조언을 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면접을 방해하는 요소를 사전에 차단하고 의사소통이 원활히 이루어지도록 구체적인 준비를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약속시간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가구배치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외모 등 점검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 외부에서 면접이 이루어지는 경우 장소의 적절성을 확인하고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가정을 방문하는 경우 세심한 주의를 기울임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125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클라이언트의 문제와 상황에 대해 공감적 이해를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사전공감은 직접적인 만남이 이전에 이루어지기 때문에 잠정적이며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직접적인 의사소통에 의해 바뀔 수 있음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면접을 위해 면접에 관한 임시계획을 세움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면접의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방향성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질문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잠정적인 계획은 클라이언트와 함께 실제 계획을 세우고 면접을 일관되게 이끄는 과정에 도움이 됨 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626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첫 만남으로 이루어지는 초기단계는 모임이 긍정적이며 생산적이라는 확신을 갖게 하는 기술이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서로 소개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모임의 목적이나 방향성 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기대 확인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정책이나 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윤리적 원칙들에 대한 검토가 이루어져서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서비스가 제공되는 맥락을 이해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하면서 참여할 수 있게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피드백이 중요하며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혼란스럽거나 복잡하게 느끼는 내용에 대해서는 명확히 이해시키는 것이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626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사고나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관심사나 상황 등을 공유하도록 클라이언트를 격려하며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과정을 통해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상황에 대한 많은 정보를 수집하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도록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활용되는 구체적인 기술에는 탐색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세분화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이해와 공감 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650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개인대상 사회복지실천의 특징</a:t>
            </a:r>
            <a:endParaRPr lang="en-US" altLang="ko-KR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체계를 중심으로 이루어짐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 대상의 사회복지실천은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개별 클라이언트 체계가 갖는 문제에 초점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두고 클라이언트와의 개별화된 원조과정을 진행함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선택권이 중요시되며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개별화된 욕구와 특성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상황에 알맞은 방법과 전략을 활용하도록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전문적 관계를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클라이언트와의 일대 일의 관계 속에서 관계형성과 의사소통의 기술을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도구로 활용하여 클라이언트의 문제해결과정에 개입하는 특징이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문제해결을 위해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다양한 개입모델을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다양한 학문적 배경을 가진 실천모델을 활용하여 개인의 변화 또는 개인과 환경의 상호작용을 변화시키고자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48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사정단계에서는 클라이언트와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상황의 연관성에 대한 이해를 높임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기술적 정보를 정리하는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상황을 명확히 이해하며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초점과 방향을 구체화함으로써 수집된 자료에 대한 체계적인 이해가 가능하도록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16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임시적인 사정 틀을 구성하는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사정을 통해서 회복지사와 클라이언트는 문제상황에 영향을 주는 요소들에 대해 이해하게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문제정의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클라이언트 체계 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개입과정에 참여하는 체계들 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 목표 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 결과 예측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변화과정 중에 발생할 위험요소나 장애요소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자원이나 강점 활용 전략을 살펴봄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사정단계에 필요한 과제들을 체계적으로 기술하기 위한 다양한 양식들을 기관이나 사례의 성격에 맞게 선택하여 활용하는 기술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369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(5)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관한 사정자료를 기초로 구체적인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목표와 개입방법 등에 관한 실행 및 평가계획을 세우고 합의해 나감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상호이해를 통해 문제를 구체화하고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목표를 설정하며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접근방법을 개발하고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단계적 행동방법을 구상하고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평가계획을 세우는 실천기술이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650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문제해결과정에 직접적으로 활용되는 실천기술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문제해결이나 적응 능력을 향상시키는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기능향상을 위해 지역사회의 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기회 등을 연결시키는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정의에 입각하여 소외된 약자들이 권리를 찾고 기회를 얻도록 개입하는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클라이언트나 소비자의 욕구에 반응적인 새로운 서비스의 개발이나 기존의 지역사회 서비스 및 자원체계의 개선과 향성을 위해 개입하는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개입방법을 선택하는 데 따르는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명확한 근거와 전문가적인 판단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20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(7)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목적달성을 위해 지금까지 진행해 온 과정을 다양한 평가방법을 통해 검토함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만일 평가를 통해 변화가 없거나 부정적인 결과를 보이는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이전의 사정이나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개입단계에 대한 점검이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과정에 대한 평가와 최종평가를 통해 함께 진행과정을 돌아보고 앞으로의 방향에 대한 논의가 가능함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(8)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원조관계가 끝나는 데 대한 종결 소감을 클라이언트와 공유하는 것이  중요하며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 이후 종결 기록을 남기는 것도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600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전문적인 임상지식과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인간행동과 사회환경에 대한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실천이론과 임상기술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기타 전문활동과 관련된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사회복지전문직의 전문적 가치와 윤리강령의 실천원칙에 준하여 실무를 수행함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전문가로서의 지속적인 자기개발을 위한 활동으로서 보수교육과 슈퍼비전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 전문가들과의 교류 등이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 기관들과의 협조와 의뢰에 필요한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비공식적 자원체계들에 대한 지원활동에 필요한 지식과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80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복합적인 문제나 만성적인 장애를 가진 개인을 대상으로 한 통합적 실천모델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사례관리자와 클라이언트의 긴밀한 상호관계를 강조하는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 중심의 개별화된 접근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초점과 원인에 대한 임상적 시각의 변화를 전제로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문제의 원인에 대한 피해자 비난의 시각으로부터 클라이언트 중심의 시각으로 변화하면서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클라이언트를 행동의 주체로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잠재력  등을 확인하고 개발하는데 역점을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변화를 위한 직접적 개입에 한정하지 않고 자원의 조정을 포함하는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환경적 개입으로까지 전문가의 개입역할을 확대함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복합적인 문제를 가진 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필요로하는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서비스와 사회자원을 효과적으로 연계하고 조정하는 기능을 수행하기 위해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간접적인 서비스 기능을 활성화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시킴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69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사례개발 및 접수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의뢰하거나 스스로 도움을 요청하는 사람들을 기관이나 현장에서 최초로 접촉하게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문제와 상황의 확인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신뢰감 형성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서비스에 대한 합의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클라이언트의 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적격성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평가와 함께 클라이언트에게 기관의 서비스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필요조건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제한 등과 같은 정보를 제공하여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서비스에 대한 합의점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도출함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일차적인 정보수집내용에는 클라이언트가 말하는 문제나 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문제나 욕구에 대한 의뢰인의 의견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접수 당시의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건강상태나 병력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경제적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경제활동 여부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접촉인물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전반적인 접수자의 의견과 일반적인 인구학적 정보가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53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확인과 접수를 통해 클라이언트의 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적격성이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확인되면 사정이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사정의 내용은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욕구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능력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지역사회 자원체계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비공식적 사회적 관계망 및 사회적 지지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관한 구체적인 사정 자료는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직접적 진술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 등 사회적 관계망 성원이 제공한 정보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환경에 대한 직접적 관찰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 서비스 제공자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기관의 기록 등을 통해 수집됨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298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사정에서 얻어진 자료를 기초로 포괄적이고 구체적인 서비스 계획을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만드는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구체적인 활동계획을 수립하는 과정에서 고려할 주요항목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분야별 우선순위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분야별 클라이언트 변화상황 평가를 위한 장단기 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목표달성을 위한 특별한 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의뢰를 위한 기관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활동을 조직하기 위한 시간계획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잠재적 장애물 확인과 장애물에 대한 해결책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899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개인대상의 사회복지실천에서는 클라이언트와의 일대일 관계 속에서 이루어지는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직접적인 만남을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통해 문제를 해결하는 방법에 관심을 갖기 때문에 주변체계에 대한 개입이나 간접적인 원조기술보다는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대면접촉을 통한 면접기술이나 상담기법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실천과정 전반에 걸쳐 보다 빈번하게 활용하는 특징이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사회복지실천현장에서 개인을 대상으로 개입에 활용되는 실천기술은 기능에 따라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관계형성이나 의사소통에 도움이 되는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대인관계의 기술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목적지향적인 원조과정을 효과적으로 진행하는데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필요한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실천과정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나누어짐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93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서비스 계획을 수립하는 것과 함께 클라이언트와 관련된 서비스 자원에 관한 정보를 획득하고 접근이 용이 하도록 자료를 조직화해서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자원목록을 작성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자원목록에 포함되어야 할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기능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영역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사업내용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전문인력 현황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자격 요건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비용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접근성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질적 수준에 대한 평가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기관과의 업무협조와 조정을 위한 주요 접촉 인물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장애요인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998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직접 개입은 사례관리자가 임상전문가로서 클라이언트의 기술과 능력을 향상시키거나 문제를 경감시키기 위해 직접적인 활동을 수행하는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간접개입은 클라이언트 주변체계나 클라이언트와 체계 간의 관계를 변화시키기 위한 활동을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자원체계를 연결하는 중개활동은 가장 핵심적인 기술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413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(5)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대한 서비스계획이 적절히 수행되는 가를 확인하는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구조적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사례관리자에게 할당된 클라이언트 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 자격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변동률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과정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동안 가정방문 횟수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초기면접에서 서비스 제공까지 걸린 시간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결과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변화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만족여부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24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사례관리자가 제공한 서비스와 원조활동이 가치가 있는가를 결정하는 과정으로서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서비스를 받은 클라이언트의 긍정적인 변화와 사례관리의 전반적인 과정을 평가하게 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평가를 위한 자료는 서비스를 받기 전과 후의 상태를 비교하는 것이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평가자료를 얻는 방법은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표준화된 척도를 사용하여 전문가의 면접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통해 자료를 수집하는 것과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자기보고식 방법으로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정보를 수집하는 질문지법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아닌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사례관리자나 제 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자가 관찰하는 것을 기록하는 관찰법이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27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 관계의 기술은 클라이언트와의 효과적인 상호교류가 이루어 지도록 돕는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전문적 관계를 유지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발전 시키는데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뿐 아니라 주변체계와의 상호이해를 촉진시킴으로써 목적지향적인 문제해결과정의 원활한 진행을 돕기 때문에 모든 대인서비스 현장의 전문가에게 기본적으로 요구되는 기술임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 기술에는 클라이언트와 사회복지사의 긍정적인 원조관계를 유지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발전시키는데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필요한 관계형성의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클라이언트와의 원활한 의사소통을 돕는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대화의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017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관계형성의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비스텍이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제시한 관계형성의 기술적 원칙들은 모든 대인서비스 현장에 적용할 수 있는 기초적인 내용임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개인의 고유성을 가진 존재로서 인식될 권리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선택과 결정에 대한 클라이언트의 자유와 권리를 의미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관점과 가치를 인정하며 클라이언트에 대해 긍정적인 고려를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비심판적 태도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비난하거나 경솔한 평가를 하지 않으며 클라이언트 스스로가 가치판단을 하도록 돕는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통제된 정서적 관여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개인적 감정을 분리하는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의도적 감정표현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가진 부정적인 감정과 정서상태를 자유롭게 표현할 수 있도록 격려하는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비밀보장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사생활에 대한 권리와 서비스 제공과정에서 공유된 내용에 대해 전문가와 기관으로부터 비밀을 보장 받을 권리가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605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효과적인 의사소통에 필요한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언어적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비언어적 표현을 이해하고 해석하며 클라이언트의 의사표현을 보다 명확히 하도록 도와줌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일반적인 대화의 기술에는 말하기와 듣기가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말하기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말하기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목소리나 억양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속도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등을 포함하는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언어적 표현과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얼굴표정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자세나 기타 신체적 언어를 통한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비언어적 표현을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기술적으로 사용하는 방법을 습득해야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듣기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효과적으로 듣기 위해서는 클라이언트가 표현하는 바를 능동적으로 듣고 클라이언트의 현실적 상황을 적극적으로 이해하려는 자세가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621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면접과정에서 클라이언트에 대한 공감적 반응을 통해 클라이언트의 욕구나 문제상황을 구체적으로 파악하며 클라이언트의 변화를 이끌어 내기 위해서는 클라이언트의 반응에 적절한 면접의 기술을 적용시킬 필요가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바꾸어 말하기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부연설명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(paraphrasing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이해를 돕기 위해 다른 말로 바꾸어 표현하는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메시지 내용에 초점을 두고 클라이언트가 말한 바를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사회복지사의 말로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재진술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자신이 생각하고 경험한 바를 살펴보면 다른 시각에서 생각할 기회를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갖음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말한 바를 단순히 따라 하는 것을 피하며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메시지를 이해하고 있는 바를 확인시켜주어 클라이언트의 피드백이 일어나도록 기술을 적용해야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당신 어머니가 최근에 돌아가셔서 그립군요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989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감정의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반영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정서적인 내용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을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재신술하며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탐색하는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로서 클라이언트가 자신의 주변상황에 대해 어떻게 정서적으로 반응하는 가를 이해하는데 도움을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말의 밑바탕에 흐르고 있는 감정을 파악하는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정서적 표현에 필요한 풍부한 어휘력을 갖추어야 하며 비언어적인 표현에 대해서도 민감성을 가져야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얼마나 슬펐을까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55737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정보제공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유용한 내용을 전달할 때 사용하는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제공되는 정보는 클라이언트의 현재문제에 적절한 실질적인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선택할 수 있는 대안을 제시하거나 필요한 내용을 교육하게 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클라이언트의 자기결정이나 정보의 선택적 활용이 보장되어야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정보제공은 최상의 선택이라고 믿는 바를 클라이언트에게 제안하는 조언의 형태가 아니라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가능한 모든 대안들을 기초로 클라이언트가 선택할 수 있도록 필요한 자료를 제공하는 것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809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934</TotalTime>
  <Words>2320</Words>
  <Application>Microsoft Office PowerPoint</Application>
  <PresentationFormat>화면 슬라이드 쇼(4:3)</PresentationFormat>
  <Paragraphs>264</Paragraphs>
  <Slides>33</Slides>
  <Notes>33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42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68</cp:revision>
  <dcterms:created xsi:type="dcterms:W3CDTF">2011-09-05T13:36:33Z</dcterms:created>
  <dcterms:modified xsi:type="dcterms:W3CDTF">2024-05-08T09:04:31Z</dcterms:modified>
</cp:coreProperties>
</file>