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3" r:id="rId3"/>
    <p:sldId id="270" r:id="rId4"/>
    <p:sldId id="304" r:id="rId5"/>
    <p:sldId id="276" r:id="rId6"/>
    <p:sldId id="282" r:id="rId7"/>
    <p:sldId id="308" r:id="rId8"/>
    <p:sldId id="287" r:id="rId9"/>
    <p:sldId id="298" r:id="rId10"/>
    <p:sldId id="299" r:id="rId11"/>
    <p:sldId id="305" r:id="rId12"/>
    <p:sldId id="306" r:id="rId13"/>
    <p:sldId id="267" r:id="rId14"/>
    <p:sldId id="307" r:id="rId15"/>
    <p:sldId id="289" r:id="rId16"/>
    <p:sldId id="300" r:id="rId17"/>
    <p:sldId id="301" r:id="rId18"/>
    <p:sldId id="302" r:id="rId19"/>
    <p:sldId id="292" r:id="rId2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0033"/>
    <a:srgbClr val="800000"/>
    <a:srgbClr val="990000"/>
    <a:srgbClr val="A50021"/>
    <a:srgbClr val="008000"/>
    <a:srgbClr val="00FF00"/>
    <a:srgbClr val="339933"/>
    <a:srgbClr val="CC66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86AE-20B1-4CFE-927D-4320954A00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6AF5-B9E0-4EAE-8721-AA41054B5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65EF-4AE9-47CD-B837-6C1C666FCC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7AB1-A7BB-4B7A-82B9-2CD309248D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7D2-BE6D-4F82-860C-A2AAACE0A4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C19-0708-4D49-B9BB-23D39C6812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E2D1-313E-463F-92A1-B21FF23076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B263E-5A05-4814-9CA2-D1241D5E43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C4FE-6862-4F1E-8315-CF3FE11DBC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ECA9-CA4C-41AC-9C7D-E0D0CE1502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96D-09E8-4421-9996-947119F7A85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BC35110-2120-4042-BE34-AEDA5E16C6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굴림" pitchFamily="50" charset="-127"/>
              <a:ea typeface="굴림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32" y="260648"/>
            <a:ext cx="9147239" cy="6264696"/>
            <a:chOff x="-32" y="260648"/>
            <a:chExt cx="9147239" cy="6264696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207" y="66788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2" name="Text Box 56"/>
            <p:cNvSpPr txBox="1">
              <a:spLocks noChangeArrowheads="1"/>
            </p:cNvSpPr>
            <p:nvPr/>
          </p:nvSpPr>
          <p:spPr bwMode="auto">
            <a:xfrm>
              <a:off x="96870" y="260648"/>
              <a:ext cx="326243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o-KR" altLang="en-US" sz="24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 및 가족치료</a:t>
              </a:r>
              <a:endParaRPr lang="en-US" altLang="ko-KR" sz="24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32" y="2306968"/>
              <a:ext cx="9144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9. Milan Group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의 </a:t>
              </a:r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체계적 가족치료</a:t>
              </a:r>
              <a:endParaRPr lang="en-US" altLang="ko-KR" sz="32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-32" y="1988840"/>
              <a:ext cx="9144032" cy="1343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1835696" y="5779547"/>
              <a:ext cx="5452088" cy="745797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권  중  돈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188640"/>
            <a:ext cx="9147175" cy="6669360"/>
            <a:chOff x="0" y="188640"/>
            <a:chExt cx="9147175" cy="5240624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112173"/>
              <a:ext cx="9144000" cy="4317091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chemeClr val="accent2"/>
                  </a:solidFill>
                </a:rPr>
                <a:t> </a:t>
              </a:r>
              <a:r>
                <a:rPr lang="en-US" altLang="ko-KR" b="1" dirty="0" err="1">
                  <a:solidFill>
                    <a:schemeClr val="accent2"/>
                  </a:solidFill>
                </a:rPr>
                <a:t>presession</a:t>
              </a:r>
              <a:r>
                <a:rPr lang="en-US" altLang="ko-KR" b="1" dirty="0">
                  <a:solidFill>
                    <a:schemeClr val="accent2"/>
                  </a:solidFill>
                </a:rPr>
                <a:t>: </a:t>
              </a:r>
              <a:r>
                <a:rPr lang="en-US" altLang="ko-KR" b="1" dirty="0">
                  <a:solidFill>
                    <a:srgbClr val="C00000"/>
                  </a:solidFill>
                </a:rPr>
                <a:t>5-10</a:t>
              </a:r>
              <a:r>
                <a:rPr lang="ko-KR" altLang="en-US" b="1" dirty="0">
                  <a:solidFill>
                    <a:srgbClr val="C00000"/>
                  </a:solidFill>
                </a:rPr>
                <a:t>분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접수정보와 가족의 상황검토 및 치료자간의 의견교환 </a:t>
              </a:r>
              <a:r>
                <a:rPr lang="en-US" altLang="ko-KR" b="1" dirty="0">
                  <a:solidFill>
                    <a:srgbClr val="C00000"/>
                  </a:solidFill>
                </a:rPr>
                <a:t>+ </a:t>
              </a:r>
              <a:r>
                <a:rPr lang="ko-KR" altLang="en-US" b="1" dirty="0">
                  <a:solidFill>
                    <a:srgbClr val="C00000"/>
                  </a:solidFill>
                </a:rPr>
                <a:t>유사사례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검토를 통해 가족에 대한 초기가설을 설정함</a:t>
              </a: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chemeClr val="accent2"/>
                  </a:solidFill>
                </a:rPr>
                <a:t> session/interview:</a:t>
              </a:r>
              <a:r>
                <a:rPr lang="ko-KR" altLang="en-US" b="1" dirty="0">
                  <a:solidFill>
                    <a:schemeClr val="accent2"/>
                  </a:solidFill>
                </a:rPr>
                <a:t> </a:t>
              </a:r>
              <a:r>
                <a:rPr lang="en-US" altLang="ko-KR" b="1" dirty="0">
                  <a:solidFill>
                    <a:srgbClr val="C00000"/>
                  </a:solidFill>
                </a:rPr>
                <a:t>50-90</a:t>
              </a:r>
              <a:r>
                <a:rPr lang="ko-KR" altLang="en-US" b="1" dirty="0">
                  <a:solidFill>
                    <a:srgbClr val="C00000"/>
                  </a:solidFill>
                </a:rPr>
                <a:t>분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남녀 각 </a:t>
              </a:r>
              <a:r>
                <a:rPr lang="en-US" altLang="ko-KR" b="1" dirty="0">
                  <a:solidFill>
                    <a:srgbClr val="C00000"/>
                  </a:solidFill>
                </a:rPr>
                <a:t>1</a:t>
              </a:r>
              <a:r>
                <a:rPr lang="ko-KR" altLang="en-US" b="1" dirty="0">
                  <a:solidFill>
                    <a:srgbClr val="C00000"/>
                  </a:solidFill>
                </a:rPr>
                <a:t>인씩 </a:t>
              </a:r>
              <a:r>
                <a:rPr lang="en-US" altLang="ko-KR" b="1" dirty="0">
                  <a:solidFill>
                    <a:srgbClr val="C00000"/>
                  </a:solidFill>
                </a:rPr>
                <a:t>2</a:t>
              </a:r>
              <a:r>
                <a:rPr lang="ko-KR" altLang="en-US" b="1" dirty="0">
                  <a:solidFill>
                    <a:srgbClr val="C00000"/>
                  </a:solidFill>
                </a:rPr>
                <a:t>인 </a:t>
              </a:r>
              <a:r>
                <a:rPr lang="en-US" altLang="ko-KR" b="1" dirty="0">
                  <a:solidFill>
                    <a:srgbClr val="C00000"/>
                  </a:solidFill>
                </a:rPr>
                <a:t>1</a:t>
              </a:r>
              <a:r>
                <a:rPr lang="ko-KR" altLang="en-US" b="1" dirty="0">
                  <a:solidFill>
                    <a:srgbClr val="C00000"/>
                  </a:solidFill>
                </a:rPr>
                <a:t>조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</a:t>
              </a:r>
              <a:r>
                <a:rPr lang="ko-KR" altLang="en-US" b="1" dirty="0">
                  <a:solidFill>
                    <a:srgbClr val="C00000"/>
                  </a:solidFill>
                </a:rPr>
                <a:t> 편성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한 조는 직접 치료를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 실시하고 다른 한 조는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일방경</a:t>
              </a:r>
              <a:r>
                <a:rPr lang="ko-KR" altLang="en-US" b="1" dirty="0">
                  <a:solidFill>
                    <a:srgbClr val="C00000"/>
                  </a:solidFill>
                </a:rPr>
                <a:t> 뒤에서 관찰하며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초기에 수립한 가설을 정교화 또는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타당화시키거나</a:t>
              </a:r>
              <a:r>
                <a:rPr lang="ko-KR" altLang="en-US" b="1" dirty="0">
                  <a:solidFill>
                    <a:srgbClr val="C00000"/>
                  </a:solidFill>
                </a:rPr>
                <a:t> 수정 보완함</a:t>
              </a: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chemeClr val="accent2"/>
                  </a:solidFill>
                </a:rPr>
                <a:t> intersession:</a:t>
              </a:r>
              <a:r>
                <a:rPr lang="ko-KR" altLang="en-US" b="1" dirty="0">
                  <a:solidFill>
                    <a:schemeClr val="accent2"/>
                  </a:solidFill>
                </a:rPr>
                <a:t> </a:t>
              </a:r>
              <a:r>
                <a:rPr lang="en-US" altLang="ko-KR" b="1" dirty="0">
                  <a:solidFill>
                    <a:srgbClr val="C00000"/>
                  </a:solidFill>
                </a:rPr>
                <a:t>15-40</a:t>
              </a:r>
              <a:r>
                <a:rPr lang="ko-KR" altLang="en-US" b="1" dirty="0">
                  <a:solidFill>
                    <a:srgbClr val="C00000"/>
                  </a:solidFill>
                </a:rPr>
                <a:t>분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 상호작용에 대한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치료팀과</a:t>
              </a: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관찰팀간의</a:t>
              </a:r>
              <a:r>
                <a:rPr lang="ko-KR" altLang="en-US" b="1" dirty="0">
                  <a:solidFill>
                    <a:srgbClr val="C00000"/>
                  </a:solidFill>
                </a:rPr>
                <a:t> 토의과정을 통해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 개입전략을 구상하고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결정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가족은 치료실에서 대기</a:t>
              </a: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chemeClr val="accent2"/>
                  </a:solidFill>
                </a:rPr>
                <a:t> intervention:</a:t>
              </a:r>
              <a:r>
                <a:rPr lang="ko-KR" altLang="en-US" b="1" dirty="0">
                  <a:solidFill>
                    <a:schemeClr val="accent2"/>
                  </a:solidFill>
                </a:rPr>
                <a:t> </a:t>
              </a:r>
              <a:r>
                <a:rPr lang="en-US" altLang="ko-KR" b="1" dirty="0">
                  <a:solidFill>
                    <a:srgbClr val="C00000"/>
                  </a:solidFill>
                </a:rPr>
                <a:t>5-15</a:t>
              </a:r>
              <a:r>
                <a:rPr lang="ko-KR" altLang="en-US" b="1" dirty="0">
                  <a:solidFill>
                    <a:srgbClr val="C00000"/>
                  </a:solidFill>
                </a:rPr>
                <a:t>분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치료팀의</a:t>
              </a:r>
              <a:r>
                <a:rPr lang="ko-KR" altLang="en-US" b="1" dirty="0">
                  <a:solidFill>
                    <a:srgbClr val="C00000"/>
                  </a:solidFill>
                </a:rPr>
                <a:t> 결정사항을 가족에게 전달하는 시간으로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가족성원에게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과제 특히 역설적 처방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가족의식 등의 과제부여</a:t>
              </a: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chemeClr val="accent2"/>
                  </a:solidFill>
                </a:rPr>
                <a:t> </a:t>
              </a:r>
              <a:r>
                <a:rPr lang="en-US" altLang="ko-KR" b="1" dirty="0" err="1">
                  <a:solidFill>
                    <a:schemeClr val="accent2"/>
                  </a:solidFill>
                </a:rPr>
                <a:t>postsession</a:t>
              </a:r>
              <a:r>
                <a:rPr lang="en-US" altLang="ko-KR" b="1" dirty="0">
                  <a:solidFill>
                    <a:schemeClr val="accent2"/>
                  </a:solidFill>
                </a:rPr>
                <a:t>:</a:t>
              </a:r>
              <a:r>
                <a:rPr lang="ko-KR" altLang="en-US" b="1" dirty="0">
                  <a:solidFill>
                    <a:schemeClr val="accent2"/>
                  </a:solidFill>
                </a:rPr>
                <a:t> </a:t>
              </a:r>
              <a:r>
                <a:rPr lang="en-US" altLang="ko-KR" b="1" dirty="0">
                  <a:solidFill>
                    <a:srgbClr val="C00000"/>
                  </a:solidFill>
                </a:rPr>
                <a:t>5-15</a:t>
              </a:r>
              <a:r>
                <a:rPr lang="ko-KR" altLang="en-US" b="1" dirty="0">
                  <a:solidFill>
                    <a:srgbClr val="C00000"/>
                  </a:solidFill>
                </a:rPr>
                <a:t>분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개입에 대한 가족 반응을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치료팀과</a:t>
              </a: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관찰팀이</a:t>
              </a:r>
              <a:r>
                <a:rPr lang="ko-KR" altLang="en-US" b="1" dirty="0">
                  <a:solidFill>
                    <a:srgbClr val="C00000"/>
                  </a:solidFill>
                </a:rPr>
                <a:t> 합류하여 분석하고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평가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전체 치료시간의 진행과정에 대해 토의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다음 치료시간에 대한 사전계획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endParaRPr lang="ko-KR" alt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4000" cy="52172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3.2.4.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치료과정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4. session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의 구성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188640"/>
            <a:ext cx="9147175" cy="6669360"/>
            <a:chOff x="0" y="188640"/>
            <a:chExt cx="9147175" cy="5240624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112173"/>
              <a:ext cx="9144000" cy="4317091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전통적인 의료적 진단모델 거부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진단명도 거부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증상은 상호작용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상호작용은 의사소통에 의해서 형성되므로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의사소통 유형 평가 초점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세대간 결탁 등의 구조적 특성도 고려하지만 강조하지는 않음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의사소통을 통하여 이루어지는 상호작용에 대한 가족의 전제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경험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상호작용의 규칙과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특정관계와 상황에 대한 의미에 초점을 두고 가족기능을 평가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의뢰자와의</a:t>
              </a:r>
              <a:r>
                <a:rPr lang="ko-KR" altLang="en-US" b="1" dirty="0">
                  <a:solidFill>
                    <a:srgbClr val="C00000"/>
                  </a:solidFill>
                </a:rPr>
                <a:t> 첫 접촉에서 얻은 정보 근거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</a:t>
              </a:r>
              <a:r>
                <a:rPr lang="ko-KR" altLang="en-US" b="1" dirty="0">
                  <a:solidFill>
                    <a:srgbClr val="C00000"/>
                  </a:solidFill>
                </a:rPr>
                <a:t> 토의를 거쳐 잠정 가설 설정하고 시작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가설설정 작업은 전체 치료과정에서 연속되는 하나의 과정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수정 보완해 감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첫 번째 치료시간에 “누가 처음 문제를 발견하였습니까</a:t>
              </a:r>
              <a:r>
                <a:rPr lang="en-US" altLang="ko-KR" b="1" dirty="0">
                  <a:solidFill>
                    <a:srgbClr val="C00000"/>
                  </a:solidFill>
                </a:rPr>
                <a:t>?”</a:t>
              </a:r>
              <a:r>
                <a:rPr lang="ko-KR" altLang="en-US" b="1" dirty="0">
                  <a:solidFill>
                    <a:srgbClr val="C00000"/>
                  </a:solidFill>
                </a:rPr>
                <a:t>라는 질문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일반적으로 증상을 가지고 있는 성원을 문제가 있는 성원으로 지목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순환적 질문을 통하여 문제를 대인관계적 차원으로 재정의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치료시간 중의 관찰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성원이 제시한 정보와 가족의 반응양식을 바탕으로 하여 최초가설을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 정교화해 나가고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여러 개의 가설을 설정함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여러 개의 가설에 대한 가족의 반응과 논박을 통하여 수정보완하고 타당성을 검증하여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 가족들이 논박할 여지가 없는 최종가설을 설정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최종 가설에 근거하여 최종 개입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사정단위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문제 및 그 해결과 관련된 모든 맥락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의뢰인이나 의뢰기관을 중시</a:t>
              </a:r>
            </a:p>
            <a:p>
              <a:pPr>
                <a:spcBef>
                  <a:spcPts val="200"/>
                </a:spcBef>
                <a:spcAft>
                  <a:spcPts val="1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최초 치료를 의뢰한 사람의 정보중시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가족문제로 인해 가장 고통 받고 있는 성원이므로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endParaRPr lang="ko-KR" alt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4000" cy="52172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3.2.5.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치료과정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5.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사정과 평가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lang="en-US" altLang="ko-KR" sz="20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hypothesization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188640"/>
            <a:ext cx="9147175" cy="6669360"/>
            <a:chOff x="0" y="188640"/>
            <a:chExt cx="9147175" cy="5240624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112173"/>
              <a:ext cx="9144000" cy="4317091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가설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왜 이런 일이 가족 내에서 일어났으며 왜 가족체계가 이렇게 행동하는지에 대한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추정에 기초를 둔 설명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가설의 특성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 관계맥락을 파악하기 위하여 문제나 증상과 관련된 모든 자료를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조직화하여 만든 하나의 가정을 설정하는 과정으로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순환적이고 관계적 특성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가설의 기능</a:t>
              </a:r>
              <a:r>
                <a:rPr lang="en-US" altLang="ko-KR" b="1" dirty="0">
                  <a:solidFill>
                    <a:srgbClr val="0000CC"/>
                  </a:solidFill>
                </a:rPr>
                <a:t>: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가족으로부터 수집한 정보를 조직하고 증상과 가족과의 관련성을 파악가능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첫 가설의 정보원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전화접수의 정보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면접 중 나타난 행동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 이야기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은유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비밀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 및 치료팀의 이전 경험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첫 가설이 없을 경우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C00000"/>
                  </a:solidFill>
                </a:rPr>
                <a:t> 단순 정보수집자의 역할로 전락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가족이 하는 </a:t>
              </a:r>
              <a:r>
                <a:rPr lang="en-US" altLang="ko-KR" b="1" dirty="0">
                  <a:solidFill>
                    <a:srgbClr val="C00000"/>
                  </a:solidFill>
                </a:rPr>
                <a:t>game </a:t>
              </a:r>
              <a:r>
                <a:rPr lang="ko-KR" altLang="en-US" b="1" dirty="0">
                  <a:solidFill>
                    <a:srgbClr val="C00000"/>
                  </a:solidFill>
                </a:rPr>
                <a:t>또는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 가족의 상황해석을 치료자가 받아들임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가설의 목표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 ‘진실’을 밝히는 것이 아닌 ‘그 시점의 가족</a:t>
              </a:r>
              <a:r>
                <a:rPr lang="en-US" altLang="ko-KR" b="1" dirty="0">
                  <a:solidFill>
                    <a:srgbClr val="C00000"/>
                  </a:solidFill>
                </a:rPr>
                <a:t>’</a:t>
              </a:r>
              <a:r>
                <a:rPr lang="ko-KR" altLang="en-US" b="1" dirty="0">
                  <a:solidFill>
                    <a:srgbClr val="C00000"/>
                  </a:solidFill>
                </a:rPr>
                <a:t>을 가장 잘 설명하는 것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가설의 수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가설 수는 여러 개임</a:t>
              </a:r>
              <a:r>
                <a:rPr lang="en-US" altLang="ko-KR" b="1" dirty="0">
                  <a:solidFill>
                    <a:srgbClr val="C00000"/>
                  </a:solidFill>
                </a:rPr>
                <a:t>.  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가설의 타당성 확인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가설이 설정되면 가족에게 표현하지 않고 가설을 확인하거나 다른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가설을 설정하기 위하여 질문함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가족이 현재 자신의 상황을 어떻게 보는지를 알아보고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단선적으로 표현된 가족의 가설을 순환적으로 고치려고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C00000"/>
                  </a:solidFill>
                </a:rPr>
                <a:t> 노력함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4000" cy="52172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3.2.5.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치료과정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5.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사정과 평가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lang="en-US" altLang="ko-KR" sz="20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hypothesization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치료실의 구조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조그만 안락의자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방음벽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커다란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일방경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마이크가 설치된 치료실과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치료실의 마이크와 연결된 녹음기가 놓여 있는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일방경</a:t>
              </a:r>
              <a:r>
                <a:rPr lang="ko-KR" altLang="en-US" b="1" dirty="0">
                  <a:solidFill>
                    <a:srgbClr val="C00000"/>
                  </a:solidFill>
                </a:rPr>
                <a:t> 이면의 관찰실로 구성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팀의 구성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남녀 각 </a:t>
              </a:r>
              <a:r>
                <a:rPr lang="en-US" altLang="ko-KR" b="1" dirty="0">
                  <a:solidFill>
                    <a:srgbClr val="C00000"/>
                  </a:solidFill>
                </a:rPr>
                <a:t>2</a:t>
              </a:r>
              <a:r>
                <a:rPr lang="ko-KR" altLang="en-US" b="1" dirty="0">
                  <a:solidFill>
                    <a:srgbClr val="C00000"/>
                  </a:solidFill>
                </a:rPr>
                <a:t>인의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치료팀과</a:t>
              </a: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관찰팀으로</a:t>
              </a:r>
              <a:r>
                <a:rPr lang="ko-KR" altLang="en-US" b="1" dirty="0">
                  <a:solidFill>
                    <a:srgbClr val="C00000"/>
                  </a:solidFill>
                </a:rPr>
                <a:t> 구성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치료실에서 직접 치료를 실시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관찰팀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일방경</a:t>
              </a:r>
              <a:r>
                <a:rPr lang="ko-KR" altLang="en-US" b="1" dirty="0">
                  <a:solidFill>
                    <a:srgbClr val="C00000"/>
                  </a:solidFill>
                </a:rPr>
                <a:t> 뒤에 있는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관찰실에서</a:t>
              </a:r>
              <a:r>
                <a:rPr lang="ko-KR" altLang="en-US" b="1" dirty="0">
                  <a:solidFill>
                    <a:srgbClr val="C00000"/>
                  </a:solidFill>
                </a:rPr>
                <a:t> 치료상황을 관찰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수시로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치료팀을</a:t>
              </a:r>
              <a:r>
                <a:rPr lang="ko-KR" altLang="en-US" b="1" dirty="0">
                  <a:solidFill>
                    <a:srgbClr val="C00000"/>
                  </a:solidFill>
                </a:rPr>
                <a:t> 호출하여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치료전략을 논의하고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자문을 제공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치료자의 지위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중립성</a:t>
              </a:r>
              <a:r>
                <a:rPr lang="en-US" altLang="ko-KR" sz="1400" b="1" i="1" dirty="0">
                  <a:solidFill>
                    <a:schemeClr val="tx2"/>
                  </a:solidFill>
                </a:rPr>
                <a:t>( </a:t>
              </a:r>
              <a:r>
                <a:rPr lang="ko-KR" altLang="en-US" sz="1400" b="1" i="1" dirty="0">
                  <a:solidFill>
                    <a:schemeClr val="tx2"/>
                  </a:solidFill>
                </a:rPr>
                <a:t>다음에서 추가 논의</a:t>
              </a:r>
              <a:r>
                <a:rPr lang="en-US" altLang="ko-KR" sz="1400" b="1" i="1" dirty="0">
                  <a:solidFill>
                    <a:schemeClr val="tx2"/>
                  </a:solidFill>
                </a:rPr>
                <a:t>)</a:t>
              </a:r>
              <a:endParaRPr lang="ko-KR" altLang="en-US" sz="1400" b="1" i="1" dirty="0">
                <a:solidFill>
                  <a:schemeClr val="tx2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객관적 관찰자의 입장에서 진단하고 개입하며 평가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그러나 치료자 역시 치료적 체계의 한 부분으로 간주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C00000"/>
                  </a:solidFill>
                </a:rPr>
                <a:t> 긍정적이고 능동적이어야 하지만 중립적 지위 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en-US" altLang="ko-KR" b="1" dirty="0" err="1">
                  <a:solidFill>
                    <a:srgbClr val="C00000"/>
                  </a:solidFill>
                </a:rPr>
                <a:t>metaposition</a:t>
              </a:r>
              <a:r>
                <a:rPr lang="ko-KR" altLang="en-US" b="1" dirty="0">
                  <a:solidFill>
                    <a:srgbClr val="C00000"/>
                  </a:solidFill>
                </a:rPr>
                <a:t>을 유지함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가족보다 </a:t>
              </a:r>
              <a:r>
                <a:rPr lang="en-US" altLang="ko-KR" b="1" dirty="0">
                  <a:solidFill>
                    <a:srgbClr val="C00000"/>
                  </a:solidFill>
                </a:rPr>
                <a:t>one-up position</a:t>
              </a:r>
              <a:r>
                <a:rPr lang="ko-KR" altLang="en-US" b="1" dirty="0">
                  <a:solidFill>
                    <a:srgbClr val="C00000"/>
                  </a:solidFill>
                </a:rPr>
                <a:t>에서 성원이나 부분에 대해 중립적이어야 하며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성원의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사고 및 신념이나 관계에 대해 중립적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치료결과나 변화에 대해서도 중립적 태도를 취함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치료자의 역할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맥락설정자</a:t>
              </a:r>
              <a:r>
                <a:rPr lang="en-US" altLang="ko-KR" b="1" dirty="0">
                  <a:solidFill>
                    <a:srgbClr val="C00000"/>
                  </a:solidFill>
                </a:rPr>
                <a:t>(context marker), </a:t>
              </a:r>
              <a:r>
                <a:rPr lang="ko-KR" altLang="en-US" b="1" dirty="0">
                  <a:solidFill>
                    <a:srgbClr val="C00000"/>
                  </a:solidFill>
                </a:rPr>
                <a:t>체계자문</a:t>
              </a:r>
              <a:r>
                <a:rPr lang="en-US" altLang="ko-KR" b="1" dirty="0">
                  <a:solidFill>
                    <a:srgbClr val="C00000"/>
                  </a:solidFill>
                </a:rPr>
                <a:t>(consultant),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촉진자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전문가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714861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4.1.1.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치료자 역할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400"/>
                </a:spcBef>
                <a:spcAft>
                  <a:spcPts val="2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개념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아무도 비난하지 않고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다만 현재 체계가 어떻게 작동하고 있는지를 이해하려는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치료자의 태도로서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  <a:r>
                <a:rPr lang="ko-KR" altLang="en-US" b="1" dirty="0">
                  <a:solidFill>
                    <a:srgbClr val="C00000"/>
                  </a:solidFill>
                </a:rPr>
                <a:t> 비활동성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냉정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무시가 아니라 지성적이고 분석적 입장을 취하며 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개인 감정을 치료에 투여하지 않음을 의미</a:t>
              </a:r>
            </a:p>
            <a:p>
              <a:pPr>
                <a:spcBef>
                  <a:spcPts val="400"/>
                </a:spcBef>
                <a:spcAft>
                  <a:spcPts val="2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중립성의 세가지 차원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en-US" altLang="ko-KR" b="1" dirty="0" err="1">
                  <a:solidFill>
                    <a:srgbClr val="C00000"/>
                  </a:solidFill>
                </a:rPr>
                <a:t>Tomm</a:t>
              </a:r>
              <a:r>
                <a:rPr lang="en-US" altLang="ko-KR" b="1" dirty="0">
                  <a:solidFill>
                    <a:srgbClr val="C00000"/>
                  </a:solidFill>
                </a:rPr>
                <a:t>, 1984)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사람에 대한 중립성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연합을 맺지 않으려고 노력하고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비난을 하지 않고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 모두가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체계유지에 공헌하는 존재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순환적 질문이나 게임에 말려들어 무능한 지위로 전락 안함</a:t>
              </a:r>
            </a:p>
            <a:p>
              <a:pPr>
                <a:spcBef>
                  <a:spcPts val="4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생각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믿음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목표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가치에 대한 중립성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 얘기를 들어주는 입장을 취하고 가족이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믿는 가치의 옳고 그름을 판단하지 않고 가족에게 순환적 질문하여 스스로 판단하게 함</a:t>
              </a:r>
            </a:p>
            <a:p>
              <a:pPr>
                <a:spcBef>
                  <a:spcPts val="4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행동변화에 대한 중립성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치료자가 가족을 위해 구체적 목표를 설정하지 않으며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ko-KR" altLang="en-US" b="1" dirty="0">
                  <a:solidFill>
                    <a:srgbClr val="C00000"/>
                  </a:solidFill>
                </a:rPr>
                <a:t>   변화능력을 변화시키고자 함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en-US" altLang="ko-KR" b="1" dirty="0" err="1">
                  <a:solidFill>
                    <a:srgbClr val="C00000"/>
                  </a:solidFill>
                </a:rPr>
                <a:t>metachange</a:t>
              </a:r>
              <a:r>
                <a:rPr lang="en-US" altLang="ko-KR" b="1" dirty="0">
                  <a:solidFill>
                    <a:srgbClr val="C00000"/>
                  </a:solidFill>
                </a:rPr>
                <a:t>). </a:t>
              </a:r>
              <a:r>
                <a:rPr lang="ko-KR" altLang="en-US" b="1" dirty="0">
                  <a:solidFill>
                    <a:srgbClr val="C00000"/>
                  </a:solidFill>
                </a:rPr>
                <a:t>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변화를 향한 가족의 자유를 강화시킴</a:t>
              </a:r>
              <a:r>
                <a:rPr lang="en-US" altLang="ko-KR" b="1" dirty="0">
                  <a:solidFill>
                    <a:srgbClr val="C00000"/>
                  </a:solidFill>
                </a:rPr>
                <a:t>.</a:t>
              </a: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따라서 특정 행동결과에 대한 승인이나 반대의견을 제시하지 않으며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가족이 자기 치유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능력을 발견하고 나름대로의 해결책을 찾을 수 있도록 함</a:t>
              </a:r>
            </a:p>
            <a:p>
              <a:pPr>
                <a:spcBef>
                  <a:spcPts val="400"/>
                </a:spcBef>
                <a:spcAft>
                  <a:spcPts val="2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C00000"/>
                  </a:solidFill>
                </a:rPr>
                <a:t> 누구 편인가</a:t>
              </a:r>
              <a:r>
                <a:rPr lang="en-US" altLang="ko-KR" b="1" dirty="0">
                  <a:solidFill>
                    <a:srgbClr val="C00000"/>
                  </a:solidFill>
                </a:rPr>
                <a:t>?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C00000"/>
                  </a:solidFill>
                </a:rPr>
                <a:t> 무엇이 옳다고 생각하는가 </a:t>
              </a:r>
              <a:r>
                <a:rPr lang="en-US" altLang="ko-KR" b="1" dirty="0">
                  <a:solidFill>
                    <a:srgbClr val="C00000"/>
                  </a:solidFill>
                </a:rPr>
                <a:t>? </a:t>
              </a: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치료자가 우리 가족에게서 바라는 변화는 무엇인가 </a:t>
              </a:r>
              <a:r>
                <a:rPr lang="en-US" altLang="ko-KR" b="1" dirty="0">
                  <a:solidFill>
                    <a:srgbClr val="C00000"/>
                  </a:solidFill>
                </a:rPr>
                <a:t>? </a:t>
              </a:r>
              <a:r>
                <a:rPr lang="ko-KR" altLang="en-US" b="1" dirty="0">
                  <a:solidFill>
                    <a:srgbClr val="C00000"/>
                  </a:solidFill>
                </a:rPr>
                <a:t>라는 질문에 대해 가족이 대답을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할 수 없을 때 중립성이 달성됨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714861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4.1.2.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치료자 역할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중립성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(neutrality)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0" y="116632"/>
            <a:ext cx="9147175" cy="6671932"/>
            <a:chOff x="0" y="116632"/>
            <a:chExt cx="9147175" cy="66719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0000"/>
                  </a:solidFill>
                </a:rPr>
                <a:t> 근거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/>
                <a:t>정보에는 차이가 있으며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행동의 의미는 그 상황에서 파생된다는 전제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0000"/>
                  </a:solidFill>
                </a:rPr>
                <a:t> 개념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/>
                <a:t>문제를 개인의 증상행동에서 가족관계의 문제로 </a:t>
              </a:r>
              <a:r>
                <a:rPr lang="ko-KR" altLang="en-US" b="1" dirty="0" err="1"/>
                <a:t>재개념화하기</a:t>
              </a:r>
              <a:r>
                <a:rPr lang="ko-KR" altLang="en-US" b="1" dirty="0"/>
                <a:t> 위한 질문기법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0000"/>
                  </a:solidFill>
                </a:rPr>
                <a:t> 목적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/>
                <a:t>가족 상호작용유형</a:t>
              </a:r>
              <a:r>
                <a:rPr lang="en-US" altLang="ko-KR" b="1" dirty="0"/>
                <a:t>,</a:t>
              </a:r>
              <a:r>
                <a:rPr lang="ko-KR" altLang="en-US" b="1" dirty="0"/>
                <a:t> 가족관계에 대해 질문을 하여 성원간의 지각 차이를 밝힘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0000"/>
                  </a:solidFill>
                </a:rPr>
                <a:t> 기능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/>
                <a:t>임시가설을 검토하는 과정에서 한 사람에게 너무 많은 질문을 하거나 한 사람과</a:t>
              </a:r>
              <a:endParaRPr lang="en-US" altLang="ko-KR" b="1" dirty="0"/>
            </a:p>
            <a:p>
              <a:r>
                <a:rPr lang="en-US" altLang="ko-KR" b="1" dirty="0"/>
                <a:t>  </a:t>
              </a:r>
              <a:r>
                <a:rPr lang="ko-KR" altLang="en-US" b="1" dirty="0"/>
                <a:t> 너무 많은 대화를 하는 것을 방지하고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가족성원간의 상호작용을 촉진함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0000"/>
                  </a:solidFill>
                </a:rPr>
                <a:t> 순환적 질문의 유형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차이에 관한 질문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/>
                <a:t>사건 및 관계에 대한 차이 질문</a:t>
              </a:r>
            </a:p>
            <a:p>
              <a:r>
                <a:rPr lang="ko-KR" altLang="en-US" b="1" dirty="0"/>
                <a:t> </a:t>
              </a:r>
              <a:r>
                <a:rPr lang="en-US" altLang="ko-KR" b="1" dirty="0"/>
                <a:t>*</a:t>
              </a:r>
              <a:r>
                <a:rPr lang="ko-KR" altLang="en-US" b="1" dirty="0"/>
                <a:t> 공간의 차이에 대한 질문</a:t>
              </a:r>
              <a:r>
                <a:rPr lang="en-US" altLang="ko-KR" b="1" dirty="0"/>
                <a:t>: </a:t>
              </a:r>
              <a:r>
                <a:rPr lang="ko-KR" altLang="en-US" b="1" dirty="0"/>
                <a:t>사람간의 차이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관계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생각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지각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믿음에 대한 차이를 질문</a:t>
              </a:r>
            </a:p>
            <a:p>
              <a:r>
                <a:rPr lang="ko-KR" altLang="en-US" b="1" dirty="0"/>
                <a:t> </a:t>
              </a:r>
              <a:r>
                <a:rPr lang="en-US" altLang="ko-KR" b="1" dirty="0"/>
                <a:t>*</a:t>
              </a:r>
              <a:r>
                <a:rPr lang="ko-KR" altLang="en-US" b="1" dirty="0"/>
                <a:t> 시간의 차이에 관한 질문</a:t>
              </a:r>
              <a:r>
                <a:rPr lang="en-US" altLang="ko-KR" b="1" dirty="0"/>
                <a:t>: </a:t>
              </a:r>
              <a:r>
                <a:rPr lang="ko-KR" altLang="en-US" b="1" dirty="0"/>
                <a:t>과거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현재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미래의 어떤 사건간 차이를 질문</a:t>
              </a:r>
            </a:p>
            <a:p>
              <a:r>
                <a:rPr lang="ko-KR" altLang="en-US" b="1" dirty="0"/>
                <a:t> </a:t>
              </a:r>
              <a:r>
                <a:rPr lang="en-US" altLang="ko-KR" b="1" dirty="0"/>
                <a:t>*</a:t>
              </a:r>
              <a:r>
                <a:rPr lang="ko-KR" altLang="en-US" b="1" dirty="0"/>
                <a:t> 현재와 과거에 대해서 같은 사람에게 같은 질문을 함으로써 시간에 따른 지각차이 밝힘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가설적 질문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/>
                <a:t>가족에게 대안적 의미와 행동의 가능성에 대한 질문을 하여 미래의 가족이</a:t>
              </a:r>
              <a:endParaRPr lang="en-US" altLang="ko-KR" b="1" dirty="0"/>
            </a:p>
            <a:p>
              <a:r>
                <a:rPr lang="en-US" altLang="ko-KR" b="1" dirty="0"/>
                <a:t>  </a:t>
              </a:r>
              <a:r>
                <a:rPr lang="ko-KR" altLang="en-US" b="1" dirty="0"/>
                <a:t> 창조적 해결책을 만들어낼 수 있도록 함</a:t>
              </a:r>
              <a:r>
                <a:rPr lang="en-US" altLang="ko-KR" b="1" dirty="0"/>
                <a:t>.</a:t>
              </a:r>
              <a:r>
                <a:rPr lang="ko-KR" altLang="en-US" b="1" dirty="0"/>
                <a:t> 때로는 차이에 대한 우선순위를 메기도록 하고</a:t>
              </a:r>
              <a:r>
                <a:rPr lang="en-US" altLang="ko-KR" b="1" dirty="0"/>
                <a:t>,</a:t>
              </a:r>
            </a:p>
            <a:p>
              <a:r>
                <a:rPr lang="en-US" altLang="ko-KR" b="1" dirty="0"/>
                <a:t>   </a:t>
              </a:r>
              <a:r>
                <a:rPr lang="ko-KR" altLang="en-US" b="1" dirty="0"/>
                <a:t>다른 사람에게 그 우선순위에 대한 동의</a:t>
              </a:r>
              <a:r>
                <a:rPr lang="en-US" altLang="ko-KR" b="1" dirty="0"/>
                <a:t> </a:t>
              </a:r>
              <a:r>
                <a:rPr lang="ko-KR" altLang="en-US" b="1" dirty="0"/>
                <a:t>정도를 질문하여 차이를 극대화함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행동의 효과에 대한 질문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/>
                <a:t>상호작용 과정에서의 행동간의 연결성 및 연속성을 질문하는 </a:t>
              </a:r>
              <a:endParaRPr lang="en-US" altLang="ko-KR" b="1" dirty="0"/>
            </a:p>
            <a:p>
              <a:r>
                <a:rPr lang="en-US" altLang="ko-KR" b="1" dirty="0"/>
                <a:t>   </a:t>
              </a:r>
              <a:r>
                <a:rPr lang="ko-KR" altLang="en-US" b="1" dirty="0"/>
                <a:t>것으로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특정 행동에 대한 다른 성원의 반응을 파악하는 것이지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행동에 대한 느낌이나 </a:t>
              </a:r>
              <a:endParaRPr lang="en-US" altLang="ko-KR" b="1" dirty="0"/>
            </a:p>
            <a:p>
              <a:r>
                <a:rPr lang="en-US" altLang="ko-KR" b="1" dirty="0"/>
                <a:t>   </a:t>
              </a:r>
              <a:r>
                <a:rPr lang="ko-KR" altLang="en-US" b="1" dirty="0"/>
                <a:t>의도를 물어보지 않음</a:t>
              </a:r>
              <a:r>
                <a:rPr lang="en-US" altLang="ko-KR" b="1" dirty="0"/>
                <a:t>(</a:t>
              </a:r>
              <a:r>
                <a:rPr lang="ko-KR" altLang="en-US" b="1" dirty="0"/>
                <a:t>순환적 고리를 인식</a:t>
              </a:r>
              <a:r>
                <a:rPr lang="en-US" altLang="ko-KR" b="1" dirty="0"/>
                <a:t>)</a:t>
              </a:r>
              <a:endParaRPr lang="ko-KR" altLang="en-US" b="1" dirty="0"/>
            </a:p>
            <a:p>
              <a:pPr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C00000"/>
                  </a:solidFill>
                </a:rPr>
                <a:t> 3</a:t>
              </a:r>
              <a:r>
                <a:rPr lang="ko-KR" altLang="en-US" b="1" dirty="0">
                  <a:solidFill>
                    <a:srgbClr val="C00000"/>
                  </a:solidFill>
                </a:rPr>
                <a:t>인군 질문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/>
                <a:t>제 </a:t>
              </a:r>
              <a:r>
                <a:rPr lang="en-US" altLang="ko-KR" b="1" dirty="0"/>
                <a:t>3</a:t>
              </a:r>
              <a:r>
                <a:rPr lang="ko-KR" altLang="en-US" b="1" dirty="0"/>
                <a:t>자에게 다른 </a:t>
              </a:r>
              <a:r>
                <a:rPr lang="ko-KR" altLang="en-US" b="1" dirty="0" err="1"/>
                <a:t>두사람</a:t>
              </a:r>
              <a:r>
                <a:rPr lang="en-US" altLang="ko-KR" b="1" dirty="0"/>
                <a:t>(2</a:t>
              </a:r>
              <a:r>
                <a:rPr lang="ko-KR" altLang="en-US" b="1" dirty="0"/>
                <a:t>인군</a:t>
              </a:r>
              <a:r>
                <a:rPr lang="en-US" altLang="ko-KR" b="1" dirty="0"/>
                <a:t>)</a:t>
              </a:r>
              <a:r>
                <a:rPr lang="ko-KR" altLang="en-US" b="1" dirty="0"/>
                <a:t>의 관계에 대해 그 두사람이 있는 자리에서 </a:t>
              </a:r>
              <a:endParaRPr lang="en-US" altLang="ko-KR" b="1" dirty="0"/>
            </a:p>
            <a:p>
              <a:r>
                <a:rPr lang="en-US" altLang="ko-KR" b="1" dirty="0"/>
                <a:t>   </a:t>
              </a:r>
              <a:r>
                <a:rPr lang="ko-KR" altLang="en-US" b="1" dirty="0"/>
                <a:t>물어보는 기법</a:t>
              </a:r>
              <a:r>
                <a:rPr lang="en-US" altLang="ko-KR" b="1" dirty="0"/>
                <a:t>. </a:t>
              </a:r>
              <a:r>
                <a:rPr lang="ko-KR" altLang="en-US" b="1" dirty="0"/>
                <a:t>제 </a:t>
              </a:r>
              <a:r>
                <a:rPr lang="en-US" altLang="ko-KR" b="1" dirty="0"/>
                <a:t>3</a:t>
              </a:r>
              <a:r>
                <a:rPr lang="ko-KR" altLang="en-US" b="1" dirty="0"/>
                <a:t>자는 </a:t>
              </a:r>
              <a:r>
                <a:rPr lang="en-US" altLang="ko-KR" b="1" dirty="0"/>
                <a:t>2</a:t>
              </a:r>
              <a:r>
                <a:rPr lang="ko-KR" altLang="en-US" b="1" dirty="0"/>
                <a:t>인군의 관계에 대해 보다 객관적 상황에서 기술이 가능함</a:t>
              </a:r>
              <a:r>
                <a:rPr lang="en-US" altLang="ko-KR" b="1" dirty="0"/>
                <a:t>. </a:t>
              </a:r>
              <a:endParaRPr lang="ko-KR" altLang="en-US" b="1" dirty="0"/>
            </a:p>
            <a:p>
              <a:r>
                <a:rPr lang="ko-KR" altLang="en-US" b="1" dirty="0"/>
                <a:t> </a:t>
              </a:r>
              <a:r>
                <a:rPr lang="en-US" altLang="ko-KR" b="1" dirty="0"/>
                <a:t>*</a:t>
              </a:r>
              <a:r>
                <a:rPr lang="ko-KR" altLang="en-US" b="1" dirty="0"/>
                <a:t> 마음읽기 질문</a:t>
              </a:r>
              <a:r>
                <a:rPr lang="en-US" altLang="ko-KR" b="1" dirty="0"/>
                <a:t>(3</a:t>
              </a:r>
              <a:r>
                <a:rPr lang="ko-KR" altLang="en-US" b="1" dirty="0"/>
                <a:t>인군 질문의 변형</a:t>
              </a:r>
              <a:r>
                <a:rPr lang="en-US" altLang="ko-KR" b="1" dirty="0"/>
                <a:t>): </a:t>
              </a:r>
              <a:r>
                <a:rPr lang="ko-KR" altLang="en-US" b="1" dirty="0"/>
                <a:t>한 가족성원이 침묵 또는 참석하지 않은 경우</a:t>
              </a:r>
              <a:r>
                <a:rPr lang="en-US" altLang="ko-KR" b="1" dirty="0"/>
                <a:t>, </a:t>
              </a:r>
              <a:r>
                <a:rPr lang="ko-KR" altLang="en-US" b="1" dirty="0"/>
                <a:t>다른 </a:t>
              </a:r>
              <a:endParaRPr lang="en-US" altLang="ko-KR" b="1" dirty="0"/>
            </a:p>
            <a:p>
              <a:r>
                <a:rPr lang="en-US" altLang="ko-KR" b="1" dirty="0"/>
                <a:t>   </a:t>
              </a:r>
              <a:r>
                <a:rPr lang="ko-KR" altLang="en-US" b="1" dirty="0"/>
                <a:t>사람에게 그 사람이 이 상황에서 무슨 말을 했을 것인지를 생각해보라고 질문함</a:t>
              </a:r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927376"/>
              <a:ext cx="9144000" cy="40011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순환적 질문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(circular questioning)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143643"/>
            <a:chOff x="0" y="940119"/>
            <a:chExt cx="9144000" cy="8383338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82353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개념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증상행동이나 다른 성원의 행동을 긍정적으로 재정의하는 것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그러나 증상행동 자체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에 대해 긍정적 의미를 부여하지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않고 증상 이면의 </a:t>
              </a:r>
              <a:r>
                <a:rPr lang="en-US" altLang="ko-KR" b="1" dirty="0">
                  <a:solidFill>
                    <a:srgbClr val="C00000"/>
                  </a:solidFill>
                </a:rPr>
                <a:t>IP</a:t>
              </a:r>
              <a:r>
                <a:rPr lang="ko-KR" altLang="en-US" b="1" dirty="0">
                  <a:solidFill>
                    <a:srgbClr val="C00000"/>
                  </a:solidFill>
                </a:rPr>
                <a:t> 의도와 동기를 긍정적으로 재해석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예</a:t>
              </a:r>
              <a:r>
                <a:rPr lang="en-US" altLang="ko-KR" b="1" dirty="0">
                  <a:solidFill>
                    <a:srgbClr val="C00000"/>
                  </a:solidFill>
                </a:rPr>
                <a:t>: “</a:t>
              </a:r>
              <a:r>
                <a:rPr lang="ko-KR" altLang="en-US" b="1" dirty="0">
                  <a:solidFill>
                    <a:srgbClr val="C00000"/>
                  </a:solidFill>
                </a:rPr>
                <a:t>만약 그 증상이 나타나지 않았다면 일어날수도 있었던 더 위협적이고 침울한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다른 문제의 해결책이다”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로</a:t>
              </a:r>
              <a:r>
                <a:rPr lang="ko-KR" altLang="en-US" b="1" dirty="0">
                  <a:solidFill>
                    <a:srgbClr val="C00000"/>
                  </a:solidFill>
                </a:rPr>
                <a:t> 긍정적 또는 선한 쪽으로 의미부여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증상이 체계유지에 긍정적 기여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안녕과 결속증진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r>
                <a:rPr lang="ko-KR" altLang="en-US" b="1" dirty="0">
                  <a:solidFill>
                    <a:srgbClr val="C00000"/>
                  </a:solidFill>
                </a:rPr>
                <a:t>를 한다고 보고 이를 해석해줌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문제 자체가 해결책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문제에 대한 인식 변화가 해결의 실마리가 됨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등교거부증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자녀가 학교 가지 않으려는 이유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rgbClr val="C00000"/>
                  </a:solidFill>
                </a:rPr>
                <a:t> 혼자 있는 어머니의 말동무 되고 싶어서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기능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모든 성원을 부분으로 분리하지 않고 보완적 관계를 유지한다고 보고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동일 수준 처우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가족의 항상성을 유지하려는 경향을 인정해주어 가족체계에 보다 쉽게 접근할 수 있음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2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치료자가 자신들을 이해해주는 사람이라 인식하여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치료자에</a:t>
              </a:r>
              <a:r>
                <a:rPr lang="ko-KR" altLang="en-US" b="1" dirty="0">
                  <a:solidFill>
                    <a:srgbClr val="C00000"/>
                  </a:solidFill>
                </a:rPr>
                <a:t> 대한 방어 감소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부정적 판단을 기대하던 성원들에게 좋은 의도를 지니고 있다는 것으로 재해석하여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200"/>
                </a:spcAft>
              </a:pPr>
              <a:r>
                <a:rPr lang="ko-KR" altLang="en-US" b="1" dirty="0">
                  <a:solidFill>
                    <a:srgbClr val="C00000"/>
                  </a:solidFill>
                </a:rPr>
                <a:t>   가족체계 내에 새로운 정보를 제공해주며 성원들의 참여를 촉진할 수 있음</a:t>
              </a: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가족들이 역설적 처방을 수행할 수 있도록 준비시킬 수 있음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2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치료자와</a:t>
              </a:r>
              <a:r>
                <a:rPr lang="ko-KR" altLang="en-US" b="1" dirty="0">
                  <a:solidFill>
                    <a:srgbClr val="C00000"/>
                  </a:solidFill>
                </a:rPr>
                <a:t> 가족간의 관계를 명확하게 규정하고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  <a:r>
                <a:rPr lang="ko-KR" altLang="en-US" b="1" dirty="0">
                  <a:solidFill>
                    <a:srgbClr val="C00000"/>
                  </a:solidFill>
                </a:rPr>
                <a:t> 치료적 맥락을 설정할 수 있음</a:t>
              </a:r>
            </a:p>
            <a:p>
              <a:pPr marL="285750" indent="-285750">
                <a:spcBef>
                  <a:spcPts val="300"/>
                </a:spcBef>
                <a:spcAft>
                  <a:spcPts val="200"/>
                </a:spcAft>
                <a:buFont typeface="Wingdings" panose="05000000000000000000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일반적으로 역설적 처방과 함께 사용됨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714861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긍정적 의미부여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(positive connotation)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143643"/>
            <a:chOff x="0" y="940119"/>
            <a:chExt cx="9144000" cy="8383338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82353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개념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가족의 저항에 대처하고 증상을 없애기 위하여 증상을 지속하게 하거나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증상을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과장 또는 자의로 증상을 통제할 수 있도록 하는 역설적 개입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기능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치료적 효과와 아울러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치료적 맥락의 형성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가족간의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환류</a:t>
              </a:r>
              <a:r>
                <a:rPr lang="ko-KR" altLang="en-US" b="1" dirty="0">
                  <a:solidFill>
                    <a:srgbClr val="C00000"/>
                  </a:solidFill>
                </a:rPr>
                <a:t> 촉진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관찰영역의 한정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가족에게 새로운 새로운 경험적 요소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en-US" altLang="ko-KR" b="1" dirty="0">
                  <a:solidFill>
                    <a:srgbClr val="0070C0"/>
                  </a:solidFill>
                </a:rPr>
                <a:t>novelty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r>
                <a:rPr lang="ko-KR" altLang="en-US" b="1" dirty="0">
                  <a:solidFill>
                    <a:srgbClr val="C00000"/>
                  </a:solidFill>
                </a:rPr>
                <a:t>의 제공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치료에 필요한 정보의 수집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다음 치료시간 계획을 위한 구조 마련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보편적 처방기법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en-US" altLang="ko-KR" b="1" dirty="0" err="1">
                  <a:solidFill>
                    <a:srgbClr val="C00000"/>
                  </a:solidFill>
                </a:rPr>
                <a:t>unvariant</a:t>
              </a:r>
              <a:r>
                <a:rPr lang="en-US" altLang="ko-KR" b="1" dirty="0">
                  <a:solidFill>
                    <a:srgbClr val="C00000"/>
                  </a:solidFill>
                </a:rPr>
                <a:t> prescription): </a:t>
              </a:r>
              <a:r>
                <a:rPr lang="ko-KR" altLang="en-US" b="1" dirty="0">
                  <a:solidFill>
                    <a:srgbClr val="C00000"/>
                  </a:solidFill>
                </a:rPr>
                <a:t>부모</a:t>
              </a:r>
              <a:r>
                <a:rPr lang="en-US" altLang="ko-KR" b="1" dirty="0">
                  <a:solidFill>
                    <a:srgbClr val="C00000"/>
                  </a:solidFill>
                </a:rPr>
                <a:t>-</a:t>
              </a:r>
              <a:r>
                <a:rPr lang="ko-KR" altLang="en-US" b="1" dirty="0">
                  <a:solidFill>
                    <a:srgbClr val="C00000"/>
                  </a:solidFill>
                </a:rPr>
                <a:t>자녀간의 결탁에 모두 활용가능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결탁아동</a:t>
              </a:r>
              <a:r>
                <a:rPr lang="en-US" altLang="ko-KR" b="1" dirty="0">
                  <a:solidFill>
                    <a:srgbClr val="C00000"/>
                  </a:solidFill>
                </a:rPr>
                <a:t>: active</a:t>
              </a:r>
              <a:r>
                <a:rPr lang="ko-KR" altLang="en-US" b="1" dirty="0">
                  <a:solidFill>
                    <a:srgbClr val="C00000"/>
                  </a:solidFill>
                </a:rPr>
                <a:t>한 부모를 승자로 간주해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  <a:r>
                <a:rPr lang="ko-KR" altLang="en-US" b="1" dirty="0">
                  <a:solidFill>
                    <a:srgbClr val="C00000"/>
                  </a:solidFill>
                </a:rPr>
                <a:t> 패자인 </a:t>
              </a:r>
              <a:r>
                <a:rPr lang="en-US" altLang="ko-KR" b="1" dirty="0">
                  <a:solidFill>
                    <a:srgbClr val="C00000"/>
                  </a:solidFill>
                </a:rPr>
                <a:t>passive</a:t>
              </a:r>
              <a:r>
                <a:rPr lang="ko-KR" altLang="en-US" b="1" dirty="0">
                  <a:solidFill>
                    <a:srgbClr val="C00000"/>
                  </a:solidFill>
                </a:rPr>
                <a:t>한 부모 편을 듦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자녀가 증상을 보임으로써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승자인 부모가 패자가 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패자인 부모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자녀가 증상을 보이는 것을 바람직스럽지 않게 여기고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증상을 중단시키기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 위해 자신의 적인 동시에 최초의 게임에서 승자였던 부모의 편을 들게 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자녀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배신당하고 버려졌다는 느낌을 가짐으로써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증상행동이 심화</a:t>
              </a:r>
            </a:p>
            <a:p>
              <a:pPr marL="285750" indent="-285750">
                <a:spcBef>
                  <a:spcPts val="400"/>
                </a:spcBef>
                <a:spcAft>
                  <a:spcPts val="400"/>
                </a:spcAft>
                <a:buFont typeface="Wingdings" panose="05000000000000000000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가족체계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증상행동을 통하여 안정되고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끊임없이 정신병적 가족게임 지속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부모 분리되고 자녀와 한 배우자 결탁 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경계 재설정을 위한 처방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부부만이 공동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활동을 하게 하고 자녀들에게 비밀을 유지하라는 처방을 내림으로써 새로운 부모간의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동맹이 강화되어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증상행동 제거됨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58488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4.2.3.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보편적 처방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lang="en-US" altLang="ko-KR" sz="20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unvariant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prescription)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개념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경직된 가족게임의 규칙과 가족전제를 변화시키는데 목적을 두며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언어적 표현이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수반된 일련의 행동들로 구성된 처방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새로운 의미를 부여해주는 일종의 </a:t>
              </a:r>
              <a:r>
                <a:rPr lang="en-US" altLang="ko-KR" b="1" dirty="0" err="1">
                  <a:solidFill>
                    <a:srgbClr val="C00000"/>
                  </a:solidFill>
                </a:rPr>
                <a:t>countergame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가족의식 처방 원칙과 방법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가족의 구체적 특성에 맞게 설계되어야 함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하나의 의식을 여러 가족에게 반복적으로 사용할 수 없음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가족의 특성에 따라 각기 다르게 설계하여야 함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개입전략 수립과정</a:t>
              </a:r>
              <a:r>
                <a:rPr lang="en-US" altLang="ko-KR" b="1" dirty="0">
                  <a:solidFill>
                    <a:srgbClr val="C00000"/>
                  </a:solidFill>
                </a:rPr>
                <a:t>(intersession)</a:t>
              </a:r>
              <a:r>
                <a:rPr lang="ko-KR" altLang="en-US" b="1" dirty="0">
                  <a:solidFill>
                    <a:srgbClr val="C00000"/>
                  </a:solidFill>
                </a:rPr>
                <a:t>에 설계함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행동방법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장소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시간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회수 등 구체적 지시하지만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제안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  <a:r>
                <a:rPr lang="ko-KR" altLang="en-US" b="1" dirty="0">
                  <a:solidFill>
                    <a:srgbClr val="C00000"/>
                  </a:solidFill>
                </a:rPr>
                <a:t> 실험 등의 잠정적 형태로 제시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문서화된 정보를 가족들에게 나누어 주고 자기 몫을 읽게 하는 경우도 있음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가족의식을 수행할 것을 강하게 주장하지도 않음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긍정적 의미부여와 같이 사용하기도 함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예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자녀 행동통제에 대한 의견차이 부모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긍정적 의미부여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자녀가 부부싸움을 사전 예방할 의도에서 증상행동을 나타냄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가족의식 처방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홀수 날에는 모가 자녀를 훈육하는 책임을 지는 반면 부는 모자간에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이루어지는 상호작용을 기록하고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짝수 날에는 부가 훈육책임</a:t>
              </a:r>
              <a:r>
                <a:rPr lang="en-US" altLang="ko-KR" b="1" dirty="0">
                  <a:solidFill>
                    <a:srgbClr val="C00000"/>
                  </a:solidFill>
                </a:rPr>
                <a:t>,</a:t>
              </a:r>
              <a:r>
                <a:rPr lang="ko-KR" altLang="en-US" b="1" dirty="0">
                  <a:solidFill>
                    <a:srgbClr val="C00000"/>
                  </a:solidFill>
                </a:rPr>
                <a:t> 모가 관찰하는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역할하라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결과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홀수날</a:t>
              </a:r>
              <a:r>
                <a:rPr lang="ko-KR" altLang="en-US" b="1" dirty="0">
                  <a:solidFill>
                    <a:srgbClr val="C00000"/>
                  </a:solidFill>
                </a:rPr>
                <a:t> 또는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짝수날은</a:t>
              </a:r>
              <a:r>
                <a:rPr lang="ko-KR" altLang="en-US" b="1" dirty="0">
                  <a:solidFill>
                    <a:srgbClr val="C00000"/>
                  </a:solidFill>
                </a:rPr>
                <a:t> 자녀에 대한 통제권을 행사할 수 없으므로 통제권을 갖기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위한 경쟁을 할 수 없으므로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이전과 다른 방식으로 관계 맺음으로써 증상 해결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58488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4.2.4.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가족의식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(family ritual)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116632"/>
            <a:ext cx="9147175" cy="6741368"/>
            <a:chOff x="0" y="116632"/>
            <a:chExt cx="9147175" cy="6741368"/>
          </a:xfrm>
        </p:grpSpPr>
        <p:grpSp>
          <p:nvGrpSpPr>
            <p:cNvPr id="2" name="그룹 19"/>
            <p:cNvGrpSpPr>
              <a:grpSpLocks/>
            </p:cNvGrpSpPr>
            <p:nvPr/>
          </p:nvGrpSpPr>
          <p:grpSpPr bwMode="auto">
            <a:xfrm>
              <a:off x="0" y="692696"/>
              <a:ext cx="9144000" cy="1307544"/>
              <a:chOff x="0" y="688215"/>
              <a:chExt cx="9144000" cy="898894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886228"/>
                <a:ext cx="9144000" cy="70088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buFont typeface="Wingdings" pitchFamily="2" charset="2"/>
                  <a:buChar char="§"/>
                  <a:defRPr/>
                </a:pP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등교거부증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(school refusal) 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아동사례 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별도 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file)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참조</a:t>
                </a:r>
                <a:endPara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0" y="688215"/>
                <a:ext cx="9144000" cy="456892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5.1.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적용사례</a:t>
                </a:r>
                <a:endParaRPr lang="ko-KR" altLang="en-US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3113353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5.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적용 사례와 평가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0" y="2571744"/>
              <a:ext cx="9139237" cy="4286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Bateson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의 순환적 인식론에 가장 충실한 가족치료 모델로서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상호작용에 초점을 두며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역설적 개입을 많이 사용하는 점은 다른 전략적 치료와 유사함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en-US" altLang="ko-KR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hypothesization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-neutrality-circularity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의 원리는 가족 사정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치료자역할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기법 발전 기여 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long brief therapy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는 치료시간에 부담을 느끼는 가족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지리적 이동 부담 느끼는 가족에 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적용가능성 높음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team approach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라는 새로운 가족치료 모델 제시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그러나 한국상황에서는 적용 한계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가족 내에 새로운 정보를 유입하여 인식론적 오류 즉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왜곡된 가족전제를 수정하는 것은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이야기치료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해결중심치료 등의 후기 가족치료 모델의 발전에 기여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32" y="2143116"/>
              <a:ext cx="9143968" cy="642942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5. 2.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이론 평가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>
            <a:grpSpLocks/>
          </p:cNvGrpSpPr>
          <p:nvPr/>
        </p:nvGrpSpPr>
        <p:grpSpPr bwMode="auto">
          <a:xfrm>
            <a:off x="0" y="0"/>
            <a:ext cx="9144000" cy="6741368"/>
            <a:chOff x="36512" y="466366"/>
            <a:chExt cx="9144000" cy="6486667"/>
          </a:xfrm>
        </p:grpSpPr>
        <p:sp>
          <p:nvSpPr>
            <p:cNvPr id="16" name="Rectangle 76"/>
            <p:cNvSpPr>
              <a:spLocks noChangeArrowheads="1"/>
            </p:cNvSpPr>
            <p:nvPr/>
          </p:nvSpPr>
          <p:spPr bwMode="auto">
            <a:xfrm>
              <a:off x="36512" y="1410040"/>
              <a:ext cx="9144000" cy="554299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기반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Bateson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 의사소통이론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Haley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 전략적 치료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MRI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상호작용모델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특성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Bateson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 순환적 인식론에 가장 충실한 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systemic family therapy</a:t>
              </a: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가족성원의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사건 지각과 구성방식 차이에 초점을 두고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가족게임 규칙변화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를 위해 역설적 접근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팀 접근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남녀 각 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2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인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), Long Brief Therapy</a:t>
              </a: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Milan Group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체계적 가족치료의 발달단계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1960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년대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en-US" altLang="ko-KR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Palazzoli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가 정신분석 관점에서 조현병 환자와 거식증 환자 가족 치료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1970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년대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Milano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에 가족치료연구센터 설립하여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en-US" altLang="ko-KR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Boscolo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en-US" altLang="ko-KR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Cecchin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en-US" altLang="ko-KR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Prata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와 가족연구와 치료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1980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년대 이후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남녀 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2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인씩의 </a:t>
              </a:r>
              <a:r>
                <a:rPr lang="ko-KR" altLang="en-US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치료팀이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두 집단 분리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 </a:t>
              </a:r>
              <a:r>
                <a:rPr lang="ko-KR" altLang="en-US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여성군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임상치료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남성군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교육훈련 주력</a:t>
              </a:r>
              <a:endParaRPr lang="en-US" altLang="ko-KR" sz="1600" b="1" dirty="0">
                <a:solidFill>
                  <a:schemeClr val="accent6"/>
                </a:solidFill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ko-KR" altLang="en-US" sz="1600" b="1" dirty="0">
                  <a:solidFill>
                    <a:schemeClr val="accent6"/>
                  </a:solidFill>
                </a:rPr>
                <a:t> 의사소통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과정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 &lt;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위계질서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구조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), 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변화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문제해결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 &lt;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성장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, 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행동 변화 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&lt;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의미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신념체계 변화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</a:t>
              </a:r>
              <a:endParaRPr lang="ko-KR" altLang="en-US" sz="1600" b="1" dirty="0">
                <a:solidFill>
                  <a:schemeClr val="accent6"/>
                </a:solidFill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Papp, Hoffman, </a:t>
              </a:r>
              <a:r>
                <a:rPr lang="en-US" altLang="ko-KR" sz="1600" b="1" dirty="0" err="1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Tomm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, Bergman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 등이 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Milan Group 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모델 계승</a:t>
              </a:r>
              <a:endParaRPr lang="en-US" altLang="ko-KR" sz="1600" b="1" dirty="0">
                <a:solidFill>
                  <a:schemeClr val="accent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 2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차 사이버네틱스 개념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예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인식론적 오류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)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이 함축된 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Milan Group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 모델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특히 순환적 질문기법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)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은 </a:t>
              </a:r>
              <a:endParaRPr lang="en-US" altLang="ko-KR" sz="1600" b="1" dirty="0">
                <a:solidFill>
                  <a:schemeClr val="accent6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해결중심치료</a:t>
              </a:r>
              <a:r>
                <a:rPr lang="en-US" altLang="ko-KR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이야기치료 등의 가족치료 분야의 </a:t>
              </a:r>
              <a:r>
                <a:rPr lang="ko-KR" altLang="en-US" sz="1600" b="1" dirty="0" err="1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포스트모너니즘</a:t>
              </a: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 도입을 촉진함</a:t>
              </a:r>
              <a:endParaRPr lang="ko-KR" altLang="en-US" sz="1600" b="1" dirty="0">
                <a:solidFill>
                  <a:schemeClr val="accent6"/>
                </a:solidFill>
              </a:endParaRPr>
            </a:p>
          </p:txBody>
        </p:sp>
        <p:sp>
          <p:nvSpPr>
            <p:cNvPr id="10254" name="Rectangle 53"/>
            <p:cNvSpPr>
              <a:spLocks noChangeArrowheads="1"/>
            </p:cNvSpPr>
            <p:nvPr/>
          </p:nvSpPr>
          <p:spPr bwMode="auto">
            <a:xfrm>
              <a:off x="7128792" y="466366"/>
              <a:ext cx="2051720" cy="2883722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ctr"/>
              <a:endParaRPr lang="en-US" altLang="ko-KR" sz="16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ctr"/>
              <a:r>
                <a: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Mara </a:t>
              </a:r>
              <a:r>
                <a:rPr lang="en-US" altLang="ko-KR" sz="16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Selvini</a:t>
              </a:r>
              <a:r>
                <a: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-</a:t>
              </a:r>
            </a:p>
            <a:p>
              <a:pPr algn="ctr"/>
              <a:r>
                <a:rPr lang="en-US" altLang="ko-KR" sz="16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Palazzoli</a:t>
              </a:r>
              <a:endParaRPr lang="en-US" altLang="ko-KR" sz="16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ctr"/>
              <a:r>
                <a: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(1916-1999)</a:t>
              </a:r>
              <a:endParaRPr lang="ko-KR" altLang="en-US" sz="16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3175" y="293688"/>
            <a:ext cx="9144000" cy="543050"/>
            <a:chOff x="3175" y="293688"/>
            <a:chExt cx="9144000" cy="543050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2943434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발달배경과 특성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83673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6" name="Picture 2" descr="C:\Users\samsung\Desktop\selvinipalazzoli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0"/>
            <a:ext cx="2051720" cy="21847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0" y="116632"/>
            <a:ext cx="9147175" cy="6741367"/>
            <a:chOff x="0" y="116632"/>
            <a:chExt cx="9147175" cy="6741367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268760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FF0000"/>
                  </a:solidFill>
                </a:rPr>
                <a:t>개념</a:t>
              </a:r>
              <a:r>
                <a:rPr lang="en-US" altLang="ko-KR" b="1" dirty="0">
                  <a:solidFill>
                    <a:srgbClr val="0000CC"/>
                  </a:solidFill>
                </a:rPr>
                <a:t>: </a:t>
              </a:r>
              <a:r>
                <a:rPr lang="ko-KR" altLang="en-US" b="1" dirty="0">
                  <a:solidFill>
                    <a:srgbClr val="0000CC"/>
                  </a:solidFill>
                </a:rPr>
                <a:t>가족항상성 유지를 위한 복잡한 의사소통유형</a:t>
              </a:r>
              <a:r>
                <a:rPr lang="en-US" altLang="ko-KR" b="1" dirty="0">
                  <a:solidFill>
                    <a:srgbClr val="0000CC"/>
                  </a:solidFill>
                </a:rPr>
                <a:t>, Haley</a:t>
              </a:r>
              <a:r>
                <a:rPr lang="ko-KR" altLang="en-US" b="1" dirty="0">
                  <a:solidFill>
                    <a:srgbClr val="0000CC"/>
                  </a:solidFill>
                </a:rPr>
                <a:t>의 관계규정 및 통제와 유사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의사소통은 순환적인 연쇄과정을 이루고 시작과 끝을 정확히 구분할 수 없음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00CC"/>
                  </a:solidFill>
                </a:rPr>
                <a:t> 따라서 가족 내에서는 관계규정을 위한 지속적인 다툼이 벌어질 수밖에 없음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0000"/>
                  </a:solidFill>
                </a:rPr>
                <a:t> 조현병 가족의 게임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메시지 내용에 대한 질적 의미 부여 회피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중심적 의사소통의 주제에서 벗어나기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r>
                <a:rPr lang="ko-KR" altLang="en-US" b="1" dirty="0">
                  <a:solidFill>
                    <a:srgbClr val="0000CC"/>
                  </a:solidFill>
                </a:rPr>
                <a:t>주체를 변화시키는 의사소통 전략을 활용하여 가족규칙을 설정하려는 게임을 부정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가족게임 규칙 합의하지 않으면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승자도 패자도 없는 </a:t>
              </a:r>
              <a:r>
                <a:rPr lang="en-US" altLang="ko-KR" b="1" dirty="0">
                  <a:solidFill>
                    <a:srgbClr val="0000CC"/>
                  </a:solidFill>
                </a:rPr>
                <a:t>‘dirty game without end’</a:t>
              </a:r>
              <a:r>
                <a:rPr lang="ko-KR" altLang="en-US" b="1" dirty="0">
                  <a:solidFill>
                    <a:srgbClr val="0000CC"/>
                  </a:solidFill>
                </a:rPr>
                <a:t>을 지속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FF0000"/>
                  </a:solidFill>
                </a:rPr>
                <a:t> 3</a:t>
              </a:r>
              <a:r>
                <a:rPr lang="ko-KR" altLang="en-US" b="1" dirty="0">
                  <a:solidFill>
                    <a:srgbClr val="FF0000"/>
                  </a:solidFill>
                </a:rPr>
                <a:t>인군에서 이루어지는 의사소통 행태</a:t>
              </a:r>
              <a:r>
                <a:rPr lang="en-US" altLang="ko-KR" b="1" dirty="0">
                  <a:solidFill>
                    <a:srgbClr val="FF0000"/>
                  </a:solidFill>
                </a:rPr>
                <a:t>: </a:t>
              </a:r>
              <a:r>
                <a:rPr lang="ko-KR" altLang="en-US" b="1" dirty="0">
                  <a:solidFill>
                    <a:srgbClr val="FF0000"/>
                  </a:solidFill>
                </a:rPr>
                <a:t>은폐되고 부정된 결탁에 관심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3</a:t>
              </a:r>
              <a:r>
                <a:rPr lang="ko-KR" altLang="en-US" b="1" dirty="0">
                  <a:solidFill>
                    <a:srgbClr val="0000CC"/>
                  </a:solidFill>
                </a:rPr>
                <a:t>자의 개입 없이는 두 사람은 가까워지거나 합의에 이르지 못하므로 결탁 형성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결탁한 두 사람은 결탁한 사실을 부정하고 은폐하고 제 </a:t>
              </a:r>
              <a:r>
                <a:rPr lang="en-US" altLang="ko-KR" b="1" dirty="0">
                  <a:solidFill>
                    <a:srgbClr val="0000CC"/>
                  </a:solidFill>
                </a:rPr>
                <a:t>3 </a:t>
              </a:r>
              <a:r>
                <a:rPr lang="ko-KR" altLang="en-US" b="1" dirty="0">
                  <a:solidFill>
                    <a:srgbClr val="0000CC"/>
                  </a:solidFill>
                </a:rPr>
                <a:t>자를 제외한 것에 대하여 </a:t>
              </a:r>
              <a:endParaRPr lang="en-US" altLang="ko-KR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0000CC"/>
                  </a:solidFill>
                </a:rPr>
                <a:t>    </a:t>
              </a:r>
              <a:r>
                <a:rPr lang="ko-KR" altLang="en-US" b="1" dirty="0">
                  <a:solidFill>
                    <a:srgbClr val="0000CC"/>
                  </a:solidFill>
                </a:rPr>
                <a:t>불편한 감정을 느끼지만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결탁 지속함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따라서 </a:t>
              </a:r>
              <a:r>
                <a:rPr lang="en-US" altLang="ko-KR" b="1" dirty="0">
                  <a:solidFill>
                    <a:srgbClr val="0000CC"/>
                  </a:solidFill>
                </a:rPr>
                <a:t>infinite dance of shifting coalition </a:t>
              </a:r>
              <a:r>
                <a:rPr lang="ko-KR" altLang="en-US" b="1" dirty="0">
                  <a:solidFill>
                    <a:srgbClr val="0000CC"/>
                  </a:solidFill>
                </a:rPr>
                <a:t>즉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r>
                <a:rPr lang="ko-KR" altLang="en-US" b="1" dirty="0">
                  <a:solidFill>
                    <a:srgbClr val="0000CC"/>
                  </a:solidFill>
                </a:rPr>
                <a:t>끝 없는 결탁의 가족게임을 반복하게 됨</a:t>
              </a:r>
            </a:p>
            <a:p>
              <a:pPr marL="285750" indent="-285750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anose="05000000000000000000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이러한 게임을 멈추기 위해 역설적 개입이 효과적이라고 봄</a:t>
              </a:r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764704"/>
              <a:ext cx="9138497" cy="664032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가족게임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(family game)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3"/>
          <p:cNvGrpSpPr/>
          <p:nvPr/>
        </p:nvGrpSpPr>
        <p:grpSpPr>
          <a:xfrm>
            <a:off x="0" y="116632"/>
            <a:ext cx="9147175" cy="6741367"/>
            <a:chOff x="0" y="116632"/>
            <a:chExt cx="9147175" cy="6741367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268760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FF0000"/>
                  </a:solidFill>
                </a:rPr>
                <a:t> 신경성 식욕부진증</a:t>
              </a:r>
              <a:r>
                <a:rPr lang="en-US" altLang="ko-KR" b="1" dirty="0">
                  <a:solidFill>
                    <a:srgbClr val="FF0000"/>
                  </a:solidFill>
                </a:rPr>
                <a:t>(</a:t>
              </a:r>
              <a:r>
                <a:rPr lang="ko-KR" altLang="en-US" b="1" dirty="0">
                  <a:solidFill>
                    <a:srgbClr val="FF0000"/>
                  </a:solidFill>
                </a:rPr>
                <a:t>拒食症</a:t>
              </a:r>
              <a:r>
                <a:rPr lang="en-US" altLang="ko-KR" b="1" dirty="0">
                  <a:solidFill>
                    <a:srgbClr val="FF0000"/>
                  </a:solidFill>
                </a:rPr>
                <a:t>)</a:t>
              </a:r>
              <a:r>
                <a:rPr lang="ko-KR" altLang="en-US" b="1" dirty="0">
                  <a:solidFill>
                    <a:srgbClr val="FF0000"/>
                  </a:solidFill>
                </a:rPr>
                <a:t> 가족의 게임</a:t>
              </a: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다른 성원이 관계의 성격을 규정하기 위하여 전달한 메시지를 거부하는 경우가 많음 </a:t>
              </a: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자신이 지도적 역할과 책임을 지지 않으려 하는 반면 다른 사람이 내린 결정은 비난함</a:t>
              </a:r>
              <a:r>
                <a:rPr lang="en-US" altLang="ko-KR" b="1" dirty="0">
                  <a:solidFill>
                    <a:srgbClr val="0000CC"/>
                  </a:solidFill>
                </a:rPr>
                <a:t> </a:t>
              </a:r>
              <a:endParaRPr lang="ko-KR" altLang="en-US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IP</a:t>
              </a:r>
              <a:r>
                <a:rPr lang="ko-KR" altLang="en-US" b="1" dirty="0">
                  <a:solidFill>
                    <a:srgbClr val="0000CC"/>
                  </a:solidFill>
                </a:rPr>
                <a:t>와 부모가 결탁하는 경우가 빈번하며</a:t>
              </a:r>
              <a:r>
                <a:rPr lang="en-US" altLang="ko-KR" b="1" dirty="0">
                  <a:solidFill>
                    <a:srgbClr val="0000CC"/>
                  </a:solidFill>
                </a:rPr>
                <a:t>,</a:t>
              </a:r>
              <a:endParaRPr lang="ko-KR" altLang="en-US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IP</a:t>
              </a:r>
              <a:r>
                <a:rPr lang="ko-KR" altLang="en-US" b="1" dirty="0">
                  <a:solidFill>
                    <a:srgbClr val="0000CC"/>
                  </a:solidFill>
                </a:rPr>
                <a:t>와 형제들이 상호고립되어 있으며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endParaRPr lang="ko-KR" altLang="en-US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부모와 연합되어 있으므로 </a:t>
              </a:r>
              <a:r>
                <a:rPr lang="en-US" altLang="ko-KR" b="1" dirty="0">
                  <a:solidFill>
                    <a:srgbClr val="0000CC"/>
                  </a:solidFill>
                </a:rPr>
                <a:t>IP</a:t>
              </a:r>
              <a:r>
                <a:rPr lang="ko-KR" altLang="en-US" b="1" dirty="0">
                  <a:solidFill>
                    <a:srgbClr val="0000CC"/>
                  </a:solidFill>
                </a:rPr>
                <a:t>는 청소년기에 독립성을 발달시키지 못하며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endParaRPr lang="ko-KR" altLang="en-US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가족 내</a:t>
              </a:r>
              <a:r>
                <a:rPr lang="en-US" altLang="ko-KR" b="1" dirty="0">
                  <a:solidFill>
                    <a:srgbClr val="0000CC"/>
                  </a:solidFill>
                </a:rPr>
                <a:t>/</a:t>
              </a:r>
              <a:r>
                <a:rPr lang="ko-KR" altLang="en-US" b="1" dirty="0">
                  <a:solidFill>
                    <a:srgbClr val="0000CC"/>
                  </a:solidFill>
                </a:rPr>
                <a:t>외부에서 두 사람이 공개적인 동맹을 맺는 것을 거부하며</a:t>
              </a:r>
              <a:r>
                <a:rPr lang="en-US" altLang="ko-KR" b="1" dirty="0">
                  <a:solidFill>
                    <a:srgbClr val="0000CC"/>
                  </a:solidFill>
                </a:rPr>
                <a:t>,</a:t>
              </a:r>
              <a:endParaRPr lang="ko-KR" altLang="en-US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부부간에 상호존경하고 통합되지 않으며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endParaRPr lang="ko-KR" altLang="en-US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0000CC"/>
                  </a:solidFill>
                </a:rPr>
                <a:t> IP</a:t>
              </a:r>
              <a:r>
                <a:rPr lang="ko-KR" altLang="en-US" b="1" dirty="0">
                  <a:solidFill>
                    <a:srgbClr val="0000CC"/>
                  </a:solidFill>
                </a:rPr>
                <a:t>를 지지하기 위하여 부모간에 경쟁을 하며</a:t>
              </a:r>
              <a:r>
                <a:rPr lang="en-US" altLang="ko-KR" b="1" dirty="0">
                  <a:solidFill>
                    <a:srgbClr val="0000CC"/>
                  </a:solidFill>
                </a:rPr>
                <a:t>, </a:t>
              </a:r>
              <a:endParaRPr lang="ko-KR" altLang="en-US" b="1" dirty="0">
                <a:solidFill>
                  <a:srgbClr val="0000CC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0000CC"/>
                  </a:solidFill>
                </a:rPr>
                <a:t> 가족의 독특한 의사소통 유형인 거부와 동일한 방식으로 </a:t>
              </a:r>
              <a:r>
                <a:rPr lang="en-US" altLang="ko-KR" b="1" dirty="0">
                  <a:solidFill>
                    <a:srgbClr val="0000CC"/>
                  </a:solidFill>
                </a:rPr>
                <a:t>IP</a:t>
              </a:r>
              <a:r>
                <a:rPr lang="ko-KR" altLang="en-US" b="1" dirty="0">
                  <a:solidFill>
                    <a:srgbClr val="0000CC"/>
                  </a:solidFill>
                </a:rPr>
                <a:t>는 음식물을 거부하는 증상</a:t>
              </a:r>
              <a:endParaRPr lang="ko-KR" altLang="en-US" dirty="0"/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764704"/>
              <a:ext cx="9138497" cy="664032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가족게임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(family game)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116632"/>
            <a:ext cx="9147175" cy="6804004"/>
            <a:chOff x="0" y="404367"/>
            <a:chExt cx="9147175" cy="6804004"/>
          </a:xfrm>
        </p:grpSpPr>
        <p:grpSp>
          <p:nvGrpSpPr>
            <p:cNvPr id="16" name="그룹 15"/>
            <p:cNvGrpSpPr/>
            <p:nvPr/>
          </p:nvGrpSpPr>
          <p:grpSpPr>
            <a:xfrm>
              <a:off x="32" y="404367"/>
              <a:ext cx="9147143" cy="6804004"/>
              <a:chOff x="32" y="260350"/>
              <a:chExt cx="9147143" cy="6150659"/>
            </a:xfrm>
          </p:grpSpPr>
          <p:sp>
            <p:nvSpPr>
              <p:cNvPr id="7171" name="Line 46"/>
              <p:cNvSpPr>
                <a:spLocks noChangeShapeType="1"/>
              </p:cNvSpPr>
              <p:nvPr/>
            </p:nvSpPr>
            <p:spPr bwMode="auto">
              <a:xfrm>
                <a:off x="3207" y="729973"/>
                <a:ext cx="9143968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7172" name="Text Box 56"/>
              <p:cNvSpPr txBox="1">
                <a:spLocks noChangeArrowheads="1"/>
              </p:cNvSpPr>
              <p:nvPr/>
            </p:nvSpPr>
            <p:spPr bwMode="auto">
              <a:xfrm>
                <a:off x="96870" y="260350"/>
                <a:ext cx="202331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ko-KR" sz="28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2. </a:t>
                </a:r>
                <a:r>
                  <a:rPr lang="ko-KR" altLang="en-US" sz="28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주요개념</a:t>
                </a:r>
                <a:endPara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3" name="Text Box 71"/>
              <p:cNvSpPr txBox="1">
                <a:spLocks noChangeArrowheads="1"/>
              </p:cNvSpPr>
              <p:nvPr/>
            </p:nvSpPr>
            <p:spPr bwMode="auto">
              <a:xfrm>
                <a:off x="32" y="992621"/>
                <a:ext cx="9143968" cy="5418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9999FF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kumimoji="0" lang="ko-KR" altLang="en-US" b="1" dirty="0">
                    <a:solidFill>
                      <a:srgbClr val="002060"/>
                    </a:solidFill>
                    <a:latin typeface="+mj-lt"/>
                  </a:rPr>
                  <a:t> </a:t>
                </a:r>
                <a:endParaRPr kumimoji="0" lang="en-US" altLang="ko-KR" b="1" dirty="0">
                  <a:solidFill>
                    <a:srgbClr val="002060"/>
                  </a:solidFill>
                  <a:latin typeface="+mj-lt"/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가족치료 분야에서도 인지과정 즉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신념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가치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지각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환상 등 가족의 내적 과정인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  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meaning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과 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insight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중시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현재 가족 내에서 일어나고 있는 사건이나 현상에 대한 나름대로의 지각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가치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신화  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 (myth),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전제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(premise)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를 갖고 있음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가족전제의 개념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의식수준을 넘어서 무의식수준에서 형성된 가족의 지배적 가치체계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FF0000"/>
                    </a:solidFill>
                  </a:rPr>
                  <a:t> 개별성원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대상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(object)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과의 수많은 접촉경험을 통하여 얻은 의미를 통합하여 대상이나 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현상을 보는 나름대로의 관점을 형성하고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이에 따라 행동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즉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자신이 보는 대로 세상</a:t>
                </a:r>
                <a:endParaRPr lang="en-US" altLang="ko-KR" b="1" dirty="0">
                  <a:solidFill>
                    <a:srgbClr val="0000CC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을 해석하고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이에 따라 행동함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그러므로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관계성격은 개별 성원의 대상에 대한 전제에 의해 결정됨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예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첫 번째 결혼에 실패하고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재혼한 두 사람의 전제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부부로서 뿐만 아니라 부모로서도 “완전해야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(perfect)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”한다는 전제를 설정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자녀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완벽한 부모를 만들기 위하여 행복해 보이려고 노력해야 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이를 위해 부부는 과거의 결혼생활을 신화화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첫 번째 배우자가 “나빴다”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자녀는 첫 번째 부모가 나빴다는 사실을 믿어야 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전제 또는 신화가 경직되므로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현실을 올바로 보지 못하게 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0000CC"/>
                    </a:solidFill>
                  </a:rPr>
                  <a:t> 결국 신화화된 현실을 수용하지도 도전하지도 못하고</a:t>
                </a:r>
                <a:r>
                  <a:rPr lang="en-US" altLang="ko-KR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정신장애에 이룸</a:t>
                </a:r>
              </a:p>
            </p:txBody>
          </p:sp>
        </p:grpSp>
        <p:sp>
          <p:nvSpPr>
            <p:cNvPr id="10" name="Rectangle 53"/>
            <p:cNvSpPr>
              <a:spLocks noChangeArrowheads="1"/>
            </p:cNvSpPr>
            <p:nvPr/>
          </p:nvSpPr>
          <p:spPr bwMode="auto">
            <a:xfrm>
              <a:off x="0" y="1000108"/>
              <a:ext cx="9138497" cy="571504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2. 2. </a:t>
              </a:r>
              <a:r>
                <a:rPr lang="ko-KR" altLang="en-US" sz="200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가족전제</a:t>
              </a:r>
              <a:r>
                <a:rPr lang="en-US" altLang="ko-KR" sz="200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family premise)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188640"/>
            <a:ext cx="9144000" cy="6669360"/>
            <a:chOff x="0" y="188640"/>
            <a:chExt cx="9144000" cy="6669360"/>
          </a:xfrm>
        </p:grpSpPr>
        <p:sp>
          <p:nvSpPr>
            <p:cNvPr id="7" name="Line 46"/>
            <p:cNvSpPr>
              <a:spLocks noChangeShapeType="1"/>
            </p:cNvSpPr>
            <p:nvPr/>
          </p:nvSpPr>
          <p:spPr bwMode="auto">
            <a:xfrm>
              <a:off x="0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4763" y="1124744"/>
              <a:ext cx="9139237" cy="5733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2</a:t>
              </a:r>
              <a:r>
                <a:rPr lang="ko-KR" altLang="en-US" b="1" dirty="0">
                  <a:solidFill>
                    <a:srgbClr val="990033"/>
                  </a:solidFill>
                </a:rPr>
                <a:t>차적 변화</a:t>
              </a:r>
              <a:r>
                <a:rPr lang="en-US" altLang="ko-KR" b="1" dirty="0">
                  <a:solidFill>
                    <a:srgbClr val="990033"/>
                  </a:solidFill>
                </a:rPr>
                <a:t>(second-order change) </a:t>
              </a:r>
              <a:r>
                <a:rPr lang="ko-KR" altLang="en-US" b="1" dirty="0">
                  <a:solidFill>
                    <a:srgbClr val="990033"/>
                  </a:solidFill>
                </a:rPr>
                <a:t>추구</a:t>
              </a:r>
              <a:r>
                <a:rPr lang="en-US" altLang="ko-KR" b="1" dirty="0">
                  <a:solidFill>
                    <a:srgbClr val="990033"/>
                  </a:solidFill>
                </a:rPr>
                <a:t>. </a:t>
              </a:r>
              <a:r>
                <a:rPr lang="ko-KR" altLang="en-US" b="1" dirty="0">
                  <a:solidFill>
                    <a:srgbClr val="990033"/>
                  </a:solidFill>
                </a:rPr>
                <a:t>즉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부분의 변화가 아닌 체계 자체 변화 유도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990033"/>
                  </a:solidFill>
                </a:rPr>
                <a:t> 전체 가족체계의 변화 즉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전체 가족체계의 규칙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관계유형 및 의미</a:t>
              </a:r>
              <a:r>
                <a:rPr lang="en-US" altLang="ko-KR" b="1" dirty="0">
                  <a:solidFill>
                    <a:srgbClr val="990033"/>
                  </a:solidFill>
                </a:rPr>
                <a:t>(</a:t>
              </a:r>
              <a:r>
                <a:rPr lang="ko-KR" altLang="en-US" b="1" dirty="0">
                  <a:solidFill>
                    <a:srgbClr val="990033"/>
                  </a:solidFill>
                </a:rPr>
                <a:t>전제</a:t>
              </a:r>
              <a:r>
                <a:rPr lang="en-US" altLang="ko-KR" b="1" dirty="0">
                  <a:solidFill>
                    <a:srgbClr val="990033"/>
                  </a:solidFill>
                </a:rPr>
                <a:t>)</a:t>
              </a:r>
              <a:r>
                <a:rPr lang="ko-KR" altLang="en-US" b="1" dirty="0">
                  <a:solidFill>
                    <a:srgbClr val="990033"/>
                  </a:solidFill>
                </a:rPr>
                <a:t>를 변화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990033"/>
                  </a:solidFill>
                </a:rPr>
                <a:t> 가족은 역기능적 게임과 가족전제로 인해 해결대안 모색 못함 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 </a:t>
              </a:r>
              <a:r>
                <a:rPr lang="ko-KR" altLang="en-US" b="1" dirty="0">
                  <a:solidFill>
                    <a:srgbClr val="990033"/>
                  </a:solidFill>
                  <a:sym typeface="Wingdings" pitchFamily="2" charset="2"/>
                </a:rPr>
                <a:t>치료에서 </a:t>
              </a:r>
              <a:r>
                <a:rPr lang="ko-KR" altLang="en-US" b="1" dirty="0">
                  <a:solidFill>
                    <a:srgbClr val="990033"/>
                  </a:solidFill>
                </a:rPr>
                <a:t>문제에 대한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가족의 반응과 인식체계 변화</a:t>
              </a:r>
              <a:r>
                <a:rPr lang="en-US" altLang="ko-KR" b="1" dirty="0">
                  <a:solidFill>
                    <a:srgbClr val="990033"/>
                  </a:solidFill>
                </a:rPr>
                <a:t>(</a:t>
              </a:r>
              <a:r>
                <a:rPr lang="ko-KR" altLang="en-US" b="1" dirty="0">
                  <a:solidFill>
                    <a:srgbClr val="990033"/>
                  </a:solidFill>
                </a:rPr>
                <a:t>새로운 정보를 소개하여 게임규칙 등 변화</a:t>
              </a:r>
              <a:r>
                <a:rPr lang="en-US" altLang="ko-KR" b="1" dirty="0">
                  <a:solidFill>
                    <a:srgbClr val="990033"/>
                  </a:solidFill>
                </a:rPr>
                <a:t>)</a:t>
              </a:r>
              <a:r>
                <a:rPr lang="ko-KR" altLang="en-US" b="1" dirty="0">
                  <a:solidFill>
                    <a:srgbClr val="990033"/>
                  </a:solidFill>
                </a:rPr>
                <a:t> 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rgbClr val="990033"/>
                  </a:solidFill>
                </a:rPr>
                <a:t> 행동변화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유도 </a:t>
              </a:r>
              <a:r>
                <a:rPr lang="en-US" altLang="ko-KR" b="1" dirty="0">
                  <a:solidFill>
                    <a:srgbClr val="990033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rgbClr val="990033"/>
                  </a:solidFill>
                </a:rPr>
                <a:t> 특정행동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가족규칙과 유형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전제의 변화에 초점을 두지만</a:t>
              </a:r>
              <a:r>
                <a:rPr lang="en-US" altLang="ko-KR" b="1" dirty="0">
                  <a:solidFill>
                    <a:srgbClr val="990033"/>
                  </a:solidFill>
                </a:rPr>
                <a:t>,</a:t>
              </a:r>
              <a:r>
                <a:rPr lang="ko-KR" altLang="en-US" b="1" dirty="0">
                  <a:solidFill>
                    <a:srgbClr val="990033"/>
                  </a:solidFill>
                </a:rPr>
                <a:t> 가족전제가 개입의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우선적 목표</a:t>
              </a:r>
              <a:r>
                <a:rPr lang="en-US" altLang="ko-KR" b="1" dirty="0">
                  <a:solidFill>
                    <a:srgbClr val="990033"/>
                  </a:solidFill>
                </a:rPr>
                <a:t>(</a:t>
              </a:r>
              <a:r>
                <a:rPr lang="en-US" altLang="ko-KR" b="1" dirty="0" err="1">
                  <a:solidFill>
                    <a:srgbClr val="990033"/>
                  </a:solidFill>
                </a:rPr>
                <a:t>metagoal</a:t>
              </a:r>
              <a:r>
                <a:rPr lang="en-US" altLang="ko-KR" b="1" dirty="0">
                  <a:solidFill>
                    <a:srgbClr val="990033"/>
                  </a:solidFill>
                </a:rPr>
                <a:t>)</a:t>
              </a:r>
              <a:r>
                <a:rPr lang="ko-KR" altLang="en-US" b="1" dirty="0">
                  <a:solidFill>
                    <a:srgbClr val="990033"/>
                  </a:solidFill>
                </a:rPr>
                <a:t>임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990033"/>
                  </a:solidFill>
                </a:rPr>
                <a:t> 가족 전제 변화의 수단</a:t>
              </a:r>
              <a:r>
                <a:rPr lang="en-US" altLang="ko-KR" b="1" dirty="0">
                  <a:solidFill>
                    <a:srgbClr val="990033"/>
                  </a:solidFill>
                </a:rPr>
                <a:t>: </a:t>
              </a:r>
              <a:r>
                <a:rPr lang="ko-KR" altLang="en-US" b="1" dirty="0">
                  <a:solidFill>
                    <a:srgbClr val="990033"/>
                  </a:solidFill>
                </a:rPr>
                <a:t>순환적 질문 등을 통해 가족의 상황이나 사건에 대한 의미 변화</a:t>
              </a:r>
              <a:r>
                <a:rPr lang="en-US" altLang="ko-KR" b="1" dirty="0">
                  <a:solidFill>
                    <a:srgbClr val="990033"/>
                  </a:solidFill>
                </a:rPr>
                <a:t>,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가족게임의 변화를 통한 의미변화를 위한 급진적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비논리적</a:t>
              </a:r>
              <a:r>
                <a:rPr lang="en-US" altLang="ko-KR" b="1" dirty="0">
                  <a:solidFill>
                    <a:srgbClr val="990033"/>
                  </a:solidFill>
                </a:rPr>
                <a:t>, </a:t>
              </a:r>
              <a:r>
                <a:rPr lang="ko-KR" altLang="en-US" b="1" dirty="0">
                  <a:solidFill>
                    <a:srgbClr val="990033"/>
                  </a:solidFill>
                </a:rPr>
                <a:t>역설적 개입</a:t>
              </a: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en-US" altLang="ko-KR" b="1" dirty="0" err="1">
                  <a:solidFill>
                    <a:srgbClr val="990033"/>
                  </a:solidFill>
                </a:rPr>
                <a:t>Selvini-Palazzoli</a:t>
              </a:r>
              <a:r>
                <a:rPr lang="en-US" altLang="ko-KR" b="1" dirty="0">
                  <a:solidFill>
                    <a:srgbClr val="990033"/>
                  </a:solidFill>
                </a:rPr>
                <a:t>: </a:t>
              </a:r>
              <a:r>
                <a:rPr lang="ko-KR" altLang="en-US" b="1" dirty="0">
                  <a:solidFill>
                    <a:srgbClr val="990033"/>
                  </a:solidFill>
                </a:rPr>
                <a:t>부모의 지속적 권력다툼에서 다른 한편의 부모를 패배시키기 위하여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증상을 활용하는 가족의 “지저분한 게임</a:t>
              </a:r>
              <a:r>
                <a:rPr lang="en-US" altLang="ko-KR" b="1" dirty="0">
                  <a:solidFill>
                    <a:srgbClr val="990033"/>
                  </a:solidFill>
                </a:rPr>
                <a:t>(dirty game)”</a:t>
              </a:r>
              <a:r>
                <a:rPr lang="ko-KR" altLang="en-US" b="1" dirty="0">
                  <a:solidFill>
                    <a:srgbClr val="990033"/>
                  </a:solidFill>
                </a:rPr>
                <a:t>을 방해하고 노출시키는 데 목적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990033"/>
                  </a:solidFill>
                </a:rPr>
                <a:t> </a:t>
              </a:r>
              <a:r>
                <a:rPr lang="en-US" altLang="ko-KR" b="1" dirty="0" err="1">
                  <a:solidFill>
                    <a:srgbClr val="990033"/>
                  </a:solidFill>
                </a:rPr>
                <a:t>Boscolo</a:t>
              </a:r>
              <a:r>
                <a:rPr lang="ko-KR" altLang="en-US" b="1" dirty="0">
                  <a:solidFill>
                    <a:srgbClr val="990033"/>
                  </a:solidFill>
                </a:rPr>
                <a:t>와 </a:t>
              </a:r>
              <a:r>
                <a:rPr lang="en-US" altLang="ko-KR" b="1" dirty="0" err="1">
                  <a:solidFill>
                    <a:srgbClr val="990033"/>
                  </a:solidFill>
                </a:rPr>
                <a:t>Cecchin</a:t>
              </a:r>
              <a:r>
                <a:rPr lang="en-US" altLang="ko-KR" b="1" dirty="0">
                  <a:solidFill>
                    <a:srgbClr val="990033"/>
                  </a:solidFill>
                </a:rPr>
                <a:t>: </a:t>
              </a:r>
              <a:r>
                <a:rPr lang="ko-KR" altLang="en-US" b="1" dirty="0">
                  <a:solidFill>
                    <a:srgbClr val="990033"/>
                  </a:solidFill>
                </a:rPr>
                <a:t>가족의 자기검색과 인식능력을 고양시키기 위하여 </a:t>
              </a:r>
              <a:r>
                <a:rPr lang="ko-KR" altLang="en-US" b="1" dirty="0" err="1">
                  <a:solidFill>
                    <a:srgbClr val="990033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990033"/>
                  </a:solidFill>
                </a:rPr>
                <a:t> 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</a:t>
              </a:r>
              <a:r>
                <a:rPr lang="ko-KR" altLang="en-US" b="1" dirty="0">
                  <a:solidFill>
                    <a:srgbClr val="990033"/>
                  </a:solidFill>
                </a:rPr>
                <a:t>구체적인 치료목표나 전략을 갖지 않은 채 치료에 임하는 </a:t>
              </a:r>
              <a:r>
                <a:rPr lang="en-US" altLang="ko-KR" b="1" dirty="0">
                  <a:solidFill>
                    <a:srgbClr val="990033"/>
                  </a:solidFill>
                </a:rPr>
                <a:t>Bateson</a:t>
              </a:r>
              <a:r>
                <a:rPr lang="ko-KR" altLang="en-US" b="1" dirty="0">
                  <a:solidFill>
                    <a:srgbClr val="990033"/>
                  </a:solidFill>
                </a:rPr>
                <a:t>의 비개입 윤리</a:t>
              </a:r>
              <a:endParaRPr lang="en-US" altLang="ko-KR" b="1" dirty="0">
                <a:solidFill>
                  <a:srgbClr val="990033"/>
                </a:solidFill>
              </a:endParaRPr>
            </a:p>
            <a:p>
              <a:pPr>
                <a:lnSpc>
                  <a:spcPct val="150000"/>
                </a:lnSpc>
                <a:spcBef>
                  <a:spcPts val="200"/>
                </a:spcBef>
              </a:pPr>
              <a:r>
                <a:rPr lang="en-US" altLang="ko-KR" b="1" dirty="0">
                  <a:solidFill>
                    <a:srgbClr val="990033"/>
                  </a:solidFill>
                </a:rPr>
                <a:t>  (noninterventionist ethic)</a:t>
              </a:r>
              <a:r>
                <a:rPr lang="ko-KR" altLang="en-US" b="1" dirty="0">
                  <a:solidFill>
                    <a:srgbClr val="990033"/>
                  </a:solidFill>
                </a:rPr>
                <a:t>를 치료상황에 적용하려 함</a:t>
              </a: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3968" cy="449330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치료목표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188640"/>
            <a:ext cx="9147175" cy="6552728"/>
            <a:chOff x="0" y="188640"/>
            <a:chExt cx="9147175" cy="655272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3" name="그룹 13"/>
            <p:cNvGrpSpPr/>
            <p:nvPr/>
          </p:nvGrpSpPr>
          <p:grpSpPr>
            <a:xfrm>
              <a:off x="0" y="692696"/>
              <a:ext cx="9144000" cy="6048672"/>
              <a:chOff x="0" y="1019547"/>
              <a:chExt cx="9144000" cy="695717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55686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치료기간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장</a:t>
                </a:r>
                <a:r>
                  <a:rPr lang="en-US" altLang="ko-KR" b="1" baseline="30000" dirty="0">
                    <a:solidFill>
                      <a:srgbClr val="990033"/>
                    </a:solidFill>
                  </a:rPr>
                  <a:t>.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단기치료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(long, brief therapy) </a:t>
                </a:r>
                <a:endParaRPr lang="ko-KR" altLang="en-US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치료시간간의 간격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이탈리아의 지리적 특성상 치료센터까지 치료받으러 오는데 장시간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여행을 해야 하므로 최소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2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주 이상 최대 몇 개월 간격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치료시간의 회수는 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10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회 이내로 엄격하게 제한</a:t>
                </a:r>
                <a:r>
                  <a:rPr lang="en-US" altLang="ko-KR" b="1" dirty="0">
                    <a:solidFill>
                      <a:srgbClr val="990033"/>
                    </a:solidFill>
                    <a:sym typeface="Wingdings" pitchFamily="2" charset="2"/>
                  </a:rPr>
                  <a:t>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가족 치료의지 고양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시간과 비용절감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치료빈도 및 치료기간 연장을 요구할 경우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이를 허용치 않음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이유는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치료자를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가족게임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에 끌어들여 치료적 관계를 통제하고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이전 개입의 효과를 약화시키려는 시도이기 때문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배양기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(incubation period)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의 이점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가족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과업인 역설적 처방을 장기간 수행하게 되므로 </a:t>
                </a:r>
                <a:r>
                  <a:rPr lang="ko-KR" altLang="en-US" b="1" dirty="0" err="1">
                    <a:solidFill>
                      <a:srgbClr val="990033"/>
                    </a:solidFill>
                  </a:rPr>
                  <a:t>치료자를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가족에 보낸 것과 같은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 효과를 얻을 수 있으며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가족들이 변화를 일으키고 이를 키워갈 수 있음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990033"/>
                    </a:solidFill>
                  </a:rPr>
                  <a:t> 치료자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치료기록 검토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가설과 개입에 대한 토의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유사한 사례에 대한 분석 등을 통하여</a:t>
                </a:r>
                <a:endParaRPr lang="en-US" altLang="ko-KR" b="1" dirty="0">
                  <a:solidFill>
                    <a:srgbClr val="990033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990033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  다음 치료시간의 계획 수립</a:t>
                </a:r>
                <a:r>
                  <a:rPr lang="en-US" altLang="ko-KR" b="1" dirty="0">
                    <a:solidFill>
                      <a:srgbClr val="990033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990033"/>
                    </a:solidFill>
                  </a:rPr>
                  <a:t>치료과정 평가를 실시할 수 있는 시간적 여유를 가짐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1019547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치료양식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188640"/>
            <a:ext cx="9147175" cy="6552728"/>
            <a:chOff x="0" y="188640"/>
            <a:chExt cx="9147175" cy="655272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692696"/>
              <a:ext cx="9144000" cy="6048672"/>
              <a:chOff x="0" y="1019547"/>
              <a:chExt cx="9144000" cy="695717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55686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임상가족 특성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특성 </a:t>
                </a:r>
                <a:r>
                  <a:rPr lang="en-US" altLang="ko-KR" b="1" dirty="0"/>
                  <a:t>1: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변화를 필요로 하는 사람은 문제를 가진 성원이므로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나머지 성원들은 변화하지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않고 그대로 남으려는 성향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치료를 원하면서 항상성 유지하려는 역설적 태도 보임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따라서 상반된 행동유형을 변화시키기 위하여 치료적 이중구속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대항역설의 형태를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 취한 개입기법을 많이 활용하므로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역설적 치료라고도 불림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특성 </a:t>
                </a:r>
                <a:r>
                  <a:rPr lang="en-US" altLang="ko-KR" b="1" dirty="0"/>
                  <a:t>2: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인식론적 오류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(epistemological error)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를 범하고 있음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실제 행동유형은 계속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변화하고 있는데도 실제 행동유형이 정체되어 있고 항상성을 유지하고 있는 것처럼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간주하는 잘못된 신념체계를 갖고 있으며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이에 따라 행동을 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의미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(meaning)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와 행동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(action)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이라는 두가지 수준을 구분하지 못함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따라서 재정의나 가족의식 등의 기법을 활용하여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 내에 새로운 신념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가족전제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를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만들어내고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자신들의 신념체계에 맞는 새 행동유형을 만듦</a:t>
                </a:r>
              </a:p>
              <a:p>
                <a:pPr>
                  <a:lnSpc>
                    <a:spcPct val="150000"/>
                  </a:lnSpc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치료방향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변화에 대한 가족의 저항을 최소화하면서 가족 전체의  연관성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가족성원의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행동사이의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관련성에 대한 정보를 제공해줌으로써 가족 스스로가 해결책을 모색함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1019547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치료방향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188640"/>
            <a:ext cx="9147175" cy="6669360"/>
            <a:chOff x="0" y="188640"/>
            <a:chExt cx="9147175" cy="6669360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3" name="그룹 13"/>
            <p:cNvGrpSpPr/>
            <p:nvPr/>
          </p:nvGrpSpPr>
          <p:grpSpPr>
            <a:xfrm>
              <a:off x="0" y="692696"/>
              <a:ext cx="9144000" cy="6165304"/>
              <a:chOff x="0" y="1019547"/>
              <a:chExt cx="9144000" cy="709132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69101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70C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70C0"/>
                    </a:solidFill>
                  </a:rPr>
                  <a:t>접수면접</a:t>
                </a:r>
                <a:r>
                  <a:rPr lang="en-US" altLang="ko-KR" b="1" dirty="0">
                    <a:solidFill>
                      <a:srgbClr val="0070C0"/>
                    </a:solidFill>
                  </a:rPr>
                  <a:t>(Intake)</a:t>
                </a:r>
                <a:endParaRPr lang="ko-KR" altLang="en-US" b="1" dirty="0">
                  <a:solidFill>
                    <a:srgbClr val="0070C0"/>
                  </a:solidFill>
                </a:endParaRP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전화접수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접수자는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치료자가 직접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통화시간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15-30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분 정도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접수내용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 뿐만 아니라 처음에 정보를 제공하는 방식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전화이유 설명방식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</a:p>
              <a:p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목소리 및 태도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첫 면접의 참석자 등을 파악함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의뢰원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(source of referral):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상당히 중시함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첫 모임에서 의뢰된 이유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의뢰원과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가족의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관계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치료팀에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원하는 것 등에 대해 길게 논의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의뢰원을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가족체계의 한 부분으로 간주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70C0"/>
                    </a:solidFill>
                  </a:rPr>
                  <a:t> 1</a:t>
                </a:r>
                <a:r>
                  <a:rPr lang="ko-KR" altLang="en-US" b="1" dirty="0">
                    <a:solidFill>
                      <a:srgbClr val="0070C0"/>
                    </a:solidFill>
                  </a:rPr>
                  <a:t>단계</a:t>
                </a:r>
                <a:r>
                  <a:rPr lang="en-US" altLang="ko-KR" b="1" dirty="0">
                    <a:solidFill>
                      <a:srgbClr val="0070C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0070C0"/>
                    </a:solidFill>
                  </a:rPr>
                  <a:t>치료관계수립단계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첫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1-2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회의 치료시간 내에 이루어지며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치료를 위한 최소한의 준비단계 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가족성원이 가족체계의 규칙을 수용할 때 나타내는 어려움이 무엇인지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어떤 메시지를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주고 받는지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상호간의 차이점은 무엇인지 등을 파악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치료참여자의 권리와 의무 규정 등 치료적 관계를 주도할 규칙에 대한 협상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70C0"/>
                    </a:solidFill>
                  </a:rPr>
                  <a:t> 2</a:t>
                </a:r>
                <a:r>
                  <a:rPr lang="ko-KR" altLang="en-US" b="1" dirty="0">
                    <a:solidFill>
                      <a:srgbClr val="0070C0"/>
                    </a:solidFill>
                  </a:rPr>
                  <a:t>단계</a:t>
                </a:r>
                <a:r>
                  <a:rPr lang="en-US" altLang="ko-KR" b="1" dirty="0">
                    <a:solidFill>
                      <a:srgbClr val="0070C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0070C0"/>
                    </a:solidFill>
                  </a:rPr>
                  <a:t>치료단계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가족과의 면접 실시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주로 역설적 개입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항상성을 유지하기 위해 치료관계를 위협하므로 치료가 다소 지연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70C0"/>
                    </a:solidFill>
                  </a:rPr>
                  <a:t> 3</a:t>
                </a:r>
                <a:r>
                  <a:rPr lang="ko-KR" altLang="en-US" b="1" dirty="0">
                    <a:solidFill>
                      <a:srgbClr val="0070C0"/>
                    </a:solidFill>
                  </a:rPr>
                  <a:t>단계</a:t>
                </a:r>
                <a:r>
                  <a:rPr lang="en-US" altLang="ko-KR" b="1" dirty="0">
                    <a:solidFill>
                      <a:srgbClr val="0070C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0070C0"/>
                    </a:solidFill>
                  </a:rPr>
                  <a:t>해약단계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문제가 해결됨에 따라 계약이 해지되는 단계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치료목적을 달성하고 치료자가 가족체계에서 분리되어 나오는 단계</a:t>
                </a:r>
              </a:p>
              <a:p>
                <a:pPr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종결시기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일반적으로 증상이 사리질 때를 기준으로 함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1019547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3.2.3.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3.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치료의 단계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2671</TotalTime>
  <Words>3264</Words>
  <Application>Microsoft Office PowerPoint</Application>
  <PresentationFormat>화면 슬라이드 쇼(4:3)</PresentationFormat>
  <Paragraphs>304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4" baseType="lpstr">
      <vt:lpstr>HY강B</vt:lpstr>
      <vt:lpstr>HY견고딕</vt:lpstr>
      <vt:lpstr>굴림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333</cp:revision>
  <dcterms:created xsi:type="dcterms:W3CDTF">2004-08-18T05:19:37Z</dcterms:created>
  <dcterms:modified xsi:type="dcterms:W3CDTF">2022-05-18T00:01:01Z</dcterms:modified>
</cp:coreProperties>
</file>