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2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7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00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2026-05-19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83768" y="2132856"/>
            <a:ext cx="4032448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3600" dirty="0">
                <a:latin typeface="돋움" pitchFamily="50" charset="-127"/>
                <a:ea typeface="돋움" pitchFamily="50" charset="-127"/>
              </a:rPr>
              <a:t>집단대상 실천기술</a:t>
            </a:r>
            <a:endParaRPr lang="en-US" altLang="ko-KR" sz="36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기능과 개입의 초점을 기준으로 사회적 목표모델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상호작용모델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치료모델로 구분됨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목표모델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전통적인 모델이며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인보관과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청년 단체의 집단사회사업으로부터 성장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민주주의와 지역사회의 정의를 유지하고 발달시키려는데 목적을 둠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지역사회내의 범죄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빈곤과 같은 문제를 다루기 위해 지역복지관이나 시민조직에서 활용됨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 내의 사회의식을 개발하기 위해 영향력 있는 사람으로서의 역할에 중점을 두고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책임의 가치를 심어 주고 책임 있는 시민으로서 적합한 행동형태를 자극하고 강화하는 역할모델로서 기능함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39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치료모델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기능수행에 또렷한 문제가 있거나 문제발생의 위험이 높은 개인에게 원조하는 것을 강조하는 임상모델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목적은 집단을 통해 개인을 치료하는 것으로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집단은 개인의 목적을 달성하기 위한 도구 또는 상황이며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집단구조와 집단과정에서의 변화는 그 자체가 목적이기보다는 목적달성을 위한 수단임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신체적으로나 정신적으로 장애를 가진 사람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범죄자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교정시설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병원 등에서 활용됨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 형성과 운영에 강한 힘과 영향력을 행사함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집단성원은 전문가에 진단에 의해 구성되고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 구성원 개개인의 욕구와 집단의 욕구를 구체적 목표달성과 관련하여 파악한 후 개입전략을 정하고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이에 따라 진단 회기의 내용을 미리 구조화함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02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상호작용모델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인본주의 모델로도 불림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개별성원과 집단간의 상호관계에 초점을 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집단활동 이전에 구체적인 목표를 수립하지 않으며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목표설정은 </a:t>
            </a:r>
            <a:r>
              <a:rPr lang="ko-KR" altLang="en-US" sz="2000" dirty="0" err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집단성원 간의 상호관계 속에서 이루어지는 집단작용의 본질적인 부분으로 인식됨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지지집단이 대표적인 상호작용모델을 적용한 집단임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개인과 집단이 상호원조체계가 되도록 중재하는 역할을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구성원들과 권력을 공유하고 집단에 대한 통제권을 공유하도록 요구함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56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집단사회사업을 실시하기 위한 기본 요건으로는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프로그램 활동이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정의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 이상의 집합체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성원들이 소속감을 가짐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성원들이 공통의 목적이나 관심사를 가짐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성원들끼리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 결속과 함께 상호의존적이며 상호작용이 이루어져야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기능적 역할을 규제하는 규범을 가져야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83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집단은 시간이 지남에 따라 집단의 내부구조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의사소통과 상호작용의 형태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응집력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통제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문화 등이 형성되며 변화되어 가는데 이러한 변화를 집단발달이라고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집단이라고 하여 모두 동일한 발달단계를 거치는 것이 아니며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이전의 단계로 역행할 수도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집단을 계획하고 조직하며 소집하는 것과 관련됨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 단계에는 집단감정이 출현함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과업과 목표를 달성하기 위해 집중적으로 노력하는 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성원간의 상호관계와 집단 응집력은 상당히 발달함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문제해결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형성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유지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성숙함 등으로 묘사됨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75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 동안 집단이 해온 노력을 종결하고 이에 대해 평가를 하는 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이별의 과정이 시작되며 집단감정과 응집력이 감소됨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자신이 지도하는 집단의 발달단계를 관찰하고 사정하는 체계적인 방법을 사용하여야 하며</a:t>
            </a:r>
            <a:r>
              <a:rPr lang="en-US" altLang="ko-KR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예상할 수 있는 집단발달과 단계에 대해 성원에게 교육시키는 것이 좋음</a:t>
            </a:r>
            <a:endParaRPr lang="en-US" altLang="ko-KR" sz="2000" dirty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8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집단성원은 성장하고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학습하고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치료되려는 개인들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성원은 특정한 사회적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문제를 가진 사람이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될 수도 있고 특정한 문제가 없으나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건전한 발전과 성장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민주적 생활방식의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교육 및 훈련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 발생의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예방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등을 목적으로 집단에 참여하기도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집단에 자발적으로 참여하거나 부모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판사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교사의 강요로 비자발적으로 참여하는 경우도 있음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99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집단성원은 집단경험을 통하여 다양한 역할을 수행하는데 모든 역할행동은 집단과업역할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집단형성 및 유지역할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자기중심적 역할이라는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세범주에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속함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소기의 목표를 성취하는 것을 돕는 일정한 역할을 말함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효율성에 필수적인 전형적인 집단과업역할행동은 다음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13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가지가 포함됨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발기자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정보탐구자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정보제공자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여론탐구자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82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여론제공자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명료자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조정자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진단자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방향지시자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활력제공자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진행보조자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기록자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평가자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2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집단형성 및 유지역할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응집력을 바탕으로 정체성에 관련된 심리적 측면의 문제를 다루는 것으로 집단의사소통의 관계적 차원에 초점을 두는 역할행동으로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가지가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지지자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조화자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긴장감소자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타협자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인도자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감정표현자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기준설정자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추종자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60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의도적인 집단의 경험을 통해 개인의 욕구를 충족시키고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사회심리적 기능을 향상하도록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개인이나 집단의 당면문제를 해결할 수 있도록 하는 사회복지실천방법 중의 하나임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사회사업에서 집단은 서비스의 제공수단과 환경 그리고 상호원조체계로 이해됨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제공수단으로서의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힘은 공통의 과제를 설정하여 수행해 나가는 성원들에게 적절한 영향을 줄 수 있는 분위기와 관계의 개선에 집중됨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환경으로서의 집단은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내의 모든 활동과 행동이 집단발달의 전체기간에 걸쳐 영향을 준다는 점을 말함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상호원조체계로서 집단은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성원들이 서로 도움을 주고받는 상호원조관계를 형성해 나간다는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성원간에 서로 영향을 끼치고 상호원조관계를 형성하여 문제를 해결할 수 있는 집단 조건을 촉진함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89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자기중심적역할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집단에 대한 기여보다 개인적 욕구를 충족하는데 초점을 두는 역할로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역할이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때때로 집단의 성공을 방해할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방해자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공격자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무관심자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지배자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인정추구자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고백자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광대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특별관심사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탄원자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557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집단사회복지사의 역할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내부에서는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전체의 역동성을 변화시키기 위하여 개입하고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집단성원의 변화를 원조함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외부에서는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기관의 정책이나 집단활동에 필요한 자원을 확보하는 등 집단이 기능하고 있는 환경에 영향을 미치기 위해 개입함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조성자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중개자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중재자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옹호자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교육자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25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집단사회복지사가 실무에 활용할 수 있는 기술을 집단과정 촉진기술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자료수집 및 사정기술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행동기술 세가지로 구분함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집단과정에 영향을 미치려는 의도가 있을 때 사용함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성원간의 이해를 증진하고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개방적 의사소통을 형성하며 신뢰감을 형성시키는데 도움을 주고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 참여촉진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주의집중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42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표현기술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반응기술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집단의사소통의 초점유지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집단과정의 명료화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내용의 명료화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상호작용의 지도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051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자료수집 및 사정기술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의사소통유형에 어떤 영향력을 행사할 것인가를 계획하고 집단 목적의 성취를 위해 어떤 기술을 사용할 것인지를 결정하는데 유용함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 기술은 촉진기술과 행동기술의 가교역할을 하며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확인 및 묘사기술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정보요청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질문 및 탐색기술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요약 및 세분화 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통합기술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언어적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비언어적 의사소통 통합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분석기술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26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행동기술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집단의 목적과 과업을 성취하도록 원조할 때 사용하고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9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재구조화 및 재정의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직면 문제를 긍정적으로 볼 수 있도록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성원간 의사소통의 연계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승인하에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 프로그램 활동 참가 원조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토론 이끌고 정보 공유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활동 지시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제안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교육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자원제공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모델링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예행연습 및 지도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직면기술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갈등해결기술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성원간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 기관간 갈등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외부환경과 갈등 해결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갈등 예방하기 위해 규칙 개발 유지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갈등 완화 조정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협상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외부환경과의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갈등시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직접 개입하거나 성원이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갈등해결에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필요한 기술 개발 원조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222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공동지도력의 장점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지도자의 탈진을 예방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 지도자는 과업목표에 치중하고 다른 한 지도자는 사회정서적 문제에 집중하는 식으로 역할분담이 가능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 지도자가 집단에 참석하지 못할 때 다른 지도자가 집단을 지도할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회합에서 한 지도자가 정서적으로 격양된 경우에 공동지도자와 함께 정서적 문제에 대해 탐색해 볼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공동지도자가 참석해 있으므로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역전이를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어느 정도 방지할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관점에서 상호작용을 볼 수 있으므로 상호 피드백을 통해서 전문적 성장을 가져올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초심자의 훈련에 가장 효과적인 방법이 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갈등이 생겼을 때 성원들에게 적절한 갈등해결방법을 보여 줄 모델이 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99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공동지도력의 단점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공동지도자간에 회합을 할 수 없게 되면 호흡의 일치가 안되며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서로 다른 목적을 추구하게 되어 집단이 양극화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두 지도자 사이에 권력다툼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경쟁관계가 발생할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신뢰나 존경에 근거한 관계가 아닌 경우 상대방의 유능함이나 개입방법을 인정하지 않고 자신의 입장만을 고수함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 지도자가 다른 지도자에 대항하여 성원들과 결탁할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절친한 지도자들인 경우에는 자신들의 사적인 문제를 해결하기 위하여 집단을 이용할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비용이 많이 듦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96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상호작용을 촉진하고 목적을 달성하기 위하여 적절한 활동의 선택이 필요함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집단사회사업에서 사용되는 활동들로는 게임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미술작업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역할연기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무용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요리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노래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스포츠 등을 포함하여 매우 다양함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프로그램을 사용하는 장점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상호작용을 위한 기본적인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인간욕구를 충족시킴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비언어적 의사소통이 언어적 의사소통보다 덜 위협적이어서 더 효과적인 경우가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성원들에게 자신들의 감각을 배우고 경험하는 기회를 제공함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특정한 생활상의 과업과 관련된 기술을 발전시킬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어려운 토론 영역으로 들어가는 시점에서 관심을 표출시키는데 사용할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성원의 공유를 촉진시켜 서로 긍정적인 관계를 만들며 집단 응집력을 높여줌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개인과 집단역동을 사정하기 위한 진단적 도구 또는 성원들을 돕기 위해 필요한 정보를 수집하기 위한 도구로 사용됨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543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활동 자체에 대한 강조로 집단성원에게 불필요한 스트레스를 주지 않도록 해야 하고 이를 위해 고려해야  할 사항은 다음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가지와 같음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시기적절성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지나치게 집단에 활동을 부과하는 것보다 자연스럽게 활동을 소개하고 현재의 집단과정을 인식하는 것이 필요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적합성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새로운 활동은 집단 성원들에게 새로운 행동을 요구할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그러나 행동은 성원들이 놀랄 정도로 새롭지는 않아야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규범에 위배되지 않아야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동의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활동은 자발적으로 참가해야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안전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집단성원들이 위험으로부터 보호되도록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63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 실천의 두드러진 특징 중 하나는 개인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환경수준에서의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개별성원에 대한 개입은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 회합의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범위내에서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또는 그 범위 밖에서 수행될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전문적 원조관계 및 성원들의 관계형성과 개인적 목표달성을 위해 설계된 여러 기법을 활용함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집단수준의 개입은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집단사회복지사의 전문적 기술의 핵심으로 집단 이론 및 체계관점에 대한 지식을 기반으로 하고 개입의 목적은 집단이 원조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과업완수를 위한 단위로 성장할 수 있도록 도와주는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집단의 발전과정을 촉진하여 과업달성 및 유지기능이 적절하게 수행될 수 있도록 집단의 구조와 과정을 활용함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환경수준의 개입은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개인과 집단의 과업수행을 지원하고 촉진하는데 필요한 자원 및 연계를 제공하는 것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1821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계획단계</a:t>
            </a:r>
            <a:r>
              <a:rPr lang="en-US" altLang="ko-KR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초기단계</a:t>
            </a:r>
            <a:r>
              <a:rPr lang="en-US" altLang="ko-KR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사정단계</a:t>
            </a:r>
            <a:r>
              <a:rPr lang="en-US" altLang="ko-KR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중간단계</a:t>
            </a:r>
            <a:r>
              <a:rPr lang="en-US" altLang="ko-KR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종결단계로 나누어짐</a:t>
            </a:r>
            <a:endParaRPr lang="en-US" altLang="ko-KR" sz="220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 단계에서 고려되어야 할 주요결정은 집단의 목적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잠재적 성원의 모집과 사정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지속기간과 회합의 빈도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물리적 환경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기관의 승인 등에 관한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목적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실패하는 이유 중 하나는 집단 목적의 모호성 또는 목적에 대한 의견의 불일치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목적에 대한 설정은 집단지도자와 집단 성원들의 토론을 통해 타협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수정될 수 있고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집단성원을 모으는 과정에서 성원들이 목적과 관련하여 제기할 수 있는 의제나 질문에 대해 준비해야 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3664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모집절차를 통해 적절한 수의 잠재적 성원을 확보하여야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잠재적 성원은 기관 내부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또는 지역사회에서 모집될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기관내부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동료 직원이 다루는 사례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기관의 기록 또는 주소록 등을 통해서 확인할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기관내의 잠재적 성원이 부족한 경우에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의뢰를 요청할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의뢰하는 경우 그 기관의 책임자와 잠재적 성원을 확인할 수 있는 일선의 직원들에게 집단의 목적에 대해 분명하게 설명해야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지역사회내에서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성원이 될 수 있는 사람이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인지 알기 위해서 인구조사자료를 검토하거나 지역지도자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종교인 등을 통해 정보를 수집하고 평가함 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97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잠재적 성원에 접근하는 방법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성원과의 직접적인 접촉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안내문 게시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TV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또는 라디오를 통한 홍보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인쇄물 배포나 신문을 통한 방법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효과적인 방법으로는 직접접촉과 집단을 소개하는 짧은 안내문을 우송하는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모든 잠재적인 성원이 집단의 구성원이 되기에 적합한 것은 아니며 잠재적 성원이 될 수 있는지를 사정하는 것이 필요함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잠재적 성원이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집단의 직면한 과제나 관심사라고 생각하고 있는 것을 공유하고 있는지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잠재적 성원의 사회정서적 능력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현실검증능력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의사소통능력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인식능력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타인과의 감정공유 등의 능력은 클라이언트가 집단으로부터 도움을 얻을 수 있는 정도에 영향을 미침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624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집단에 적합하지 않은 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극도의 위기상태에 있는 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자살 가능성이 있는 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아주 의심이 많은 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타인을 지배하려는 욕구를 가진 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적대적이고 공격적인 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매우 자기중심적인 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자아가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약한사람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모든 집단으로부터 어떤 종류의 사람이 제외되어야 한다고 범주화하기는 어려우며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결정은 개별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집단별로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이루어져야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335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집단이 유지되기 위해 집단은 동질적이면서 이질적이어야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집단의 동질성과 이질성을 결정함에 있어 성원의 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연령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결혼여부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지적 능력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사회경제적 지위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성원이 겪고 있는 문제의 종류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문제에 대한 대처 능력 등을 고려해야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동질성은 성원간의 관계를 증진시키고 집단의 결속력을 높여주나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너무 동질적인 집단은 성원들이 서로를 잘 이해하고 있다고 생각하므로 서로를 자극하거나 서로에 대하여 반론을 제기하지 않아 침체되고 현실검증의 기회가 적을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978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이질성은 집단 성원에서 광범위한 관점과 견해를 제공하여 개인의 문제를 해결하는데 있어 자극이 될 수 있으나 너무 이질적인 집단에서는 성원들은 서로 관련시킬 수 없는 현실로 인하여 그들의 문제를 표출하고 유대를 형성하는 데 시간이 오래 걸리며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초기에 많은 방어와 저항이 있을 수 있고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이로 인하여 성원이 탈락할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다양성과 공통성 사이에 균형을 이루도록 해야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가시고슴도치의 원칙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노아방주의원칙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230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크기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크기는 집단성원의 상호작용과 만족도에 영향을 미치는 것으로 집단의 목적과 성원의 성숙도에 의해 결정됨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5-12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명이 선호되며 집단이 작을 수록 성원들의 참여 및 친밀성에 대한 요구는 더 많아지고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성원에게 보다 쉽게 다가갈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대개 심각한 문제를 겪고 있는 클라이언트로 구성된 치료집단은 규모가 작음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매우 작은 집단은 다양성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활력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그리고 동료와의 친교를 위한 자원을 충분히 제공할 수 없고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참여와 친밀성에 대해 압박감을 줄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클수록 성원은 개별적 관심을 더 적게 받으며 성원들간의 상호작용은 적어지고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구조는 더 공식적이 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공식적 지도유형에 대한 요구가 높아짐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목표모델에 속하는 집단은 보다 많은 수의 성원을 포함함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리드는 성원의 결석이나 과정 중에 낙오가 일어날 수 있으므로 최소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명의 성원을 둘 것을 제안함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707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폐쇄집단은 집단이 시작될 때부터 끝날 때 까지 같은 성원들로 이루어짐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제한적 성원 자격과 집단의 연속성이 있으므로 신뢰와 자기표출에 어려움이 적고 성원들간에 응집력이 강함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성원이 줄어들면 대체할 방법이 없으므로 계속적인 운영이 불가능할 수 있고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새로운 사고의 유입이 이루어지지 않아서 집단의 효율성이 떨어질 수 있음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044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개방집단은 새로운 성원을 언제든지 받아들이는 집단 유형을 말함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클라이언트가 원할 때 집단에 참여할 수 있어서 당장 도움이 필요한 사람들에게 유용하며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새로운 성원의 아이디어나 자원을 활용할 수 있어서 집단은 시너지 효과를 얻음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새로운 성원의 추가로 응집력이 제한되고 새로운 성원의 참여는 집단의 과정을 되풀이하게 하는 경우도 있으므로 집단의 발달을 저해할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433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집단은 종료일자가 정해져 있는 시간제한적인 집단과 정해진 종료일자가 없는 지속적인 집단이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시간제한적인 집단은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정해진 기간 내에 목표를 달성하기 위해 노력하므로 생산적일 수 있는 장점이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리드는 집단의 응집력 구축을 위해서 필요한 시간을 고려하여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회기 정도의 모임을 권함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지속적인 집단은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각 성원들에게 문제를 깊이 다루고 변화를 야기할 수 있는 충분한 기간을 제공하지만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의존성이 증가하고 시간제한적 집단에 비해 덜 생산적임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지속기간은 클라이언트의 상황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기관의 환경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목적 등에 영향을 받아 정해지며 더 많은 모임을 갖는 것 만이 꼭 좋은 것은 아님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81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장점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얄롬이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제시한 집단의 장점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희망의 고취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보편성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정보전달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이타심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차 가족집단의 교정적 반복발달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사회기술의 발달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모방행동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대인관계 학습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응집력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실존적 요인들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898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집단사회사업에서 보편적인  회합의 빈도는 일주일에 한번 이고 평균적인 집단 회합시간은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1-2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시간임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시간 보다 짧으면 제기한 문제를 토론하기에 충분한 시간을 갖지 못하고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시간 이상이 되면 지겨움을 느껴 집중하지 못함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집단회합의 빈도와 길이를 정할 때 성원들의 주의집중능력을 고려해야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아동이나 제한적인 기능을 가지고 있는 성인들에게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시간 이상 지속되는 것은 적절하지 않으며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일주일에 두 번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분씩 나누어 회합을 갖는 것이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바람직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99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물리적 환경의 배려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회합이 열리는 물리적 환경은 성원들에게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비밀성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편안함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집중도 측면에 상당한 영향을 미침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해당 조직의 여건 내에서 최상의 조건을 만들어 내기 위해 노력해야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회합장소는 집단에 속하지 않은 사람이 그 회합에서 토의되는 것을 들을 수 없으며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성원이 아닌 다른 사람이 들어 올 수 없도록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주의 집중을 방해하는 소음은 가능한 없어야 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방의 온도는 적정수준 유지되어야 하고 너무 큰 방은 친밀감을 떨어뜨리고 너무 작은 방은 공포감과 불안감을 자아낼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탁자는 참여자들이  컵을 놓거나 자신의 몸을 약간 숨길 수 있으므로 적당한 크기의 탁자를 배치하며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의자는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개별 성원 모두를 볼 수 있도록 배열하는 것이 좋음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6415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 승인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후원 기관으로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부터의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승인은 특히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학교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상담소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병원 등에서 치료집단을 발전시키고 지도하는 데 필수적임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승인은 수직적일 뿐만 아니라 수평적이어야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수직적 승인은 기관장이나 합법적인 권한을 가지고 있는 사람으로부터 나오는 승인과 지원을 말함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수평적 승인은 동료 및 다른 분야 직원들의 승인 및 지지를 말함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기관의 직원들이 승인을 하지 않는 다면 집단의 구성원을 모으는 것 자체가 어려워지거나 집단을 운영하는 과정에서 갈등이 초래될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090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성원들은 자신들이 집단에서 무엇을 할 것인지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성원과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어떤 사람인지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자신들에게 기대하는 바는 무엇인지에 대해서 의문을 제기함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 나름대로 평가하며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자신이 원하는 것과 거리가 멀 경우 접근하지 않고 회피함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성원들이 자신을 집단의 일부로 느끼고 공통된 목적을 향해 함께 활동을 시작할 수 있는 공통점을 발견할 수 있도록 도와주어야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이를 위해 개방적이고 솔직한 의사소통을 촉진시키며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집단과정을 민주적으로 하여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신뢰로운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분위기를 확립하도록 해야 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635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초기단계에서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달성해야 할 과업은 집단 성원의 소개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개별성원의 목적 설정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계약임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성원의 소개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소개과정을 통해 집단 성원들이 그들의 생활경험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어려움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관심사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감정 등에서 유사성이 있다는 점이 드러나도록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일반적인 소개방법은 순번대로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먼저 자신을 소개하여 성원들이 무엇을 소개할지를 보여줌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소개 후 집단의 목적에 대해 설명함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비록 사전에 성원들이 집단의 목적에 대해 알고 있다고 하더라도 다시 한번 분명히 하는 것이 좋음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목적은 긍정적 측면을 강조하는 것이 좋고 후원하는 기관의 기능에 대해 언급하여 성원들이 기대할 수 있는 서비스의 한계를 명확히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목적이나 목표에 대해 성원들이 자신들의 의견이나 관심사를 표현하도록 촉구해야 하며 그들의 의견을 반영하도록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353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개별성원의 목적달성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성원들의 집단에서 공동 목적은 추상적이고 포괄적인 수준이어서 개인적 목표는 구체적으로 설정되어야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들어 문제자녀를 둔 교육집단에서 공동의 목적은 아동의 정상적 발달과 성장에 대한 학습이고 개별성원의 목적은  자녀가 가지고 있는 문제행동의 감소가 될 수 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효과적인 목적달성을 위해 개인적 목적은 명확한 용어로 규정되어야 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집단활동기간 동안 성취할 수 있으며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측정될 수 있는 것이 좋음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63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계약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초기에 성원들은 집단사회복지사의 역할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성원들의 역할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그들에게 기대되는 것 등에 대해서 잘 알지 못함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따라서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계약을 통해 상호간의 기대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책임을 명확히 하는 것이 필요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일반적으로 계약은 성원과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사이에서 이루어짐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목적과 개별성원의 목적이 성공적으로 달성되는 데는 개인의 동기가 중요함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동기는 개별성원들이 갖고 있는 사회복지사의 역할에 대한 기대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집단과정에 대한 기대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집단을 통하여 이루어질 수 있는 것에 대한 기대에 의해 결정됨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집단성원들이 어떤 기대를 가지고 있는지 확인하는 것이 필요함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979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성원들은 자신들의 목적달성을 위한 능력이나 집단에서 주어진 역할을 잘 해낼 수 있을 지에 대해 양가 감정을 가질 수 있으며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이를 표현하기 꺼려하거나 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비난할지도 모른다고 우려함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변화에 대한 양가감정을 극복하도록 도와주는 방법 중의 하나가 목적달성을 방해하거나 촉진시키는 심리적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환경적 요인이 무엇인지를 열거하고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이에 대해서 집단성원들이 토론하게 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집단성원들이 동기저하에 영향을 미치는 요인들을 변화시키도록 도와주는 과정을 통하여 개별성원은 두려움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양가감정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걱정들을 보다 적게 가지면서 자신의 목적을 성취하려는 동기를 유지하게 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534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사정이란 클라이언트 체계에 대해 정보를 수집하고 조직화하여 판단하는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집단을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대상으로하는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사회복지실천에서 사정의 초점은 집단의 유형이나 개입전략에 따라 달라질 수 있지만 개별성원과 전체로서의 집단 둘 모두에 초점을 모아야 한다는 점은 공통적임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집단은 계속 변하므로 사정 역시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시기적절한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집단지도를 위해 지속적으로 이루어져야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개별성원과 집단에 대해 사정하는 방법은 다음과 같음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932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개별성원에 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집단에 참여하는 성원들의 상당수는 대인관계에서 그들 자신과 타인에게 스트레스를 야기하는 행동상의 비기능적인 측면을 가지고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개별성원들이 자신의 행동패턴을 인식하고 행동을 변화시키도록 도와주어야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일반적으로 행동패턴은 집단성원과 상호작용하는 방식을 관찰하거나 집단에서의 역할을 확인함으로써 알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집단에서의 역할은 곧 다른 사회적 상황에서의 역할을 그대로 반영하는 것이므로 집단 내 역할에 대한 사정은 매우 중요함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개별성원의 기능적인 행동과 비기능적인 행동의 예는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p245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각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집단회기에서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나타난 개별성원의 행동과 인식상의 특성을 기록하여 개인별 프로파일을 만드는 것이 좋음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이를 통해 개인별 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단점을 한눈에 알 수 있고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얼마나 긍정적으로 변화 또는 성장하고 있는지 쉽게 확인할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p 244-245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30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단점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순응과 성원간의 의존성을 조장할 수 있으며 집단 희생양을 만들어 낼 수 있다는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토스랜드와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리바스가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분류한 치료집단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(p206)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지지집단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성원들이 스트레스를 주는 생활상의 사건을 잘 대처하고 효과적으로 적응할 수 있도록 원조하는데 목적을 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사회복지사의 역할은 자조 및 상호원조를 통해 대처기술을 향상시키도록 동기화시키며 미래에 대한 희망을 촉진시키는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성원은 대개 유사한 문제나 경험을 갖고 있어서 유대가 빨리 형성되며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자기표출의 정도가 매우 높음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지지집단의 예는 이혼한 부부의 자녀집단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암환자 가족집단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양육에 어려움을 가진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한부모집단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970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집단행동양식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내 하위집단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규범이나 가치 등을 사정함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집단행동양식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집단전체의 상호작용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 성원들간에 지지적인가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목표를 달성하는 데 건설적인 방향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으로 나가고 있는가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권력이나 자원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일부 성원이 독점하고 있는가 아니면 공유되고 있는가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의사결정은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민주주의적인 방식으로 이루어지는가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기능적인 집단은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문제를 직시하고 조정을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개별성원들이 자신의 문제를 드러내는 데 긍정적으로 반응하고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타 성원의 욕구와 감정에 민감하고 상호지지적이며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내 의사결정은 합의로 이루어지며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목표를 달성하는데 방해가 되는 성원에 대해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책임있게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대응함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295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내 하위집단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효과적인 집단지도가 되기 위해 집단내부의 하위집단을 확인하고 그 집단이 전체집단에 미치는 영향에 대해 사정해야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하위집단의 형성을 알기 위해서 집단 성원간의 수용 및 거부를 나타내는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소시오그램을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이용함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시기적으로 상이한 여러 번의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소시오그램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작성은 집단의 특징적 상호작용을 알게 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내의 소외자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결탁 또는 경쟁관계 등을 발견하는 데 유용함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861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76664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38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집단규범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집단의 규범을 확인하고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개별성원과 집단 전체에 도움이 되는지 해가 되는 지를 판단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집단규범은 특정상황에서 성원들이 어떻게 행동해야 하는가에 대한 성원들 간의 공유된 신념이나 무언의 기대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한 번 정해진 규범은 집단성원의 상황에 대한 반응이나 집단이 제공하는 치료적 경험의 정도에 영향을 미침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필요하다면 집단규범의 변화를 위한 긍정적인 분위기를 만들어야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612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성원간에 친밀감과 상호공유가 증가하고 집단 응집력이 증가하는 시기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생산성은 높아지고 성원들은 자신이 계획한 목표를 달성하기 위하여 이전보다 더 전념하게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집단과 성원이 목표를 잘 달성할 수 있도록 격려하고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목표달성에 방해가 되는 장애를 극복할 수 있도록 원조해야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주요과업은 집단회합의 준비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구조화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참여와 권한부여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목적성취 원조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저항적인 성원의 독려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모니터링 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554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집단회합의 준비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다음 회합을 위한 준비를 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토론을 자극하고 흥미를 유발할 수 있는 재료를 준비하며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적절한 시간분배를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집단에 흥미롭게 참여할 수 있는 프로그램활동을 준비하는 것도 포함됨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구조화한 성원들이 바람직한 방향으로 변화해 가도록 원조하기 위하여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계획적이고 체계적이며 시간 제한적인 개입을 한다는 것을 의미함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구조화를 위한 활동으로는 각 회합이 정시에 시작하고 끝난다는 사실을 성원들이 인식하게 되거나 이번 회합에서 다룰 것이 무엇인지를 명확히 하는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모든 성원이 참여할 수 있는 기회를 부여하도록 토론과정을 구조화 할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또한 집단의 초점을 유지하는 활동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지금까지의 일을  요약하는 활동도 포함됨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517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구조화의 장점은 집단 목적 성취를 촉진시키며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집단사회복지사가 제한적이고 체계적으로 개입할 수 있고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성원간의 토론과 지지를 촉진하며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자원을 활용할 수 있도록 한다는 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집단구조화가 필요한 정도는 집단에 따라 다르고 일반적으로 상호지지집단은 낮은 수준의 구조화가 효과적이며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치료집단과 성장집단은 높은 수준의 구조화가 효과적임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중간단계 주요 과업 중 하나가 성원들로 하여금 집단의 일에 완전히 참가하게 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내외에서의 자신의 삶에 대해 책임을 질 수 있도록 권한을 부여하는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6730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이를 위해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해야할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일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성원들의 강점에 대한 믿음을 보여주고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목적달성을 위해 노력하는 과정에서 부딪힐 수 있는 장애물과 어려움을 인식하도록 하며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내용과 집단의 방향이 성원에게 달려 있다는 것을 알게 하고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성원들의 상호원조에 대해 칭찬하며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새로운 행동과 활동을 집단 내외에서 시도해 보도록 격려할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966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중간단계에서 사회복지사의 대부분의 시간을 성원이 목적을 성취하도록 원조하는데 할애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목적성취를 원조하기 위해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해야 할 일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성원들이 자신의 목적을 인식하고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구체적인 치료계획을 발전시키며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그들이 직면할 수 있는 문제를 극복하고 치료계획을 실행에 옮기려는 의지를 증진시키고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치료계획을 실행에 옮길 수 있도록 원조하는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목적성취를 위한 개입은 개별성원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전체집단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집단환경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이루어짐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626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개별성원에 대한 개입수준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비합리적 사고나 신념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그리고 관련된 감정상태를 변화시키도록 원조하는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변화시키는 방법으로는 문제를 새로운 관점에서 보게 하는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재정의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나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패배적인 자기대화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를 긍정적인 것으로 나타낼 수 있는 인지적 자기표시 방법 등을 활용할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대인관계행동이나 기술을 변화시키는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모델관찰을 통한 학습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역할연습을 통한 학습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성원이 사회심리적 및 물리적 환경을 수정할 수 있도록 원조하는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성원이 필요로 하는 구체적인 자원을 연결해 주고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사회관계망 확대를 원조하고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행동변화를 방해하는 물리적 환경을 수정할 수 있도록 원조함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93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교육집단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목적은 성원들의 지식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정보 또는 기술의 향상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정보의 제공은 주로 전문가에 의해서 강의 형태로 이루어지며 성원간의 토의를 통해서 학습이 강화됨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성원은 학습에 대한 공통의 관심사를 가진 사람들로 구성됨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성원의 지식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경험 등을 고려하여 모든 성원이 최상의 학습효과를 얻도록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강의를 중심으로 구조화됨으로 성원들의 자기표출은 비교적 낮음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예로 성교육 청소년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예비부모 교육집단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위탁가정되려는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약물에 대한 정보를 획득하는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506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전제집단에 대한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집단에서 이루어지는 의사소통과 상호작용에 대한 개입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집단의 의사소통의 형태 및 상호작용의 빈도를 평가하여 전 성원에게 참여기회가 적절히 배분되도록 해야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의사소통의 내용이 집단과업의 초점에서 벗어나지 않도록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매력을 증진시키는 개입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의사소통의 기회를 적절히 배분하고 토론주제를 성원들이 선택하도록 격려하며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흥미 있는 프로그램 활동을 포함시킴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내의 규범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지위</a:t>
            </a:r>
            <a:r>
              <a:rPr lang="en-US" altLang="ko-KR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위계구조에 대한 사회적 통제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통제는 성원이 억압당한다는 느낌을 받지 않도록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동시에 너무 약해 혼란이 초래되지도 않아야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목적성취에 도움이 되는 집단문화를 창출하도록 개입하는 것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성원들이 공통적으로 가지고 있는 신념체계에 도전하거나 집단에서 논의 될 수 없는 금기사항과 관련된 문화를 지적해 줄 수 있음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820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집단환경에 대한 개입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집단을 후원하고 있는 기관이 지원을 더 확대하도록 하며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기관간 관계망을 형성하고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지역사회에서 사회문제와 집단서비스에 대한 인식을 증진시키는 것을 포함함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(5)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저항적인 성원의 독려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저항적인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사람은 집단 내에서 달성해야 할 목적 자체를 설정하지 않으려는 경향이 있는데 이때 그들이 자신의 문제에 대처하지 않음으로써 발생할 수 있는 결과에 대해서 초점을 맞추며 성원들간에 건설적인 직면을 하도록 하는 것이 동기촉진에 도움이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신념체계를 변화시키는 방법과 외부환경을 이용하는 방법을 활용할 수 있음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256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모니터링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모니터링을 통해 성원과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피드백을 얻을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모니터링은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중간단계에 해당하는 과업이 아니고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전 과정에서 수행되어야 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각 집단 회기마다 회합이 끝났을 때 성원들이 그 회합에 대한 평가를 하거나 아니면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2-3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번의 회합마다 한번 정도 평가 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모니터링은 서면이나 구두로 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85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사회복지사의 주요한 과업은 성공적으로 종결하는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사회복지사의 주요과제는 불만스러운 종결의 사유에 대한 이해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변화노력의 유지 및 일반화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집단에 대한 의존성 감소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종결에 대한 감정의 처리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미래에 대한 계획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종결의 유형 중 가장 이상적인 것은 개별성원들과 전체로서의 집단이 치료목적을 달성하여 더 이상의 서비스를 필요로 하지 않을 때 종결하는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4945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개별성원이 계획에 없는 종결을 하는 경우 그 원인을 확인하여 집단성원이 탈락하는 것을 방지하고 자신의 기술을 증진시켜야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집단의 과정과 무관하게 이사나 직장의 이동의 생활환경상의 이유일 수도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자신의 목적을 달성하는 데 아무 도움이 되지 않는다고 생각하거나 다른 성원과 심한 갈등상태이거나 또는 측정 치료기법이나 치료과정에 대한 불만으로 조기에 종결할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만약 아이가 문제면 탁아서비스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성원간의 갈등이면 그 갈등을 완화하는 방향으로 집단을 지도해야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2572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 전체가 불만족인 경우 조기에 종결하는 경우도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적절한 기능을 할 수 있는 충분한 수준의 통합이나 계기를 달성할 수 없기 때문임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 상황은 탈락한 성원을 새로운 성원으로 대처할 수 없을 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집단을 지도하는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전출이나 건강상의 이유로 더 이상 지도하지 못 할 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후원하는 기관에서 집단이 기능하는데 필요한 자원을 충분히 제공하지 못할  때 일어날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내적인 역기능 때문에 조기 종결함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성원에게 도움이 되기보다는 오히려 해가 되며 파괴적이 되므로 조기에 종결하는 경우가 생김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배타적인 하위집단의 형성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희생양 만들기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소수성원에 의한 집단의 지배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심각한 갈등 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집단이 조기 종결되는 경우 어떤 요인이 집단의 해체에 영향을 미치는 지를 검토하여 앞으로의 집단 지도에 반영해야 함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8738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변화노력의 유지 및 일반화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성원들의 일상 생활과 밀접한 관련이 있는 현실적인 사례를 다룸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성원들에 문제에만 초점을 맞추지 말고 자신의 능력을 확인할 수 있게 하여 자신감을 발전시키도록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변화유지능력을 방해하는 어려운 상황에도 대비할 수 있도록 다양한 상황과 환경을 활용함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변화를 통해 일어나는 긍정적인 결과에 초점을 맞춤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변화를 유지하기 위한 추후모임의 기회제공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비우호적인 외부환경에 대응하는 것을 준비시킴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성원에게 그 동안 배운 것 을 요약해주거나 대처기술을 이용하는데 자신감을 북돋워 주어 스스로 자신의 문제를 해결할 수 있도록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340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집단에 대한 의존성 감소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끝나기 몇 주 전부터 집단의 종결에 대해서 논의하도록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매력을 감소시키기 위해 성원이 집단에서 성취한 것을 요약하게 하거나 더 이상 집단이 필요하지 않음을 토론하게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종결단계에서 집단의 회합 간격을 길게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회합을 짧게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성원에게 외부활동에 참여하도록 격려하여 집단의 중요성을 감소시킴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689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종결에 대한 감정의 처리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종결에 이르면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성원은 긍정적인 감정과 부정적인 감정을 동시에 가짐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긍정적인 감정은 목표를 성취하고 타 성원을 도울 수 있었다는 만족감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자부심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자신에 대한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유능감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부정적인 감정은 서로간의 연대관계가 깨진다는 불안감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자신이 거부되었다는 느낌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상실에 따른 슬픔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성원들은 집단이 종결된다는 사실을 무시하거나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자신의 문제가 해결되지 않아서 집단을 여전히 필요로 한다는 것을 보여주기 위해 퇴행행동을 하기도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종결에 따른 자신의 감정을 성원과 공유하며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성원들의 양가감정을 토론하도록 격려함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부정적인 감정을 완화하기 위해 성원들의 장점을 인식하도록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집단이 끝나더라도 필요한 경우에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후원기관이 성원에게 해줄 수 있는 역할이 무엇인지를 밝히는 것이 도움이 됨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3665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미래에 대한 계획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집단성원들이 부가적으로 회합을 가지는 것을 희망할 경우 재계약을 할 수 있으며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사회복지사의 지도 없이 집단성원들 끼리 만나는 자조집단을 만들도록 격려함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새로운 위기상황 또는 문제의 재발 등으로 서비스를 필요로 할 때 부가적인 서비스를 받을 수 있는 방법에 대해서 확실하게 설명해줌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조기에 종결한 성원에 대해서도 필요한 서비스를 받도록 배려해야 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부가적인 서비스 자원이 필요한 경우 같은 기관 내 타 부서나 타 기관으로 성원을 연결시켜주는 것이 필요함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의뢰는 성원과 </a:t>
            </a:r>
            <a:r>
              <a:rPr lang="ko-KR" altLang="en-US" sz="2000" dirty="0" err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모두 동의한 경우에만 이루어져야 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의뢰 후 서비스를 잘 받고 있는지 점검해야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86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성장집단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목적은 성원들에게 자신과 타인에 대해서 그들의 생각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감정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행동을 인식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확장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변화시킬 수 있는 기회를 통하여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자신의 잠재력을 최대한 발휘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할 수 있도록 하는데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성장집단은 사회심리적 병리를 치료하기보다는 사회심리적 건강을 향상시키는데 초점을 두며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자신의 성장기회로 집단을 활용하려는 사람들에 의해 구성됨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집단은 성원들의 통찰력을 얻고 새로운 행동을 시험해 볼 수 있으며 피드백을 얻고 성장할 수 있는 지지적인 분위기여야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특성이 다양한 성원으로 구성되는 경우 이질성 그 자체로 성장을 강화할 수 있으며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유사한 특성을 가진 성원으로 구성되는 경우 성원간의 감정이입과 지지를 증가시킬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자기표출의 정도는 높은 편임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예로 부부를 위한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참만남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여성을 위한 의식고양집단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은퇴 후 삶에 대해 초점을 맞추는 노인집단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7843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(7)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평가는 과정평가와 결과평가로 나뉨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과정평가는 집단이 어떻게 진행되고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결속력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규범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 등의 속성이 어떤가에 초점을 두는 것으로 평가방법으로는 성원들로부터 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단점에 대해 피드백을 얻거나 과정기록을 활용할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결과평가는 집단이 시작될 때 설정한 목표가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달성되었는가를 평가하는 것으로 단일사례설계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만족도 설문조사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유사실험설계 방법 등이 사용됨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79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목적은 성원들의 행동변화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개인적인 문제의 개선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또는 상실된 기능의 회복을 원조하는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성원은 전문가에 의해 치료집단이 적합한지 사정한 후 공통의 문제를 겪고 있는 클라이언트들로 구성됨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전문가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권위적인 인물 또는 변화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매개인으로서의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역할을 수행하게 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공동목적 내에서 개별성원의 목적을 구체적으로 수립하여 이를 달성하도록 원조함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자기표출의 정도는 비교적 높은 편이나 성원들이 겪는 문제에 따라 차이가 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예로 지역정신건강센터에서 심리치료를 받는 외래환자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금연을 원하는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보호관찰 청소년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약물중독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09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사회화집단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목적은 사회적 관계에 어려움을 가지고 있는 클라이언트를 중심으로 사회생활에서 효과적으로 기능하기 위해 필요한 사회기술을 학습하거나 사회적으로 받아들여지는 행동형태를 배우는데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게임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레크레이션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활동 등의 특정 프로그램 활동에 참가하여 결속력을 발전시키며 대인관계 기술을 향상시킴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사회화집단은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사회기술훈련집단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자기주장훈련집단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자치집단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치료적 공동체집단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여가집단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스카우트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캠핑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으로 구분됨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예로 치료센터 입소 아동들의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주별모임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학교에서 공격적인 아동들의 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여가활동을 포함하는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사회복지실천현장에서 하나의 목적을 가진 집단은 없으며 대개 한 집단은 여러 목적을 가지고 있음</a:t>
            </a:r>
            <a:r>
              <a:rPr lang="en-US" altLang="ko-KR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919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2494</TotalTime>
  <Words>5654</Words>
  <Application>Microsoft Office PowerPoint</Application>
  <PresentationFormat>화면 슬라이드 쇼(4:3)</PresentationFormat>
  <Paragraphs>659</Paragraphs>
  <Slides>70</Slides>
  <Notes>70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8" baseType="lpstr">
      <vt:lpstr>돋움</vt:lpstr>
      <vt:lpstr>맑은 고딕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94</cp:revision>
  <dcterms:created xsi:type="dcterms:W3CDTF">2011-09-05T13:36:33Z</dcterms:created>
  <dcterms:modified xsi:type="dcterms:W3CDTF">2026-05-19T04:58:09Z</dcterms:modified>
</cp:coreProperties>
</file>