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6" r:id="rId2"/>
    <p:sldId id="327" r:id="rId3"/>
    <p:sldId id="328" r:id="rId4"/>
    <p:sldId id="329" r:id="rId5"/>
    <p:sldId id="303" r:id="rId6"/>
    <p:sldId id="304" r:id="rId7"/>
    <p:sldId id="322" r:id="rId8"/>
    <p:sldId id="305" r:id="rId9"/>
    <p:sldId id="306" r:id="rId10"/>
    <p:sldId id="330" r:id="rId11"/>
    <p:sldId id="307" r:id="rId12"/>
    <p:sldId id="331" r:id="rId13"/>
    <p:sldId id="310" r:id="rId14"/>
    <p:sldId id="323" r:id="rId15"/>
    <p:sldId id="324" r:id="rId16"/>
    <p:sldId id="325" r:id="rId17"/>
    <p:sldId id="332" r:id="rId18"/>
    <p:sldId id="333" r:id="rId19"/>
    <p:sldId id="311" r:id="rId20"/>
    <p:sldId id="334" r:id="rId21"/>
    <p:sldId id="335" r:id="rId22"/>
    <p:sldId id="336" r:id="rId23"/>
    <p:sldId id="293" r:id="rId24"/>
    <p:sldId id="337" r:id="rId25"/>
    <p:sldId id="339" r:id="rId26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0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07306-1A9B-4570-B33D-624D4967C451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9D9C6-D908-4CEA-A231-2F4D07CA6E9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D72A7-8DF2-4547-8F79-FBAC6FB69A0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AA622B-87A9-4F68-9332-ACE5C3C322A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4B2D5C-77CE-4F97-9849-44C7E82FBBC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284E5F-03DE-4B71-9DC2-BC625414E309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15DE76-AC31-4631-9E48-AFD7C5F7313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BB88A8-6EE8-4615-B924-10E2F396141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B70380-B2B6-4268-A42A-BC4B7DBC4F75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EC2D87-7C48-4796-AF77-4DEF29E26C7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D7984-4E8E-4AB8-98D2-8C5C48984B4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D1C62E1-DC5E-4C39-BBE5-FC6A3F2CF63E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0" y="1772816"/>
            <a:ext cx="9144000" cy="5349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lnSpc>
                <a:spcPct val="13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정신분석이론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30000"/>
              </a:lnSpc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분석심리이론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3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개인심리이론</a:t>
            </a:r>
          </a:p>
          <a:p>
            <a:pPr>
              <a:lnSpc>
                <a:spcPct val="130000"/>
              </a:lnSpc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자아심리이론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 </a:t>
            </a: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대상관계이론</a:t>
            </a:r>
            <a:endParaRPr lang="en-US" altLang="ko-K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교류분석이론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인본주의이론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행동주의이론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인지이론</a:t>
            </a:r>
          </a:p>
          <a:p>
            <a:endParaRPr lang="ko-KR" altLang="en-US" sz="1400" b="1" dirty="0">
              <a:solidFill>
                <a:srgbClr val="66CCFF"/>
              </a:solidFill>
            </a:endParaRPr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44624"/>
            <a:ext cx="9144000" cy="1857388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제 </a:t>
            </a:r>
            <a: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3 </a:t>
            </a: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부  </a:t>
            </a:r>
            <a:b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인간 성격과 사회복지실천</a:t>
            </a:r>
            <a:endParaRPr lang="ko-KR" altLang="en-US" sz="3800" dirty="0"/>
          </a:p>
        </p:txBody>
      </p:sp>
      <p:sp>
        <p:nvSpPr>
          <p:cNvPr id="9" name="Line 68"/>
          <p:cNvSpPr>
            <a:spLocks noChangeShapeType="1"/>
          </p:cNvSpPr>
          <p:nvPr/>
        </p:nvSpPr>
        <p:spPr bwMode="auto">
          <a:xfrm>
            <a:off x="-1" y="1700808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" name="Line 68"/>
          <p:cNvSpPr>
            <a:spLocks noChangeShapeType="1"/>
          </p:cNvSpPr>
          <p:nvPr/>
        </p:nvSpPr>
        <p:spPr bwMode="auto">
          <a:xfrm>
            <a:off x="-32" y="1772816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9"/>
          <p:cNvGrpSpPr/>
          <p:nvPr/>
        </p:nvGrpSpPr>
        <p:grpSpPr>
          <a:xfrm>
            <a:off x="-36512" y="44624"/>
            <a:ext cx="9180512" cy="7146643"/>
            <a:chOff x="0" y="44624"/>
            <a:chExt cx="9180512" cy="7146643"/>
          </a:xfrm>
        </p:grpSpPr>
        <p:sp>
          <p:nvSpPr>
            <p:cNvPr id="2116" name="Line 68"/>
            <p:cNvSpPr>
              <a:spLocks noChangeShapeType="1"/>
            </p:cNvSpPr>
            <p:nvPr/>
          </p:nvSpPr>
          <p:spPr bwMode="auto">
            <a:xfrm>
              <a:off x="0" y="47667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36512" y="476672"/>
              <a:ext cx="9144000" cy="67145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자아의 통합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분화 기능은 상호보완적 과정으로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이를 통해 온전한 대상이미지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형성이 가능해짐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통합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기억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표상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생각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 등의 두 개 이상의 정신적 요소를 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의미있게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합치는 심리적 기제</a:t>
              </a:r>
            </a:p>
            <a:p>
              <a:pPr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분화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두 개 이상의 정신적 요소를 따로 떼어 놓는 심리적 기제</a:t>
              </a:r>
            </a:p>
            <a:p>
              <a:pPr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자아의 통합과 분화 사이의 상호작용이 방해 받을 때 투사적 동일시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분열 </a:t>
              </a:r>
            </a:p>
            <a:p>
              <a:pPr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분열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자기와 주요 타인에 대한 서로 상충되는 경험을 따로 떼어 놓는 기제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분열기제가 작동하면 좋은 측면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(goodness)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과 나쁜 측면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(badness)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으로 나뉘고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시간과 공간 차원에서 서로 분리되어 있어 서로 영향을 못 미침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대상이나 자신의 서로 다른 정서 중 한 측면만을 의식적인 차원에서 경험하고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다른 측면은 배제함</a:t>
              </a:r>
            </a:p>
            <a:p>
              <a:pPr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분열은 대상뿐 아니라 자신의 내면세계에서도 발생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분열이 지나치게 경직되어 통합에 실패하는 경우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대상이나 자신을 “좋다”와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“나쁘다”라는 흑백논리로 인식하므로 심리적 부적응의 원인으로 작용</a:t>
              </a:r>
            </a:p>
            <a:p>
              <a:pPr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분열과 관련성이 높은 심리적 기제는 이상화와 평가절하</a:t>
              </a:r>
            </a:p>
            <a:p>
              <a:pPr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이상화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(idealization):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자신 또는 대상을 완벽하다고 여기는 것으로 좋은 대상과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나쁜 자기가 하나의 대상관계 단위가 되는 것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평가절하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(devaluation):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이상화의 반대로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바쁜 대상과 좋은 자기가 하나의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대상관계 단위를 형성하는 것으로 자신 또는 대상을 무가치하게 여김</a:t>
              </a:r>
            </a:p>
          </p:txBody>
        </p:sp>
        <p:sp>
          <p:nvSpPr>
            <p:cNvPr id="9" name="Rectangle 67"/>
            <p:cNvSpPr>
              <a:spLocks noChangeArrowheads="1"/>
            </p:cNvSpPr>
            <p:nvPr/>
          </p:nvSpPr>
          <p:spPr bwMode="auto">
            <a:xfrm>
              <a:off x="0" y="44624"/>
              <a:ext cx="691276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altLang="ko-KR" sz="2800" b="1" dirty="0">
                  <a:solidFill>
                    <a:srgbClr val="00B0F0"/>
                  </a:solidFill>
                  <a:latin typeface="HY견고딕" pitchFamily="18" charset="-127"/>
                  <a:ea typeface="HY견고딕" pitchFamily="18" charset="-127"/>
                </a:rPr>
                <a:t>  (7) </a:t>
              </a:r>
              <a:r>
                <a:rPr lang="ko-KR" altLang="en-US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통합</a:t>
              </a:r>
              <a:r>
                <a:rPr lang="en-US" altLang="ko-KR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, </a:t>
              </a:r>
              <a:r>
                <a:rPr lang="ko-KR" altLang="en-US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분화</a:t>
              </a:r>
              <a:r>
                <a:rPr lang="en-US" altLang="ko-KR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, </a:t>
              </a:r>
              <a:r>
                <a:rPr lang="ko-KR" altLang="en-US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분열</a:t>
              </a:r>
              <a:r>
                <a:rPr lang="en-US" altLang="ko-KR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, </a:t>
              </a:r>
              <a:r>
                <a:rPr lang="ko-KR" altLang="en-US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이상화와 평가절하 </a:t>
              </a:r>
              <a:endParaRPr lang="en-US" altLang="ko-KR" sz="2800" b="1" dirty="0">
                <a:solidFill>
                  <a:srgbClr val="00B0F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그룹 10"/>
          <p:cNvGrpSpPr/>
          <p:nvPr/>
        </p:nvGrpSpPr>
        <p:grpSpPr>
          <a:xfrm>
            <a:off x="-36512" y="241484"/>
            <a:ext cx="9217024" cy="5995828"/>
            <a:chOff x="-36512" y="4102532"/>
            <a:chExt cx="9217024" cy="5995828"/>
          </a:xfrm>
        </p:grpSpPr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36512" y="4102532"/>
              <a:ext cx="370790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altLang="ko-KR" sz="2800" b="1" dirty="0">
                  <a:solidFill>
                    <a:srgbClr val="00B0F0"/>
                  </a:solidFill>
                  <a:latin typeface="HY견고딕" pitchFamily="18" charset="-127"/>
                  <a:ea typeface="HY견고딕" pitchFamily="18" charset="-127"/>
                </a:rPr>
                <a:t>  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8)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투사적 동일시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Rectangle 69"/>
            <p:cNvSpPr>
              <a:spLocks noChangeArrowheads="1"/>
            </p:cNvSpPr>
            <p:nvPr/>
          </p:nvSpPr>
          <p:spPr bwMode="auto">
            <a:xfrm>
              <a:off x="-36512" y="4466049"/>
              <a:ext cx="9144000" cy="5632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개념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자신의 수용하기 힘든 내적 상태나 특성 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나쁜 측면을 대상에 투사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대상에게 투사된 자기의 측면을 통제하려는 시도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대상이 투사된 자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신의 나쁜 측면을 갖고 있는 것처럼 느끼거나 행동하도록 교묘하게 조종하고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유도하는 무의식적 심리적 기제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예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432-433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투사적 동일시는 반드시 나쁜 측면의 제거만을 목적으로 하지 않으며 긍정적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투사적 동일시도 있으나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일반적으로 부정적 투사적 동일시가 대부분</a:t>
              </a:r>
            </a:p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자신의 나쁜 측면을 제거하여 대상으로부터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이해받고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수용받고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싶은 무의식적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의도와는 다르게 투사적 동일시는 대상과의 관계에서 부적응적 행동을 유발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하고 분열을 강화시키는 결과를 초래</a:t>
              </a:r>
            </a:p>
          </p:txBody>
        </p:sp>
        <p:sp>
          <p:nvSpPr>
            <p:cNvPr id="10" name="Line 68"/>
            <p:cNvSpPr>
              <a:spLocks noChangeShapeType="1"/>
            </p:cNvSpPr>
            <p:nvPr/>
          </p:nvSpPr>
          <p:spPr bwMode="auto">
            <a:xfrm>
              <a:off x="36511" y="4625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9"/>
          <p:cNvGrpSpPr/>
          <p:nvPr/>
        </p:nvGrpSpPr>
        <p:grpSpPr>
          <a:xfrm>
            <a:off x="-36512" y="367496"/>
            <a:ext cx="9180512" cy="6183527"/>
            <a:chOff x="-36512" y="44624"/>
            <a:chExt cx="9180512" cy="6183527"/>
          </a:xfrm>
        </p:grpSpPr>
        <p:grpSp>
          <p:nvGrpSpPr>
            <p:cNvPr id="4" name="그룹 15"/>
            <p:cNvGrpSpPr/>
            <p:nvPr/>
          </p:nvGrpSpPr>
          <p:grpSpPr>
            <a:xfrm>
              <a:off x="-36512" y="44624"/>
              <a:ext cx="9180512" cy="1130192"/>
              <a:chOff x="-36512" y="548680"/>
              <a:chExt cx="9180512" cy="1130192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1196752"/>
                <a:ext cx="9144000" cy="4821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buFont typeface="Wingdings" pitchFamily="2" charset="2"/>
                  <a:buChar char="§"/>
                </a:pPr>
                <a:endPara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6512" y="1052736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548680"/>
                <a:ext cx="5282215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3.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대상관계 발달에 대한 관점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9" name="Rectangle 69"/>
            <p:cNvSpPr>
              <a:spLocks noChangeArrowheads="1"/>
            </p:cNvSpPr>
            <p:nvPr/>
          </p:nvSpPr>
          <p:spPr bwMode="auto">
            <a:xfrm>
              <a:off x="0" y="667718"/>
              <a:ext cx="9144000" cy="55604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발달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타인과의 융합을 깨고 타인에게서 독립되고 구별되는 개별적이고 개성적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존재가 되는 과정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Fairbairn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발달단계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초기 유아적 의존단계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과도기적 단계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성숙한 의존단계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433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altLang="ko-KR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Cashdan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발달단계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어머니 분화단계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상상적 분화단계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정체성 분화단계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434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Mahler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분리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개별화 단계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3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세가 될 때까지 유아가 혼자 있을 때 모와 상호작용할 때를 관찰하여 유아의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심리적 탄생과정을 설명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정상적 심리발달뿐 아니라 유아 자폐 스펙트럼 장애나 성격장애 등과 같은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정신병리의 원인을 파악하는데 기여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초기 대상관계에서의 부적절한 분리와 개별화는 이후 관계에 부정적 영향</a:t>
              </a: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그룹 11"/>
          <p:cNvGrpSpPr/>
          <p:nvPr/>
        </p:nvGrpSpPr>
        <p:grpSpPr>
          <a:xfrm>
            <a:off x="0" y="169476"/>
            <a:ext cx="9144001" cy="5851812"/>
            <a:chOff x="0" y="169476"/>
            <a:chExt cx="9144001" cy="5851812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015568"/>
              <a:ext cx="9144000" cy="482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endPara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" name="Rectangle 67"/>
            <p:cNvSpPr>
              <a:spLocks noChangeArrowheads="1"/>
            </p:cNvSpPr>
            <p:nvPr/>
          </p:nvSpPr>
          <p:spPr bwMode="auto">
            <a:xfrm>
              <a:off x="0" y="169476"/>
              <a:ext cx="370790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altLang="ko-KR" sz="2800" b="1" dirty="0">
                  <a:solidFill>
                    <a:srgbClr val="00B0F0"/>
                  </a:solidFill>
                  <a:latin typeface="HY견고딕" pitchFamily="18" charset="-127"/>
                  <a:ea typeface="HY견고딕" pitchFamily="18" charset="-127"/>
                </a:rPr>
                <a:t>  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1)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자폐단계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0" name="Line 68"/>
            <p:cNvSpPr>
              <a:spLocks noChangeShapeType="1"/>
            </p:cNvSpPr>
            <p:nvPr/>
          </p:nvSpPr>
          <p:spPr bwMode="auto">
            <a:xfrm>
              <a:off x="0" y="69269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1" name="Rectangle 69"/>
            <p:cNvSpPr>
              <a:spLocks noChangeArrowheads="1"/>
            </p:cNvSpPr>
            <p:nvPr/>
          </p:nvSpPr>
          <p:spPr bwMode="auto">
            <a:xfrm>
              <a:off x="0" y="691687"/>
              <a:ext cx="9144000" cy="5329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2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출생∼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신생아는 자기나 대상에 대한 인식이 없이 신체 감각만을 인식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하는 무대상 단계</a:t>
              </a:r>
            </a:p>
            <a:p>
              <a:pPr>
                <a:lnSpc>
                  <a:spcPct val="2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영아는 어머니와 완전한 융합 상태에 있으므로 자폐적 상태</a:t>
              </a:r>
            </a:p>
            <a:p>
              <a:pPr>
                <a:lnSpc>
                  <a:spcPct val="2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외부 환경에 대해 아주 적은 양의 정서적 투입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환경과의 상호작용 과정에서는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반사행동</a:t>
              </a:r>
            </a:p>
            <a:p>
              <a:pPr>
                <a:lnSpc>
                  <a:spcPct val="2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영아는 환경과 자신의 내부에서 발생하는 생리적 긴장을 줄이고 생리적 평형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상태를 유지하고자 하며 쾌락의 원리에 의해 움직임</a:t>
              </a: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188640"/>
            <a:ext cx="9216008" cy="6536606"/>
            <a:chOff x="0" y="692696"/>
            <a:chExt cx="9216008" cy="6536606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268760"/>
              <a:ext cx="9144000" cy="5960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8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2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개월로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영아는 자신의 욕구를 충족해 주는 대상의 존재를 희미하게 인식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시작</a:t>
              </a:r>
              <a:endParaRPr lang="ko-KR" altLang="en-US" sz="2000" dirty="0"/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자기와 어머니를 분리된 존재로 지각하지 못하며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어머니에 대한 애착을 통해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자기와 양육자가 마치 하나인 것처럼 지각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어머니와의 공생이 충분하면 영아는 자신의 욕구가 충족되는 전능감을 경험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자신과 어머니가 하나의 경계선 안에 있는 이중적 자기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타자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합일체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또는 하나의 전능한 체계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(an omnipotent system)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 것처럼 지각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Mahler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는 어머니가 영아를 안아주고 보듬어주는 것을 강조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어머니와 부분적으로 분화되어 있을 때 영아가 받아들인 어머니의 보듬어주는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패턴은 이후에 건설적이고 적응적인 관계유형을 형성하는 기반이 됨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만족스러운 보듬어주는 경험이 우세하고 불쾌한 경험을 하면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자기와 대상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이미지를 규정하는데 매우 유익함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altLang="ko-KR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Winnicottt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‘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이만하면 좋은 양육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(good enough mothering)’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이라 함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232948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공생단계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188640"/>
            <a:ext cx="9216008" cy="6898244"/>
            <a:chOff x="0" y="692696"/>
            <a:chExt cx="9216008" cy="6898244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268760"/>
              <a:ext cx="9144000" cy="632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6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개월∼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연습단계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재접근단계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개별성 확립과 대상항상성 형성단계로 세분</a:t>
              </a:r>
            </a:p>
            <a:p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(1) 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분화단계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(differentiation) 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또는 부화단계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(hatching):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6-10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개월</a:t>
              </a:r>
            </a:p>
            <a:p>
              <a:pPr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자기와 어머니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다른 사람들을 구분하기 시작</a:t>
              </a:r>
            </a:p>
            <a:p>
              <a:pPr algn="dist"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어머니의 몸에서 떨어 나가려 하고 어머니 신체의  부분을 세밀하게 탐색하며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다른 사람이나 담요나 인형과 같은 중간대상에게로 관심을 확장</a:t>
              </a:r>
            </a:p>
            <a:p>
              <a:pPr algn="dist"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어머니에 대한 정신적 이미지를 다른 사람과 비교하고 대조하며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낯선 사람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불안 반응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(stranger anxiety)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보임</a:t>
              </a:r>
            </a:p>
            <a:p>
              <a:pPr algn="dist"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유아가 어머니에게 다가섰다 거리를 두었다 하는 움직임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(to-and fro </a:t>
              </a: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movement)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통해 자기와 대상의 분화가 진행되어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분리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개별화 시작</a:t>
              </a:r>
            </a:p>
            <a:p>
              <a:r>
                <a:rPr lang="en-US" altLang="ko-KR" sz="2000" b="1" dirty="0">
                  <a:solidFill>
                    <a:srgbClr val="FFC000"/>
                  </a:solidFill>
                </a:rPr>
                <a:t>(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2) 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연습단계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(practicing):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10-16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개월</a:t>
              </a:r>
            </a:p>
            <a:p>
              <a:pPr algn="dist"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영아가 새로운 기술을 익히기 위해 자율적 자아기능을 반복해서 실행에 옮기는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것을 즐거워함</a:t>
              </a:r>
            </a:p>
            <a:p>
              <a:pPr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운동기능이 발달하여 어머니로부터 떨어질 수 있고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행동반경이 넓어짐</a:t>
              </a:r>
            </a:p>
            <a:p>
              <a:pPr algn="dist"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처음에는 어머니를 떠나려 할 때 안전기지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(home base)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 어머니를 돌아보고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점검하거나 어머니 주위를 맴돔</a:t>
              </a:r>
            </a:p>
            <a:p>
              <a:pPr algn="dist"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보행을 할 수 있게 되면서 자율적으로 환경을 탐색하려 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탐색과정에서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자기를 전능한 존재라고 바라보며 자기애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(narcissism)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 최고조에 달함</a:t>
              </a:r>
            </a:p>
            <a:p>
              <a:pPr algn="dist"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어머니 또한 영아의 자율적 탐색을 즐겁게 수용하여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점차 이 과정이 확대되어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새로운 기술 습득을 확신하게 됨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374012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3)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분리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-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개별화 단계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188640"/>
            <a:ext cx="9216008" cy="6670040"/>
            <a:chOff x="0" y="692696"/>
            <a:chExt cx="9216008" cy="6670040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268760"/>
              <a:ext cx="9144000" cy="60939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(3) </a:t>
              </a:r>
              <a:r>
                <a:rPr lang="ko-KR" altLang="en-US" sz="2000" b="1" dirty="0" err="1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재접근단계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(rapprochement):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16-24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개월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화해단계로도 불리며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운동기술과 인지능력이 발달하여 영아는 자신을 분리된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존재로 인식함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현실탐색에서 좌절경험을 하게 되면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전능감이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줄고 자기능력의 한계를 인식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하게 되는데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 때 영아는 자기와 어머니가 분리된 존재이며 어머니가 항상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곁에서 자신의 욕구를 만족시켜주는 존재가 아님을 인식하게 됨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영아는 어머니와 의도적으로 신체적 접촉을 원하거나 회피하는 등 의존과 독립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에 대한 욕구를 동시에 표현하며 두 욕구 사이에서 갈등을 경험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이 과정에서 어머니와 타인을 전적으로 좋은 또는 전적으로 나쁜 대상으로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번갈아 가며 지각하고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중간대상에 대한 애착이 증가함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언어기술 발달로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자기전능감이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다시 증가하지만 아버지가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자적 입장에서 두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사람에게 정서적 관여를 요구함으로써 영아와 어머니 사이의 분리과정을 촉진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이 하위단계가 끝날 무렵에는 어머니와 대상과의 최적의 거리를 발견하고 주변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사람을 새로운 방식으로 받아들이며 부모가 제시한 규칙을 내면화함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발달과업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어머니의 좋은 부분대상과 나쁜 부분대상을 전체 대상으로 통합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374012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3)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분리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-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개별화 단계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188640"/>
            <a:ext cx="9216008" cy="6598162"/>
            <a:chOff x="0" y="692696"/>
            <a:chExt cx="9216008" cy="6598162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268760"/>
              <a:ext cx="9144000" cy="60220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(4) 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개별성 확립 및 대상항상성 형성 단계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(consolidation of individuality &amp; the </a:t>
              </a: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beginnings of emotional object constancy): 24-36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개월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재접근단계의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매달리거나 거부하고 떼를 쓰면서 의존하는 행동은 줄어들고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 일에 집중할 수 있으며 오랫동안 어머니를 어느 정도 무시할 수 있음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유아는 좋고 나쁜 자기표상도 통합하고 자신에 대한 안정적 인식을 갖게 되어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개별성을 확립해 나감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어머니의 좋고 나쁜 대상표상을 통합시켜 어머니의 일관된 대상표상 형성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정서적 대상항상성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(emotional object-constancy),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 어머니에 대한 긍정적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인상을 내면에 유지할 수 있는 능력이 획득되어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어머니가 없어도 심리적인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위안을 받고 또한 한동안 어머니와 떨어져 기능할 수 있는 능력 생김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이와 함께 개별화가 진행되게 되고 자기 항상성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(self-constancy)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도 형성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유아가 대상과 자신에 대한 안정된 표상을 형성함으로써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자신과 타인에 대한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경험이 극단적이거나 부분적이 되지 않고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안정적 대상관계를 형성함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374012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3)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분리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-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개별화 단계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1"/>
          <p:cNvGrpSpPr/>
          <p:nvPr/>
        </p:nvGrpSpPr>
        <p:grpSpPr>
          <a:xfrm>
            <a:off x="-36512" y="188640"/>
            <a:ext cx="9180512" cy="6755815"/>
            <a:chOff x="-36512" y="188640"/>
            <a:chExt cx="9180512" cy="6755815"/>
          </a:xfrm>
        </p:grpSpPr>
        <p:grpSp>
          <p:nvGrpSpPr>
            <p:cNvPr id="3" name="그룹 15"/>
            <p:cNvGrpSpPr/>
            <p:nvPr/>
          </p:nvGrpSpPr>
          <p:grpSpPr>
            <a:xfrm>
              <a:off x="-35497" y="188640"/>
              <a:ext cx="9179497" cy="6755815"/>
              <a:chOff x="-35497" y="692696"/>
              <a:chExt cx="9179497" cy="6755815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1688023"/>
                <a:ext cx="9144000" cy="57604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7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건강과 정신병리가 개인의 대상관계와 대상관계를 내면화하는 과정과 연결</a:t>
                </a:r>
              </a:p>
              <a:p>
                <a:pPr algn="dist">
                  <a:lnSpc>
                    <a:spcPct val="17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정신병리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현재의 대인관계 경험이 실제 상황이나 관계를 반영하는 것이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>
                  <a:lnSpc>
                    <a:spcPct val="17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아니라 내담자의 내적 대상관계에 의해 영향 받고 지배됨으로써 나타나는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7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부적응적 대상관계의 문제</a:t>
                </a:r>
              </a:p>
              <a:p>
                <a:pPr algn="dist">
                  <a:lnSpc>
                    <a:spcPct val="17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건강한 사람의 특성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대상항상성을 확립한 사람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대상에 대한 통합성을 확립한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7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사람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개별화가 잘된 사람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자아 기능이 확립된 사람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</a:t>
                </a:r>
                <a:r>
                  <a:rPr lang="ko-KR" altLang="en-US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교재 </a:t>
                </a:r>
                <a:r>
                  <a:rPr lang="en-US" altLang="ko-KR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438-439</a:t>
                </a:r>
                <a:r>
                  <a:rPr lang="ko-KR" altLang="en-US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쪽 참조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  <a:endPara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>
                  <a:lnSpc>
                    <a:spcPct val="17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병리적인 사람의 특성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분열된 사람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투사적 동일시를 자주 또는 과도하게 사용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>
                  <a:lnSpc>
                    <a:spcPct val="17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하는 사람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애착과 개별화 간의 불균형이 있는 사람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변형적 내면화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부로부터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>
                  <a:lnSpc>
                    <a:spcPct val="17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공감적 반응을 받지 못하고 버림받고 거부당한 느낌을 자주 경험하여 부정적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7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자기이미지와 자기비하적 태도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강박적 성격을 형성한 사람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에 실패한 사람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7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(</a:t>
                </a:r>
                <a:r>
                  <a:rPr lang="ko-KR" altLang="en-US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교재 </a:t>
                </a:r>
                <a:r>
                  <a:rPr lang="en-US" altLang="ko-KR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439</a:t>
                </a:r>
                <a:r>
                  <a:rPr lang="ko-KR" altLang="en-US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쪽 참조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  <a:endPara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5497" y="1196752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692696"/>
                <a:ext cx="4695516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4.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사회복지실천에의 적용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35496" y="745540"/>
              <a:ext cx="613341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1)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심리적 건강과 증상에 대한 관점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Line 68"/>
            <p:cNvSpPr>
              <a:spLocks noChangeShapeType="1"/>
            </p:cNvSpPr>
            <p:nvPr/>
          </p:nvSpPr>
          <p:spPr bwMode="auto">
            <a:xfrm>
              <a:off x="-36512" y="126876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그룹 11"/>
          <p:cNvGrpSpPr/>
          <p:nvPr/>
        </p:nvGrpSpPr>
        <p:grpSpPr>
          <a:xfrm>
            <a:off x="-36512" y="188640"/>
            <a:ext cx="9180512" cy="6463427"/>
            <a:chOff x="-36512" y="188640"/>
            <a:chExt cx="9180512" cy="6463427"/>
          </a:xfrm>
        </p:grpSpPr>
        <p:grpSp>
          <p:nvGrpSpPr>
            <p:cNvPr id="2" name="그룹 15"/>
            <p:cNvGrpSpPr/>
            <p:nvPr/>
          </p:nvGrpSpPr>
          <p:grpSpPr>
            <a:xfrm>
              <a:off x="-35497" y="188640"/>
              <a:ext cx="9179497" cy="6463427"/>
              <a:chOff x="-35497" y="692696"/>
              <a:chExt cx="9179497" cy="6463427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1688023"/>
                <a:ext cx="9144000" cy="54681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</a:t>
                </a:r>
                <a:r>
                  <a:rPr lang="en-US" altLang="ko-KR" sz="2000" b="1" dirty="0" err="1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Kohut</a:t>
                </a:r>
                <a:r>
                  <a:rPr lang="en-US" altLang="ko-KR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정신병리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=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자기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(self)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의 혼란</a:t>
                </a:r>
              </a:p>
              <a:p>
                <a:pPr algn="dist">
                  <a:lnSpc>
                    <a:spcPct val="11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특히 자기애적 성격장애는 과장된 자기와 이상화된 대상이 현실지향적인 자기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1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조직으로 통합되지 못하여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약물남용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성적 문란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자해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폭식 등의 문제 야기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>
                  <a:lnSpc>
                    <a:spcPct val="110000"/>
                  </a:lnSpc>
                  <a:buFont typeface="Wingdings" pitchFamily="2" charset="2"/>
                  <a:buChar char="§"/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자기병리의 유형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충분한 자극을 받지 못한 자기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파편화된 자기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과도하게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1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자극받은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자기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과도한 짐을 지고 있는 자기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</a:t>
                </a:r>
                <a:r>
                  <a:rPr lang="ko-KR" altLang="en-US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교재 </a:t>
                </a:r>
                <a:r>
                  <a:rPr lang="en-US" altLang="ko-KR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440</a:t>
                </a:r>
                <a:r>
                  <a:rPr lang="ko-KR" altLang="en-US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쪽 참조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  <a:endPara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10000"/>
                  </a:lnSpc>
                  <a:buFont typeface="Wingdings" pitchFamily="2" charset="2"/>
                  <a:buChar char="§"/>
                </a:pPr>
                <a:r>
                  <a:rPr lang="en-US" altLang="ko-KR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altLang="ko-KR" sz="2000" b="1" dirty="0" err="1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Winnicott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환경적 결핍증으로 인해 ‘참 자기’가 형성되지 못함이 원인</a:t>
                </a:r>
              </a:p>
              <a:p>
                <a:pPr algn="dist">
                  <a:lnSpc>
                    <a:spcPct val="11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어머니가 공감적 보호를 제공해주는 안아주기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(holding),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민감한 손길과 세심한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>
                  <a:lnSpc>
                    <a:spcPct val="11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배려를 하는 다루어주기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(handling),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유아가 대상을 수용하고 탐색할 준비가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>
                  <a:lnSpc>
                    <a:spcPct val="11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되었을 때 대상을 제시하는 대상제시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(object presenting)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가 적절히 이루어지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1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지 않아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참다운 자기가 형성되지 못함</a:t>
                </a:r>
              </a:p>
              <a:p>
                <a:pPr>
                  <a:lnSpc>
                    <a:spcPct val="110000"/>
                  </a:lnSpc>
                  <a:buFont typeface="Wingdings" pitchFamily="2" charset="2"/>
                  <a:buChar char="§"/>
                </a:pPr>
                <a:r>
                  <a:rPr lang="en-US" altLang="ko-KR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Fairbairn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자아의 극단적 분열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(splitting)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이 원인</a:t>
                </a:r>
              </a:p>
              <a:p>
                <a:pPr algn="dist">
                  <a:lnSpc>
                    <a:spcPct val="11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대상을 소유하고자 하는 강한 갈망은 대상을 파괴할지도 모른다는 불안을 유발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>
                  <a:lnSpc>
                    <a:spcPct val="11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하고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대상을 향한 모든 접촉은 대상을 파괴할 것이라는 공포를 유발하여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</a:p>
              <a:p>
                <a:pPr>
                  <a:lnSpc>
                    <a:spcPct val="11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분열성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병리를 초래</a:t>
                </a:r>
              </a:p>
              <a:p>
                <a:pPr algn="dist">
                  <a:lnSpc>
                    <a:spcPct val="11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어머니의 나쁜 부분 대상을 통제함으로써 어머니의 좋은 부분 대상을 보호하려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1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는 아동의 시도는 내적 경험을 억압하고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내적 좌절감을 형성하여 병리</a:t>
                </a:r>
              </a:p>
            </p:txBody>
          </p:sp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5497" y="1196752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692696"/>
                <a:ext cx="4562467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4.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사회복지실천에의 적용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35496" y="745540"/>
              <a:ext cx="613341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1)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심리적 건강과 증상에 대한 관점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Line 68"/>
            <p:cNvSpPr>
              <a:spLocks noChangeShapeType="1"/>
            </p:cNvSpPr>
            <p:nvPr/>
          </p:nvSpPr>
          <p:spPr bwMode="auto">
            <a:xfrm>
              <a:off x="-36512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0" y="2348875"/>
            <a:ext cx="9144000" cy="38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 altLang="ko-KR" sz="2800" b="1" dirty="0">
              <a:solidFill>
                <a:srgbClr val="FFFF00"/>
              </a:solidFill>
            </a:endParaRPr>
          </a:p>
          <a:p>
            <a:endParaRPr lang="en-US" altLang="ko-KR" sz="2800" b="1" dirty="0">
              <a:solidFill>
                <a:srgbClr val="FFFF00"/>
              </a:solidFill>
            </a:endParaRPr>
          </a:p>
          <a:p>
            <a:r>
              <a:rPr lang="ko-KR" altLang="en-US" sz="2800" b="1" dirty="0">
                <a:solidFill>
                  <a:srgbClr val="FFFF00"/>
                </a:solidFill>
              </a:rPr>
              <a:t>        </a:t>
            </a:r>
            <a:endParaRPr lang="en-US" altLang="ko-KR" sz="2800" b="1" dirty="0">
              <a:solidFill>
                <a:srgbClr val="FFFF00"/>
              </a:solidFill>
            </a:endParaRPr>
          </a:p>
          <a:p>
            <a:endParaRPr lang="en-US" altLang="ko-KR" sz="1400" b="1" dirty="0">
              <a:solidFill>
                <a:srgbClr val="66CCFF"/>
              </a:solidFill>
            </a:endParaRP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4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대상관계이론의 인간관과 기본 가정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4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대상관계이론의 주요 개념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4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대상관계이론의 인간발달 관점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4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대상관계이론의 사회복지실천 적용방안 이해</a:t>
            </a:r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571480"/>
            <a:ext cx="9144000" cy="164307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제 </a:t>
            </a:r>
            <a: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16 </a:t>
            </a: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장  </a:t>
            </a:r>
            <a:b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대상관계이론</a:t>
            </a:r>
            <a:endParaRPr lang="ko-KR" altLang="en-US" sz="3800" dirty="0"/>
          </a:p>
        </p:txBody>
      </p:sp>
      <p:grpSp>
        <p:nvGrpSpPr>
          <p:cNvPr id="2" name="그룹 9"/>
          <p:cNvGrpSpPr/>
          <p:nvPr/>
        </p:nvGrpSpPr>
        <p:grpSpPr>
          <a:xfrm>
            <a:off x="-32" y="2500306"/>
            <a:ext cx="9144032" cy="785818"/>
            <a:chOff x="-32" y="2500306"/>
            <a:chExt cx="9144032" cy="785818"/>
          </a:xfrm>
        </p:grpSpPr>
        <p:sp>
          <p:nvSpPr>
            <p:cNvPr id="11" name="직사각형 10"/>
            <p:cNvSpPr/>
            <p:nvPr/>
          </p:nvSpPr>
          <p:spPr>
            <a:xfrm>
              <a:off x="1357290" y="2571744"/>
              <a:ext cx="214314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80000" lvl="1"/>
              <a:r>
                <a:rPr lang="ko-KR" altLang="en-US" sz="2800" b="1" dirty="0">
                  <a:solidFill>
                    <a:srgbClr val="FFFF00"/>
                  </a:solidFill>
                </a:rPr>
                <a:t>학습목표</a:t>
              </a:r>
              <a:endParaRPr lang="ko-KR" altLang="en-US" sz="2800" dirty="0"/>
            </a:p>
          </p:txBody>
        </p:sp>
        <p:sp>
          <p:nvSpPr>
            <p:cNvPr id="12" name="Line 68"/>
            <p:cNvSpPr>
              <a:spLocks noChangeShapeType="1"/>
            </p:cNvSpPr>
            <p:nvPr/>
          </p:nvSpPr>
          <p:spPr bwMode="auto">
            <a:xfrm>
              <a:off x="-1" y="328612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32" y="250030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  <p:pic>
        <p:nvPicPr>
          <p:cNvPr id="1027" name="Picture 3" descr="C:\Users\User\Desktop\pc\문화여가\사진모음\사진(20121220)\PHOTO_001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492896"/>
            <a:ext cx="1547664" cy="7920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2"/>
          <p:cNvGrpSpPr/>
          <p:nvPr/>
        </p:nvGrpSpPr>
        <p:grpSpPr>
          <a:xfrm>
            <a:off x="-36512" y="71414"/>
            <a:ext cx="9180513" cy="7185629"/>
            <a:chOff x="-36512" y="71414"/>
            <a:chExt cx="9180513" cy="7185629"/>
          </a:xfrm>
        </p:grpSpPr>
        <p:grpSp>
          <p:nvGrpSpPr>
            <p:cNvPr id="4" name="그룹 9"/>
            <p:cNvGrpSpPr/>
            <p:nvPr/>
          </p:nvGrpSpPr>
          <p:grpSpPr>
            <a:xfrm>
              <a:off x="0" y="71414"/>
              <a:ext cx="9144001" cy="3236932"/>
              <a:chOff x="0" y="71414"/>
              <a:chExt cx="9144001" cy="3236932"/>
            </a:xfrm>
          </p:grpSpPr>
          <p:grpSp>
            <p:nvGrpSpPr>
              <p:cNvPr id="5" name="그룹 7"/>
              <p:cNvGrpSpPr/>
              <p:nvPr/>
            </p:nvGrpSpPr>
            <p:grpSpPr>
              <a:xfrm>
                <a:off x="0" y="548680"/>
                <a:ext cx="9144001" cy="2759666"/>
                <a:chOff x="0" y="548680"/>
                <a:chExt cx="9144001" cy="2759666"/>
              </a:xfrm>
            </p:grpSpPr>
            <p:sp>
              <p:nvSpPr>
                <p:cNvPr id="6" name="Rectangle 69"/>
                <p:cNvSpPr>
                  <a:spLocks noChangeArrowheads="1"/>
                </p:cNvSpPr>
                <p:nvPr/>
              </p:nvSpPr>
              <p:spPr bwMode="auto">
                <a:xfrm>
                  <a:off x="0" y="548680"/>
                  <a:ext cx="9144000" cy="275966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>
                  <a:spAutoFit/>
                </a:bodyPr>
                <a:lstStyle/>
                <a:p>
                  <a:pPr algn="dist">
                    <a:lnSpc>
                      <a:spcPct val="110000"/>
                    </a:lnSpc>
                    <a:buFont typeface="Wingdings" pitchFamily="2" charset="2"/>
                    <a:buChar char="§"/>
                  </a:pP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개인의 정신병리가 인생 초기단계에서 대상관계를 형성하는 과정에서 발생한 </a:t>
                  </a:r>
                  <a:endPara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>
                    <a:lnSpc>
                      <a:spcPct val="110000"/>
                    </a:lnSpc>
                  </a:pP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 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다양한 문제로 통합적인 자아기능을 갖추지 못한 것이 정신병리</a:t>
                  </a:r>
                </a:p>
                <a:p>
                  <a:pPr algn="dist">
                    <a:lnSpc>
                      <a:spcPct val="110000"/>
                    </a:lnSpc>
                    <a:buFont typeface="Wingdings" pitchFamily="2" charset="2"/>
                    <a:buChar char="§"/>
                  </a:pP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치료목적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: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내담자의 역기능적 대상관계 변화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,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자아 통찰을 획득하여 적응적인 </a:t>
                  </a:r>
                  <a:endPara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 algn="dist">
                    <a:lnSpc>
                      <a:spcPct val="110000"/>
                    </a:lnSpc>
                  </a:pP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 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대상관계를 형성하고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,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자아기능을 강화하여 자신과 타인에 대해 현실적이고 </a:t>
                  </a:r>
                  <a:endPara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>
                    <a:lnSpc>
                      <a:spcPct val="110000"/>
                    </a:lnSpc>
                  </a:pP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 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수용적 태도를 갖고 자립적 생활을 할 수 있도록 원조</a:t>
                  </a:r>
                </a:p>
                <a:p>
                  <a:pPr>
                    <a:lnSpc>
                      <a:spcPct val="110000"/>
                    </a:lnSpc>
                    <a:buFont typeface="Wingdings" pitchFamily="2" charset="2"/>
                    <a:buChar char="§"/>
                  </a:pP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Klein: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초기 불안을 줄이고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,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내적 대상으로 인해 발생하는 고통을 경감</a:t>
                  </a:r>
                </a:p>
                <a:p>
                  <a:pPr>
                    <a:lnSpc>
                      <a:spcPct val="110000"/>
                    </a:lnSpc>
                    <a:buFont typeface="Wingdings" pitchFamily="2" charset="2"/>
                    <a:buChar char="§"/>
                  </a:pP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Fairbairn: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자아 분열의 치료와 인격 재통합 원조</a:t>
                  </a:r>
                </a:p>
                <a:p>
                  <a:pPr>
                    <a:lnSpc>
                      <a:spcPct val="110000"/>
                    </a:lnSpc>
                    <a:buFont typeface="Wingdings" pitchFamily="2" charset="2"/>
                    <a:buChar char="§"/>
                  </a:pP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</a:t>
                  </a:r>
                  <a:r>
                    <a:rPr lang="en-US" altLang="ko-KR" sz="2000" b="1" dirty="0" err="1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Kohut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: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약화된 자기를 강화해 자기를 상실하지 않고 대상관계 형성 지원</a:t>
                  </a:r>
                </a:p>
              </p:txBody>
            </p:sp>
            <p:sp>
              <p:nvSpPr>
                <p:cNvPr id="7" name="Line 68"/>
                <p:cNvSpPr>
                  <a:spLocks noChangeShapeType="1"/>
                </p:cNvSpPr>
                <p:nvPr/>
              </p:nvSpPr>
              <p:spPr bwMode="auto">
                <a:xfrm>
                  <a:off x="0" y="571480"/>
                  <a:ext cx="9144001" cy="0"/>
                </a:xfrm>
                <a:prstGeom prst="line">
                  <a:avLst/>
                </a:prstGeom>
                <a:noFill/>
                <a:ln w="9525">
                  <a:solidFill>
                    <a:srgbClr val="C0C0C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9" name="Rectangle 67"/>
              <p:cNvSpPr>
                <a:spLocks noChangeArrowheads="1"/>
              </p:cNvSpPr>
              <p:nvPr/>
            </p:nvSpPr>
            <p:spPr bwMode="auto">
              <a:xfrm>
                <a:off x="0" y="71414"/>
                <a:ext cx="2329484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2)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치료 목표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10" name="Rectangle 67"/>
            <p:cNvSpPr>
              <a:spLocks noChangeArrowheads="1"/>
            </p:cNvSpPr>
            <p:nvPr/>
          </p:nvSpPr>
          <p:spPr bwMode="auto">
            <a:xfrm>
              <a:off x="35496" y="3409836"/>
              <a:ext cx="491512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3)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치료자의 역할과 실무원칙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1" name="Line 68"/>
            <p:cNvSpPr>
              <a:spLocks noChangeShapeType="1"/>
            </p:cNvSpPr>
            <p:nvPr/>
          </p:nvSpPr>
          <p:spPr bwMode="auto">
            <a:xfrm>
              <a:off x="-36512" y="3861048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2" name="Rectangle 69"/>
            <p:cNvSpPr>
              <a:spLocks noChangeArrowheads="1"/>
            </p:cNvSpPr>
            <p:nvPr/>
          </p:nvSpPr>
          <p:spPr bwMode="auto">
            <a:xfrm>
              <a:off x="0" y="3933056"/>
              <a:ext cx="9144000" cy="3323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dirty="0"/>
                <a:t>‘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치료실 안에서 이루어지는 관계’에 초점 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치료적 관계 자체에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초첨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치료자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내담자의 관계가 건강한 대상관계의 디딤돌이 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치료적 관계 경험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자체를 통하여 내담자의 자기개념의 변화가 일어남</a:t>
              </a:r>
            </a:p>
            <a:p>
              <a:pPr algn="dist"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치료자는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내담자의 주관적 경험 특히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치료자에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대한 내담자의 주관적 경험을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감정이입적으로 민감하게 반응할 수 있어야 함</a:t>
              </a:r>
            </a:p>
            <a:p>
              <a:pPr algn="dist"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건강하지 못한 대상관계를 형성하는 심리적 기제를 활용하여 관계를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맺어왔고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치료자와의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관계에서도 동일한 기제와 방식으로 관계를 맺음</a:t>
              </a:r>
            </a:p>
            <a:p>
              <a:pPr algn="dist"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치료자는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현재의 치료적 관계를 통하여 내담자의 과거 관계경험에 대한 정보를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얻을 수 있으며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지금까지 자신이 사용해왔던 관계방법을 이해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2"/>
          <p:cNvGrpSpPr/>
          <p:nvPr/>
        </p:nvGrpSpPr>
        <p:grpSpPr>
          <a:xfrm>
            <a:off x="0" y="85849"/>
            <a:ext cx="9144001" cy="6659593"/>
            <a:chOff x="-36512" y="3409836"/>
            <a:chExt cx="9144001" cy="6659593"/>
          </a:xfrm>
        </p:grpSpPr>
        <p:sp>
          <p:nvSpPr>
            <p:cNvPr id="10" name="Rectangle 67"/>
            <p:cNvSpPr>
              <a:spLocks noChangeArrowheads="1"/>
            </p:cNvSpPr>
            <p:nvPr/>
          </p:nvSpPr>
          <p:spPr bwMode="auto">
            <a:xfrm>
              <a:off x="35496" y="3409836"/>
              <a:ext cx="491512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3)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치료자의 역할과 실무원칙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1" name="Line 68"/>
            <p:cNvSpPr>
              <a:spLocks noChangeShapeType="1"/>
            </p:cNvSpPr>
            <p:nvPr/>
          </p:nvSpPr>
          <p:spPr bwMode="auto">
            <a:xfrm>
              <a:off x="-36512" y="3861048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2" name="Rectangle 69"/>
            <p:cNvSpPr>
              <a:spLocks noChangeArrowheads="1"/>
            </p:cNvSpPr>
            <p:nvPr/>
          </p:nvSpPr>
          <p:spPr bwMode="auto">
            <a:xfrm>
              <a:off x="-36512" y="3944675"/>
              <a:ext cx="9144000" cy="61247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‘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대상과의 정서적 접촉에 따르는 공포심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대상을 향한 자신의 정서가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충분히 좋은 것이 아니라는 두려움과 이로 인한 수치심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유아적 의존대상에게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로 퇴행하고자 하는 갈망을 지니고 있으며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다른 사람의 공감을 얻고 싶어함</a:t>
              </a:r>
            </a:p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치료자의 역할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인격적 대상관계 해석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내담자를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‘좋고 나쁜 부분을 모두 가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지고 있는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가치있는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인격체’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로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이해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수용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신뢰하는 ‘좋은 관계’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를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맺어야 함</a:t>
              </a:r>
            </a:p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공감적 이해와 수용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버텨주기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(holding),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유머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(humor)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등의 기법을 활용하여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내담자와의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정서적 연결을 공고히 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자신이 내담자의 편이라는 사실을 인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식할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수 있도록 함</a:t>
              </a:r>
            </a:p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‘이만하면 좋은 부모와 같은 인물’ 또는 ‘감탄하는 청중의 역할’을 수행하여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내담자와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만족스러운 대상관계를 형성할 경우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병리해결과 건강한 자아발달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기반으로 작용</a:t>
              </a:r>
            </a:p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치료적 관계 형성 이후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치료자는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내담자의 대상과 자기에 대해 갖고 있는 정서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 algn="dist"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기억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환상 등 내적 역동을 정확히 파악해야 하는데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이를 위해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내담자의 과거로 회귀하기 보다 현재 치료적 관계를 분석</a:t>
              </a:r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2"/>
          <p:cNvGrpSpPr/>
          <p:nvPr/>
        </p:nvGrpSpPr>
        <p:grpSpPr>
          <a:xfrm>
            <a:off x="0" y="85849"/>
            <a:ext cx="9144001" cy="6628815"/>
            <a:chOff x="-36512" y="3409836"/>
            <a:chExt cx="9144001" cy="6628815"/>
          </a:xfrm>
        </p:grpSpPr>
        <p:sp>
          <p:nvSpPr>
            <p:cNvPr id="10" name="Rectangle 67"/>
            <p:cNvSpPr>
              <a:spLocks noChangeArrowheads="1"/>
            </p:cNvSpPr>
            <p:nvPr/>
          </p:nvSpPr>
          <p:spPr bwMode="auto">
            <a:xfrm>
              <a:off x="35496" y="3409836"/>
              <a:ext cx="491512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3)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치료자의 역할과 실무원칙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1" name="Line 68"/>
            <p:cNvSpPr>
              <a:spLocks noChangeShapeType="1"/>
            </p:cNvSpPr>
            <p:nvPr/>
          </p:nvSpPr>
          <p:spPr bwMode="auto">
            <a:xfrm>
              <a:off x="-36512" y="3861048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2" name="Rectangle 69"/>
            <p:cNvSpPr>
              <a:spLocks noChangeArrowheads="1"/>
            </p:cNvSpPr>
            <p:nvPr/>
          </p:nvSpPr>
          <p:spPr bwMode="auto">
            <a:xfrm>
              <a:off x="-36512" y="3944675"/>
              <a:ext cx="9144000" cy="60939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치료자는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내담자의 분열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투사적 동일시 등을 활용한 왜곡된 대상관계 형성에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대한 요구에 굴복해서는 안됨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치료자는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내담자의 부적절한 대상관계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요구에 ‘아니오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그럴 수 없습니다’라고 말할 수 있어야 함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치료자는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공감적 이해를 바탕으로 내담자가 사용하는 투사적 동일시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분열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전이 등을 해석하고 직면시켜 내담자와 치료자의 대상관계 자체를 변화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스스로 부적응적 대상관계를 맺는 것이 의미가 없음을 깨닫고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다음에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자신이 뭘 해야 하는지에 대해 궁금해 하기 시작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치료자는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내담자가 치료를 통해 배운 새로운 대상관계 형성방법을 다른 대상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관계로 확대하여 적용할 수 있도록 도와야 함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대상관계이론의 실무원칙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444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표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16-2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  <a:endPara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자폐성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범주성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장애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경계선 성격장애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자기애적 성격장애 등에 효과적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장기치료의 특성을 지니나 최근 단기치료의 형태도 등장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치료과정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치료적 관계형성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--&gt;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통찰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--&gt;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직면과 해석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--&gt;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종결</a:t>
              </a:r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그룹 12"/>
          <p:cNvGrpSpPr/>
          <p:nvPr/>
        </p:nvGrpSpPr>
        <p:grpSpPr>
          <a:xfrm>
            <a:off x="-36512" y="0"/>
            <a:ext cx="9180512" cy="6632784"/>
            <a:chOff x="-36512" y="0"/>
            <a:chExt cx="9180512" cy="6632784"/>
          </a:xfrm>
        </p:grpSpPr>
        <p:sp>
          <p:nvSpPr>
            <p:cNvPr id="10" name="Rectangle 67"/>
            <p:cNvSpPr>
              <a:spLocks noChangeArrowheads="1"/>
            </p:cNvSpPr>
            <p:nvPr/>
          </p:nvSpPr>
          <p:spPr bwMode="auto">
            <a:xfrm>
              <a:off x="35496" y="0"/>
              <a:ext cx="232948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4)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치료 기법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1" name="Line 68"/>
            <p:cNvSpPr>
              <a:spLocks noChangeShapeType="1"/>
            </p:cNvSpPr>
            <p:nvPr/>
          </p:nvSpPr>
          <p:spPr bwMode="auto">
            <a:xfrm>
              <a:off x="-36512" y="620688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2" name="Rectangle 69"/>
            <p:cNvSpPr>
              <a:spLocks noChangeArrowheads="1"/>
            </p:cNvSpPr>
            <p:nvPr/>
          </p:nvSpPr>
          <p:spPr bwMode="auto">
            <a:xfrm>
              <a:off x="0" y="692696"/>
              <a:ext cx="9144000" cy="5940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(1) 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공감적 이해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치료자의 태도와 치료적 관계가 치료적 변화의 핵심요인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대부분이 보살핌을 받지 못하고 버림받고 거부당한 상처를 소유함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치료자는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내담의 문제해결능력에 대한 신념을 갖고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내담자를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있는 그대로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이해하고 수용한다는 것을 언어 또는 비언어적 의사소통을 통해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내담자에게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전달해야 함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담아내기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(container):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내담자의 말을 경청하고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의사소통을 방해하지 않으며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적절한 관심을 보여주는 반응을 하는 기법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안아주기 또는 버텨주기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(holding):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내담자의 경험을 심정적 차원에서 이해하고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 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내담자의 욕구와 내적 상태를 민감하게 알아차리고 수용적 태도를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견지하는 기법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이만하면 좋은 엄마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(good-enough mother):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치료자가 대리양육자가 되어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해묵은 감정의 상처를 보상하려고 애쓰거나 다른 식으로 내담자의 원래 부모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를 능가하는 기능을 수행하려는 것이 아니라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무관심하지도 않고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세계를 침범하지도 않으며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지나치게 통제하지도 않으면서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내담자에게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돌봄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감정을 전달하는 기법</a:t>
              </a:r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2"/>
          <p:cNvGrpSpPr/>
          <p:nvPr/>
        </p:nvGrpSpPr>
        <p:grpSpPr>
          <a:xfrm>
            <a:off x="-36512" y="0"/>
            <a:ext cx="9180512" cy="6786672"/>
            <a:chOff x="-36512" y="0"/>
            <a:chExt cx="9180512" cy="6786672"/>
          </a:xfrm>
        </p:grpSpPr>
        <p:sp>
          <p:nvSpPr>
            <p:cNvPr id="10" name="Rectangle 67"/>
            <p:cNvSpPr>
              <a:spLocks noChangeArrowheads="1"/>
            </p:cNvSpPr>
            <p:nvPr/>
          </p:nvSpPr>
          <p:spPr bwMode="auto">
            <a:xfrm>
              <a:off x="35496" y="0"/>
              <a:ext cx="232948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4)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치료 기법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1" name="Line 68"/>
            <p:cNvSpPr>
              <a:spLocks noChangeShapeType="1"/>
            </p:cNvSpPr>
            <p:nvPr/>
          </p:nvSpPr>
          <p:spPr bwMode="auto">
            <a:xfrm>
              <a:off x="-36512" y="620688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2" name="Rectangle 69"/>
            <p:cNvSpPr>
              <a:spLocks noChangeArrowheads="1"/>
            </p:cNvSpPr>
            <p:nvPr/>
          </p:nvSpPr>
          <p:spPr bwMode="auto">
            <a:xfrm>
              <a:off x="0" y="692696"/>
              <a:ext cx="9144000" cy="60939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(2) 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명료화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직면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해석 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명료화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내담자에게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직접적 질문을 통해 더 많은 정보를 요구하는 기법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직면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내담자에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대한 관찰을 통해 치료자가 알게 된 내용을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내담자에게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말해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주고 그에 맞닥뜨리게 하는 기법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해석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현재의 느낌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태도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행동이 이전 것을 반복하는 것이라는 점을 밝혀주는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기법으로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유아기의 삶과 현재의 삶 및 전이간의 유사성을 설명하는 해석이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가장 효과적임</a:t>
              </a: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(3) 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현재 경험과 관계 다루기 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‘그때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거기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(there-then)’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 과거의 경험과 ‘지금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여기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(here-now)’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현재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내담자와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치료자의 관계에서 일어나는 경험 사이의 연관성을 중요시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내담자의 과거 대상관계 경험과 치료장면에서의 관계양식의 연관성을 탐색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하여 치료장면에서 다루는데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주로 분열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투사적 동일시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거부와 상실 경험 등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현재와 연관시켜 다룸</a:t>
              </a:r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2"/>
          <p:cNvGrpSpPr/>
          <p:nvPr/>
        </p:nvGrpSpPr>
        <p:grpSpPr>
          <a:xfrm>
            <a:off x="-36512" y="0"/>
            <a:ext cx="9180512" cy="6666864"/>
            <a:chOff x="-36512" y="0"/>
            <a:chExt cx="9180512" cy="6666864"/>
          </a:xfrm>
        </p:grpSpPr>
        <p:grpSp>
          <p:nvGrpSpPr>
            <p:cNvPr id="3" name="그룹 20"/>
            <p:cNvGrpSpPr/>
            <p:nvPr/>
          </p:nvGrpSpPr>
          <p:grpSpPr>
            <a:xfrm>
              <a:off x="-1" y="6143644"/>
              <a:ext cx="9144001" cy="523220"/>
              <a:chOff x="-1" y="6143644"/>
              <a:chExt cx="9144001" cy="523220"/>
            </a:xfrm>
          </p:grpSpPr>
          <p:sp>
            <p:nvSpPr>
              <p:cNvPr id="16" name="Line 68"/>
              <p:cNvSpPr>
                <a:spLocks noChangeShapeType="1"/>
              </p:cNvSpPr>
              <p:nvPr/>
            </p:nvSpPr>
            <p:spPr bwMode="auto">
              <a:xfrm>
                <a:off x="-1" y="6143644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20" name="Rectangle 67"/>
              <p:cNvSpPr>
                <a:spLocks noChangeArrowheads="1"/>
              </p:cNvSpPr>
              <p:nvPr/>
            </p:nvSpPr>
            <p:spPr bwMode="auto">
              <a:xfrm>
                <a:off x="0" y="6143644"/>
                <a:ext cx="914400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r"/>
                <a:r>
                  <a:rPr lang="en-US" altLang="ko-KR" sz="2800" b="1" dirty="0">
                    <a:solidFill>
                      <a:srgbClr val="7030A0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ko-KR" altLang="en-US" sz="2800" b="1" dirty="0">
                    <a:solidFill>
                      <a:srgbClr val="7030A0"/>
                    </a:solidFill>
                    <a:latin typeface="HY견고딕" pitchFamily="18" charset="-127"/>
                    <a:ea typeface="HY견고딕" pitchFamily="18" charset="-127"/>
                  </a:rPr>
                  <a:t>다음 주 강의 주제</a:t>
                </a:r>
                <a:r>
                  <a:rPr lang="en-US" altLang="ko-KR" sz="2800" b="1" dirty="0">
                    <a:solidFill>
                      <a:srgbClr val="7030A0"/>
                    </a:solidFill>
                    <a:latin typeface="HY견고딕" pitchFamily="18" charset="-127"/>
                    <a:ea typeface="HY견고딕" pitchFamily="18" charset="-127"/>
                  </a:rPr>
                  <a:t>:17</a:t>
                </a:r>
                <a:r>
                  <a:rPr lang="ko-KR" altLang="en-US" sz="2800" b="1" dirty="0">
                    <a:solidFill>
                      <a:srgbClr val="7030A0"/>
                    </a:solidFill>
                    <a:latin typeface="HY견고딕" pitchFamily="18" charset="-127"/>
                    <a:ea typeface="HY견고딕" pitchFamily="18" charset="-127"/>
                  </a:rPr>
                  <a:t>장</a:t>
                </a:r>
                <a:r>
                  <a:rPr lang="en-US" altLang="ko-KR" sz="2800" b="1" dirty="0">
                    <a:solidFill>
                      <a:srgbClr val="7030A0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ko-KR" altLang="en-US" sz="2800" b="1" dirty="0">
                    <a:solidFill>
                      <a:srgbClr val="7030A0"/>
                    </a:solidFill>
                    <a:latin typeface="HY견고딕" pitchFamily="18" charset="-127"/>
                    <a:ea typeface="HY견고딕" pitchFamily="18" charset="-127"/>
                  </a:rPr>
                  <a:t>교류분석이론</a:t>
                </a:r>
                <a:endParaRPr lang="en-US" altLang="ko-KR" sz="2800" b="1" dirty="0">
                  <a:solidFill>
                    <a:srgbClr val="7030A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10" name="Rectangle 67"/>
            <p:cNvSpPr>
              <a:spLocks noChangeArrowheads="1"/>
            </p:cNvSpPr>
            <p:nvPr/>
          </p:nvSpPr>
          <p:spPr bwMode="auto">
            <a:xfrm>
              <a:off x="35496" y="0"/>
              <a:ext cx="232948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4)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치료 기법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1" name="Line 68"/>
            <p:cNvSpPr>
              <a:spLocks noChangeShapeType="1"/>
            </p:cNvSpPr>
            <p:nvPr/>
          </p:nvSpPr>
          <p:spPr bwMode="auto">
            <a:xfrm>
              <a:off x="-36512" y="620688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2" name="Rectangle 69"/>
            <p:cNvSpPr>
              <a:spLocks noChangeArrowheads="1"/>
            </p:cNvSpPr>
            <p:nvPr/>
          </p:nvSpPr>
          <p:spPr bwMode="auto">
            <a:xfrm>
              <a:off x="0" y="692696"/>
              <a:ext cx="9144000" cy="46371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(4) 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역전이의 이해와 치료적 활용 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역전이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치료관계에서 환자의 행동에 대한 치료자의 반응으로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투사적 동일시로 유발된 반응이 포함되며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치료적 단서로 활용됨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치료자가 자신의 역전이 반응을 의식적으로 자각하고 경험하고 통찰하여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자신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정서적 반응을 내담자 내적 역동과 연결시킬 수 있어야 함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치료과정에서 치료자가 느끼는 지루함이나 혼란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내담자에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대한 평가절하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지나친 열성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분노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죄책감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무력감 등이 역전이의 전형적 반응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역전이를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해결하는 방법으로는 담아내기 기법이 도움이 될 수 있으나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투사적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동일시를 사용하는 경우에는 내담자의 조작적인 의사소통 유형을 겉으로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드러내고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공감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지지에 대한 내담자의 요구를 거절하는 것이 효과적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직사각형 15"/>
          <p:cNvSpPr/>
          <p:nvPr/>
        </p:nvSpPr>
        <p:spPr>
          <a:xfrm>
            <a:off x="0" y="0"/>
            <a:ext cx="9144000" cy="71023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대상관계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(object relation)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를 강조하는 수정정신분석이론</a:t>
            </a:r>
          </a:p>
          <a:p>
            <a:pPr algn="dist">
              <a:lnSpc>
                <a:spcPct val="114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개인이 관계 상황에서 자신과 타인에 대한 표상 형성과 이 표상이 자신과 타인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14000"/>
              </a:lnSpc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에 대한 지각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관계 경험과 양식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정신건강과 병리에 미치는 영향 이해에 유용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14000"/>
              </a:lnSpc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한 </a:t>
            </a:r>
            <a:r>
              <a:rPr lang="ko-KR" altLang="en-US" sz="2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이론틀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제공</a:t>
            </a:r>
          </a:p>
          <a:p>
            <a:pPr>
              <a:lnSpc>
                <a:spcPct val="114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관계 욕구는 기본 행동 동기이며 성격형성의 결정적 요인</a:t>
            </a:r>
          </a:p>
          <a:p>
            <a:pPr>
              <a:lnSpc>
                <a:spcPct val="114000"/>
              </a:lnSpc>
              <a:buFont typeface="Wingdings" pitchFamily="2" charset="2"/>
              <a:buChar char="ü"/>
            </a:pP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정신분석이론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생물학적 긴장상태 해결과정에서 성격 형성</a:t>
            </a:r>
          </a:p>
          <a:p>
            <a:pPr>
              <a:lnSpc>
                <a:spcPct val="114000"/>
              </a:lnSpc>
              <a:buFont typeface="Wingdings" pitchFamily="2" charset="2"/>
              <a:buChar char="ü"/>
            </a:pP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대상관계이론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관계 형성과 유지의 욕구에 의해 성격 형성</a:t>
            </a:r>
          </a:p>
          <a:p>
            <a:pPr>
              <a:lnSpc>
                <a:spcPct val="114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인생 초기의 대상관계 경험이 인간관계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성격과 행동의 결정적 요인</a:t>
            </a:r>
          </a:p>
          <a:p>
            <a:pPr>
              <a:lnSpc>
                <a:spcPct val="114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대상관계이론은 자아가 본능 충족 뿐 아니라 대상관계 형성 유지 기능 강조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14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대상관계이론에는 다양한 이론이 포함</a:t>
            </a:r>
          </a:p>
          <a:p>
            <a:pPr algn="dist">
              <a:lnSpc>
                <a:spcPct val="114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Klein: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정신분석이론과 대상관계이론 결합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아동의 내면 세계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특히 자기와 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14000"/>
              </a:lnSpc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대상간의 역동적 상호작용을 강조</a:t>
            </a:r>
          </a:p>
          <a:p>
            <a:pPr>
              <a:lnSpc>
                <a:spcPct val="114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Fairbairn: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대상 추구가 인간의 기본 동기</a:t>
            </a:r>
          </a:p>
          <a:p>
            <a:pPr>
              <a:lnSpc>
                <a:spcPct val="114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sz="2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Winnicott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자기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(self)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의 발달에 어머니의 양육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(nurture)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의 중요성 강조</a:t>
            </a:r>
          </a:p>
          <a:p>
            <a:pPr>
              <a:lnSpc>
                <a:spcPct val="114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sz="2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Kohut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자기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(self)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를 강조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자기심리이론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(self psychology)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으로 분류</a:t>
            </a:r>
          </a:p>
          <a:p>
            <a:pPr>
              <a:lnSpc>
                <a:spcPct val="114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Mahler: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대상과 자기의 분리를 강조하는 분리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개별화 과정 제시</a:t>
            </a:r>
          </a:p>
          <a:p>
            <a:pPr>
              <a:lnSpc>
                <a:spcPct val="114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sz="2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Kernberg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경계선적 성격장애를 대상관계이론에 입각하여 설명</a:t>
            </a:r>
          </a:p>
          <a:p>
            <a:pPr>
              <a:lnSpc>
                <a:spcPct val="114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sz="2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Bowlby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애착이론</a:t>
            </a:r>
          </a:p>
          <a:p>
            <a:pPr>
              <a:lnSpc>
                <a:spcPct val="114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대상관계이론의 용어와 개념은 혼란스러우며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통일된 개념이 존재하지 않음</a:t>
            </a:r>
          </a:p>
          <a:p>
            <a:pPr algn="dist">
              <a:lnSpc>
                <a:spcPct val="130000"/>
              </a:lnSpc>
              <a:buFont typeface="Wingdings" pitchFamily="2" charset="2"/>
              <a:buChar char="§"/>
            </a:pPr>
            <a:endParaRPr lang="ko-KR" altLang="en-US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2" y="0"/>
            <a:ext cx="9144002" cy="6829063"/>
            <a:chOff x="-2" y="0"/>
            <a:chExt cx="9144002" cy="6829063"/>
          </a:xfrm>
        </p:grpSpPr>
        <p:grpSp>
          <p:nvGrpSpPr>
            <p:cNvPr id="3" name="그룹 6"/>
            <p:cNvGrpSpPr/>
            <p:nvPr/>
          </p:nvGrpSpPr>
          <p:grpSpPr>
            <a:xfrm>
              <a:off x="-2" y="0"/>
              <a:ext cx="9144001" cy="548680"/>
              <a:chOff x="-1" y="108951"/>
              <a:chExt cx="9144001" cy="548680"/>
            </a:xfrm>
          </p:grpSpPr>
          <p:sp>
            <p:nvSpPr>
              <p:cNvPr id="2115" name="Rectangle 67"/>
              <p:cNvSpPr>
                <a:spLocks noChangeArrowheads="1"/>
              </p:cNvSpPr>
              <p:nvPr/>
            </p:nvSpPr>
            <p:spPr bwMode="auto">
              <a:xfrm>
                <a:off x="0" y="108951"/>
                <a:ext cx="3005951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rPr>
                  <a:t> 1. </a:t>
                </a:r>
                <a:r>
                  <a:rPr lang="ko-KR" altLang="en-US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rPr>
                  <a:t>인간관과 가정</a:t>
                </a:r>
                <a:endPara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2116" name="Line 68"/>
              <p:cNvSpPr>
                <a:spLocks noChangeShapeType="1"/>
              </p:cNvSpPr>
              <p:nvPr/>
            </p:nvSpPr>
            <p:spPr bwMode="auto">
              <a:xfrm>
                <a:off x="-1" y="657631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4" name="Rectangle 69"/>
            <p:cNvSpPr>
              <a:spLocks noChangeArrowheads="1"/>
            </p:cNvSpPr>
            <p:nvPr/>
          </p:nvSpPr>
          <p:spPr bwMode="auto">
            <a:xfrm>
              <a:off x="0" y="1196752"/>
              <a:ext cx="9144000" cy="5632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관계지향적 존재</a:t>
              </a: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관계형성은 인간의 선천적 욕구이자 동기이며</a:t>
              </a: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의미있는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endPara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관계를 형성하지 못하거나 대상상실의 경우 불안과 공포 경험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개별화를 추구하는 존재</a:t>
              </a: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인간은 관계지향적이지만</a:t>
              </a: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관계에서 독립되려는 경향</a:t>
              </a: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endPara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개별화에 실패하면 융합된 채로 살아가고 ‘먹혀 버릴 것 같은 불안’ 경험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불변적 존재</a:t>
              </a: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</a:t>
              </a: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결정론적 관점으로</a:t>
              </a: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생애 초기 대상과의 관계 경험이 정신 내</a:t>
              </a:r>
              <a:endPara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에 남아있으며</a:t>
              </a: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과거 관계의 잔재 즉</a:t>
              </a: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내적 대상관계가 이후 대인관계를 결정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주관적 존재</a:t>
              </a: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객관적 경험 자체가 아니라 그 경험의 주관적 측면이 더 중요한 </a:t>
              </a:r>
              <a:endPara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의미 지니며</a:t>
              </a: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실제 일어난 일보다 개인이 그 일을 지각한 것 즉</a:t>
              </a: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내적 표상이 </a:t>
              </a:r>
              <a:endPara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더 중요하므로</a:t>
              </a: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 이해를 위해서는 자신과 대상을 내면화한 내적 표상의 </a:t>
              </a:r>
              <a:endPara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이해 필수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환경 속의 존재</a:t>
              </a: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타인과의 관계는 생존과 성장의 전제조건이며</a:t>
              </a: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타고난 생물적 </a:t>
              </a:r>
              <a:endPara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요인이나 본능보다 대상관계 포함한 환경요인이 더 중요한 영향을 미침</a:t>
              </a:r>
            </a:p>
          </p:txBody>
        </p:sp>
      </p:grpSp>
      <p:sp>
        <p:nvSpPr>
          <p:cNvPr id="17" name="Rectangle 67"/>
          <p:cNvSpPr>
            <a:spLocks noChangeArrowheads="1"/>
          </p:cNvSpPr>
          <p:nvPr/>
        </p:nvSpPr>
        <p:spPr bwMode="auto">
          <a:xfrm>
            <a:off x="0" y="620688"/>
            <a:ext cx="209384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   1) </a:t>
            </a:r>
            <a:r>
              <a:rPr lang="ko-KR" altLang="en-US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인간관</a:t>
            </a:r>
            <a:endParaRPr lang="en-US" altLang="ko-KR" sz="2800" b="1" dirty="0">
              <a:solidFill>
                <a:srgbClr val="92D05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8" name="Line 68"/>
          <p:cNvSpPr>
            <a:spLocks noChangeShapeType="1"/>
          </p:cNvSpPr>
          <p:nvPr/>
        </p:nvSpPr>
        <p:spPr bwMode="auto">
          <a:xfrm>
            <a:off x="-1" y="1124744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6512" y="0"/>
            <a:ext cx="9180512" cy="6867786"/>
            <a:chOff x="0" y="4077072"/>
            <a:chExt cx="9180512" cy="6867786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4581128"/>
              <a:ext cx="9144000" cy="63637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14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인간은 관계욕구를 타고 내어남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관계욕구는 인간행동 기본 동기</a:t>
              </a:r>
            </a:p>
            <a:p>
              <a:pPr>
                <a:lnSpc>
                  <a:spcPct val="114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초기 대상관계 경험이 성격 형성의 결정적 요인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이후에 지속적 영향</a:t>
              </a:r>
            </a:p>
            <a:p>
              <a:pPr>
                <a:lnSpc>
                  <a:spcPct val="114000"/>
                </a:lnSpc>
                <a:buFont typeface="Wingdings" pitchFamily="2" charset="2"/>
                <a:buChar char="ü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Freud: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남근기의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정신내적 갈등 강조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성인 속의 아동 발견</a:t>
              </a:r>
            </a:p>
            <a:p>
              <a:pPr>
                <a:lnSpc>
                  <a:spcPct val="114000"/>
                </a:lnSpc>
                <a:buFont typeface="Wingdings" pitchFamily="2" charset="2"/>
                <a:buChar char="ü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Klein: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남근기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이전 영유아기 관계경험 강조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아동 속의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영유아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발견</a:t>
              </a:r>
            </a:p>
            <a:p>
              <a:pPr>
                <a:lnSpc>
                  <a:spcPct val="114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정신병리에 대한 관점</a:t>
              </a:r>
            </a:p>
            <a:p>
              <a:pPr>
                <a:lnSpc>
                  <a:spcPct val="114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내적 대상관계 문제이자 자기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(self)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혼란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통합적 자아기능 문제</a:t>
              </a:r>
            </a:p>
            <a:p>
              <a:pPr algn="dist">
                <a:lnSpc>
                  <a:spcPct val="114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영유아기의 왜곡된 대상과 자기 표상에 의해 형성된 역기능적 대상관계가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4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현재의 관계 등에 부정적 영향</a:t>
              </a:r>
            </a:p>
            <a:p>
              <a:pPr algn="dist">
                <a:lnSpc>
                  <a:spcPct val="114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그 결과로 부적응 행동과 역기능적 대인관계 형성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자아조절과 통합 기능이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4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저하되어 개별화된 존재로 살아가는데 문제 발생</a:t>
              </a:r>
            </a:p>
            <a:p>
              <a:pPr>
                <a:lnSpc>
                  <a:spcPct val="114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대상관계 치료</a:t>
              </a:r>
            </a:p>
            <a:p>
              <a:pPr>
                <a:lnSpc>
                  <a:spcPct val="114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내담자를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좋은 측면과 나쁜 측면을 동시에 가진 통합적 인격체로 수용</a:t>
              </a:r>
            </a:p>
            <a:p>
              <a:pPr>
                <a:lnSpc>
                  <a:spcPct val="114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공감적 이해를 바탕으로 치료관계 형성하여 문제해결</a:t>
              </a:r>
            </a:p>
            <a:p>
              <a:pPr>
                <a:lnSpc>
                  <a:spcPct val="114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치료자는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건강한 대상관계와 통합적 자아기능을 갖추어야 함</a:t>
              </a:r>
            </a:p>
            <a:p>
              <a:pPr algn="dist">
                <a:lnSpc>
                  <a:spcPct val="114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내담자의 내적 대상체계와 자아기능에 대한 통찰을 원조하고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왜곡된 대상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14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관계를 수정하고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자아기능을 회복하여 궁극적으로 자기실현을 이룰 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4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있도록 원조</a:t>
              </a:r>
            </a:p>
            <a:p>
              <a:pPr>
                <a:lnSpc>
                  <a:spcPct val="114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대상관계이론의 기본 가정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425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표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16-1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36511" y="4581128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4077072"/>
              <a:ext cx="256352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기본 가정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2" y="0"/>
            <a:ext cx="9144003" cy="7149042"/>
            <a:chOff x="-2" y="0"/>
            <a:chExt cx="9144003" cy="7149042"/>
          </a:xfrm>
        </p:grpSpPr>
        <p:grpSp>
          <p:nvGrpSpPr>
            <p:cNvPr id="3" name="그룹 9"/>
            <p:cNvGrpSpPr/>
            <p:nvPr/>
          </p:nvGrpSpPr>
          <p:grpSpPr>
            <a:xfrm>
              <a:off x="-2" y="0"/>
              <a:ext cx="9144003" cy="1431940"/>
              <a:chOff x="-1" y="108951"/>
              <a:chExt cx="9144003" cy="1431940"/>
            </a:xfrm>
          </p:grpSpPr>
          <p:grpSp>
            <p:nvGrpSpPr>
              <p:cNvPr id="4" name="그룹 6"/>
              <p:cNvGrpSpPr/>
              <p:nvPr/>
            </p:nvGrpSpPr>
            <p:grpSpPr>
              <a:xfrm>
                <a:off x="-1" y="108951"/>
                <a:ext cx="9144001" cy="548680"/>
                <a:chOff x="-1" y="108951"/>
                <a:chExt cx="9144001" cy="548680"/>
              </a:xfrm>
            </p:grpSpPr>
            <p:sp>
              <p:nvSpPr>
                <p:cNvPr id="2115" name="Rectangle 67"/>
                <p:cNvSpPr>
                  <a:spLocks noChangeArrowheads="1"/>
                </p:cNvSpPr>
                <p:nvPr/>
              </p:nvSpPr>
              <p:spPr bwMode="auto">
                <a:xfrm>
                  <a:off x="0" y="108951"/>
                  <a:ext cx="2300630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ko-KR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 </a:t>
                  </a:r>
                  <a:r>
                    <a:rPr lang="en-US" altLang="ko-KR" sz="2800" b="1" dirty="0">
                      <a:solidFill>
                        <a:srgbClr val="FFC000"/>
                      </a:solidFill>
                      <a:latin typeface="HY견고딕" pitchFamily="18" charset="-127"/>
                      <a:ea typeface="HY견고딕" pitchFamily="18" charset="-127"/>
                    </a:rPr>
                    <a:t>2. </a:t>
                  </a:r>
                  <a:r>
                    <a:rPr lang="ko-KR" altLang="en-US" sz="2800" b="1" dirty="0">
                      <a:solidFill>
                        <a:srgbClr val="FFC000"/>
                      </a:solidFill>
                      <a:latin typeface="HY견고딕" pitchFamily="18" charset="-127"/>
                      <a:ea typeface="HY견고딕" pitchFamily="18" charset="-127"/>
                    </a:rPr>
                    <a:t>주요 개념</a:t>
                  </a:r>
                  <a:endPara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endParaRPr>
                </a:p>
              </p:txBody>
            </p:sp>
            <p:sp>
              <p:nvSpPr>
                <p:cNvPr id="2116" name="Line 68"/>
                <p:cNvSpPr>
                  <a:spLocks noChangeShapeType="1"/>
                </p:cNvSpPr>
                <p:nvPr/>
              </p:nvSpPr>
              <p:spPr bwMode="auto">
                <a:xfrm>
                  <a:off x="-1" y="657631"/>
                  <a:ext cx="9144001" cy="0"/>
                </a:xfrm>
                <a:prstGeom prst="line">
                  <a:avLst/>
                </a:prstGeom>
                <a:noFill/>
                <a:ln w="9525">
                  <a:solidFill>
                    <a:srgbClr val="C0C0C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8" name="Rectangle 67"/>
              <p:cNvSpPr>
                <a:spLocks noChangeArrowheads="1"/>
              </p:cNvSpPr>
              <p:nvPr/>
            </p:nvSpPr>
            <p:spPr bwMode="auto">
              <a:xfrm>
                <a:off x="1" y="1017671"/>
                <a:ext cx="1624163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00CCFF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1)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대상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9" name="Line 68"/>
              <p:cNvSpPr>
                <a:spLocks noChangeShapeType="1"/>
              </p:cNvSpPr>
              <p:nvPr/>
            </p:nvSpPr>
            <p:spPr bwMode="auto">
              <a:xfrm>
                <a:off x="1" y="1521727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4" name="Rectangle 69"/>
            <p:cNvSpPr>
              <a:spLocks noChangeArrowheads="1"/>
            </p:cNvSpPr>
            <p:nvPr/>
          </p:nvSpPr>
          <p:spPr bwMode="auto">
            <a:xfrm>
              <a:off x="0" y="1455176"/>
              <a:ext cx="9144000" cy="56938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대상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주체가 관계를 맺고 있고 사랑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미움 등의 정신에너지가 투여된 어떤 것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장소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생각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환상 등</a:t>
              </a:r>
            </a:p>
            <a:p>
              <a:pPr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주로 타인과의 관계를 의미하므로 ‘인간 대상’ 지칭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가끔 ‘타자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(other)’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로 부름</a:t>
              </a:r>
            </a:p>
            <a:p>
              <a:pPr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외적 대상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직접 관찰 가능한 실재하는 사람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장소</a:t>
              </a:r>
            </a:p>
            <a:p>
              <a:pPr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내적 대상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외적 대상과 관련하여 주체가 심리적으로 경험하는 정신적 표상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외적 대상에 대해 개인이 갖는 이미지 등이 심상</a:t>
              </a:r>
            </a:p>
            <a:p>
              <a:pPr algn="dist"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중간 대상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외적 대상과 내적 대상의 중간 영역에 위치하면서 유아와 애착관계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/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를 형성하는 대상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담요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이불과 같이 유아가 습관적이면서도 강한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애착감정을 부여하는 대상</a:t>
              </a:r>
            </a:p>
            <a:p>
              <a:pPr algn="dist"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cf.: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중간현상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노래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자장가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몸짓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습관적 태도 등과 같은 비물질적인 것으로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중간대상과 동일 기능 수행</a:t>
              </a:r>
            </a:p>
            <a:p>
              <a:pPr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부분대상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대상이 지니고 있는 특정 부분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예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어머니의 가슴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좋고 나쁜 부분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</a:p>
            <a:p>
              <a:pPr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전체 대상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대상의 모든 부분을 지칭</a:t>
              </a:r>
            </a:p>
            <a:p>
              <a:pPr algn="dist"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영유아는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처음에는 좋은 대상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(good object)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과 나쁜 대상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(bad object)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서로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분리된 대상으로 이해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</a:p>
            <a:p>
              <a:pPr algn="dist"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성장하면서 좋고 나쁜 두 개의 부분 대상이 분리된 것이 아니라 좋은 부분대상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과 나쁜 부분대상을 동시에 가진 통합된 개체로 인식하여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정신적으로 성숙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0" name="직사각형 9"/>
          <p:cNvSpPr/>
          <p:nvPr/>
        </p:nvSpPr>
        <p:spPr>
          <a:xfrm>
            <a:off x="0" y="548680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이론가마다 주요 개념이 서로 다르므로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공통으로 사용하는 개념 설명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그룹 9"/>
          <p:cNvGrpSpPr/>
          <p:nvPr/>
        </p:nvGrpSpPr>
        <p:grpSpPr>
          <a:xfrm>
            <a:off x="0" y="0"/>
            <a:ext cx="9179497" cy="6917328"/>
            <a:chOff x="0" y="0"/>
            <a:chExt cx="9179497" cy="6917328"/>
          </a:xfrm>
        </p:grpSpPr>
        <p:grpSp>
          <p:nvGrpSpPr>
            <p:cNvPr id="2" name="그룹 10"/>
            <p:cNvGrpSpPr/>
            <p:nvPr/>
          </p:nvGrpSpPr>
          <p:grpSpPr>
            <a:xfrm>
              <a:off x="0" y="0"/>
              <a:ext cx="9179497" cy="2923877"/>
              <a:chOff x="-35497" y="241484"/>
              <a:chExt cx="9179497" cy="2923877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764704"/>
                <a:ext cx="9144000" cy="240065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dist"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자기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유아가 양육자와의 경험을 바탕으로 내면화한 자신에 대한 지각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정서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감각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기억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기대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환상 등을 포함하는 정신적 표상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. </a:t>
                </a:r>
                <a:endPara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자기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‘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나’라는 사람에 대한 정신적 이미지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즉 자기표상 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vs.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개인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다른 사람에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게 실제로 보이는 사람</a:t>
                </a: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자기표상은 타인 세계와 관계를 맺는 방식에 많은 영향을 받고 미침</a:t>
                </a:r>
              </a:p>
            </p:txBody>
          </p:sp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5497" y="764704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241484"/>
                <a:ext cx="1624163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00CCFF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2)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자기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0" y="2924944"/>
              <a:ext cx="232948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  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3)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대상관계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Line 68"/>
            <p:cNvSpPr>
              <a:spLocks noChangeShapeType="1"/>
            </p:cNvSpPr>
            <p:nvPr/>
          </p:nvSpPr>
          <p:spPr bwMode="auto">
            <a:xfrm>
              <a:off x="0" y="342900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9" name="Rectangle 69"/>
            <p:cNvSpPr>
              <a:spLocks noChangeArrowheads="1"/>
            </p:cNvSpPr>
            <p:nvPr/>
          </p:nvSpPr>
          <p:spPr bwMode="auto">
            <a:xfrm>
              <a:off x="0" y="3501008"/>
              <a:ext cx="9144000" cy="3416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개념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실재적인 대인관계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(interpersonal relationship)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를 의미하는 것이 아니라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자기와 대상과의 관계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구성요소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자기표상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+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내적 대상표상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+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둘 사이의 정서적 연결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대상관계 형성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어머니 등과의 관계를 통해 대상표상 형성 및 자기에 대한 표상도 형성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두 표상은 본능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정서로 연결되어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개인의 특징적 인지와 정서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 양식을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형성하며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이것이 개인의 대상관계의 기본방식 결정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생애 초기에 형성된 대상관계는 이후의 관계 경험에 의해 수정될 수 있지만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대상관계가 경직되면 이후 경험을 통하여 대상관계를 변화시키기 쉽지 않음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188640"/>
            <a:ext cx="9216008" cy="6718667"/>
            <a:chOff x="0" y="692696"/>
            <a:chExt cx="9216008" cy="6718667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373876"/>
              <a:ext cx="9144000" cy="6037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</a:rPr>
                <a:t> 용어의 혼란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: Klein(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자기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=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자아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), Fairbairn(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자아 세분화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), </a:t>
              </a:r>
              <a:r>
                <a:rPr lang="en-US" altLang="ko-KR" sz="2000" b="1" dirty="0" err="1">
                  <a:solidFill>
                    <a:srgbClr val="00CCFF"/>
                  </a:solidFill>
                </a:rPr>
                <a:t>Kohut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자기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)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즉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자기 </a:t>
              </a:r>
              <a:endParaRPr lang="en-US" altLang="ko-KR" sz="2000" b="1" dirty="0">
                <a:solidFill>
                  <a:srgbClr val="00CCFF"/>
                </a:solidFill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</a:rPr>
                <a:t>   (self),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조직화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(organization),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조직화하는 기능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(organizer)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이라는 의미를 내포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</a:rPr>
                <a:t> Hamilton: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자아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= ‘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자기로서의 자아’ 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+ ‘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체계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(system)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으로서의 자아’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</a:rPr>
                <a:t> 자기로서의 자아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자기 자신의 신체상이나 주관적 감각에 대해 의식 또는 </a:t>
              </a:r>
              <a:endParaRPr lang="en-US" altLang="ko-KR" sz="2000" b="1" dirty="0">
                <a:solidFill>
                  <a:srgbClr val="00CCFF"/>
                </a:solidFill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무의식적으로 자각하는 것으로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자기표상과 유사한 개념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</a:rPr>
                <a:t> 체계로서의 자아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지각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충동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감정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양심 등의 요구 사이에서 균형을 유지하고 </a:t>
              </a:r>
              <a:endParaRPr lang="en-US" altLang="ko-KR" sz="2000" b="1" dirty="0">
                <a:solidFill>
                  <a:srgbClr val="00CCFF"/>
                </a:solidFill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통합하고 안정화시키는 기능을 하는 종합하고 조직화하는 기능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</a:rPr>
                <a:t> 자아의 기능 즉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행위자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(agent)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로서의 자아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</a:rPr>
                <a:t> 조직화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(organizer),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균형 유지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(balancer),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중앙 통제기능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(central regulator)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을 </a:t>
              </a:r>
              <a:endParaRPr lang="en-US" altLang="ko-KR" sz="2000" b="1" dirty="0">
                <a:solidFill>
                  <a:srgbClr val="00CCFF"/>
                </a:solidFill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행하는 통합적 기능 수행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</a:rPr>
                <a:t> 즉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자아는 지각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기억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인지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정서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행동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양심 등의 요구를 분별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통합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균형을 </a:t>
              </a:r>
              <a:endParaRPr lang="en-US" altLang="ko-KR" sz="2000" b="1" dirty="0">
                <a:solidFill>
                  <a:srgbClr val="00CCFF"/>
                </a:solidFill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잡고 조직화하고 통제하고 선택하고 결정하는 정신 기능 수행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</a:rPr>
                <a:t> 자아는 성격의 중심부에 존재하지만 개인은 자아를 의식하지 못하며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어떤 </a:t>
              </a:r>
              <a:endParaRPr lang="en-US" altLang="ko-KR" sz="2000" b="1" dirty="0">
                <a:solidFill>
                  <a:srgbClr val="00CCFF"/>
                </a:solidFill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현상을 관찰하는 지각하는 주체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(observer or perceiver)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로서 기능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</a:rPr>
                <a:t> 자아의 기능 중 일부를 수행하는 자기를 자아가 조직화하고 통제함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1624163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4)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자아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그룹 9"/>
          <p:cNvGrpSpPr/>
          <p:nvPr/>
        </p:nvGrpSpPr>
        <p:grpSpPr>
          <a:xfrm>
            <a:off x="-36512" y="116632"/>
            <a:ext cx="9180513" cy="6718235"/>
            <a:chOff x="-36512" y="116632"/>
            <a:chExt cx="9180513" cy="6718235"/>
          </a:xfrm>
        </p:grpSpPr>
        <p:grpSp>
          <p:nvGrpSpPr>
            <p:cNvPr id="2" name="그룹 19"/>
            <p:cNvGrpSpPr/>
            <p:nvPr/>
          </p:nvGrpSpPr>
          <p:grpSpPr>
            <a:xfrm>
              <a:off x="0" y="116632"/>
              <a:ext cx="9144001" cy="2750825"/>
              <a:chOff x="0" y="642918"/>
              <a:chExt cx="9144001" cy="2750825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1146974"/>
                <a:ext cx="9144000" cy="22467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dist"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표상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개인이 주관적으로 지각하고 경험한 바를 바탕으로 만든 정신적 이미지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로서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인지적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정서적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행동적 요소를 모두 포함</a:t>
                </a:r>
              </a:p>
              <a:p>
                <a:pPr algn="dist"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개인이 외적 대상에 대한 의미와 이미지를 형성한 후에는 실제 대상과 관계를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/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형성하거나 반응하는 것이 아니라 그 개인이 내면에 가지고 있는 대상이미지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와 관계를 형성하고 반응</a:t>
                </a:r>
              </a:p>
              <a:p>
                <a:pPr algn="dist"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개인이 자신의 내면세계에 외적 대상에 대해 가지게 된 의미와 이미지 또는 대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상을 받아들이고 소유하는 방식을 표상이라 함</a:t>
                </a:r>
              </a:p>
            </p:txBody>
          </p:sp>
          <p:sp>
            <p:nvSpPr>
              <p:cNvPr id="11" name="Rectangle 67"/>
              <p:cNvSpPr>
                <a:spLocks noChangeArrowheads="1"/>
              </p:cNvSpPr>
              <p:nvPr/>
            </p:nvSpPr>
            <p:spPr bwMode="auto">
              <a:xfrm>
                <a:off x="0" y="642918"/>
                <a:ext cx="5500694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5)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표상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12" name="Line 68"/>
              <p:cNvSpPr>
                <a:spLocks noChangeShapeType="1"/>
              </p:cNvSpPr>
              <p:nvPr/>
            </p:nvSpPr>
            <p:spPr bwMode="auto">
              <a:xfrm>
                <a:off x="0" y="1142984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7410" y="2852936"/>
              <a:ext cx="550069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6)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내면화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Line 68"/>
            <p:cNvSpPr>
              <a:spLocks noChangeShapeType="1"/>
            </p:cNvSpPr>
            <p:nvPr/>
          </p:nvSpPr>
          <p:spPr bwMode="auto">
            <a:xfrm>
              <a:off x="-36512" y="335699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9" name="Rectangle 69"/>
            <p:cNvSpPr>
              <a:spLocks noChangeArrowheads="1"/>
            </p:cNvSpPr>
            <p:nvPr/>
          </p:nvSpPr>
          <p:spPr bwMode="auto">
            <a:xfrm>
              <a:off x="-36512" y="3356992"/>
              <a:ext cx="9144000" cy="3477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개념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개인이 새로운 환경이나 대상의 특성을 자신의 내면으로 받아들여 자기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특성으로 변형시키는 심리적 기제로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함입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동일시 포함</a:t>
              </a:r>
            </a:p>
            <a:p>
              <a:pPr algn="dist"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함입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(incorporation):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자기와 대상간의 분명한 경계가 발달하기 전에 대상을 개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/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인의 내면으로 받아들여서 자기와 대상이 어떠한 구분도 없이 하나로 융합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되어 자아와 대상이 공생적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합일체가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된 상태</a:t>
              </a:r>
            </a:p>
            <a:p>
              <a:pPr algn="dist"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내사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en-US" altLang="ko-KR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introjection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자기와 대상이 어느 정도 분화되어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대상의 행동이나 태도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 algn="dist"/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감정 등이 자기이미지로 융화되는 것이 아니라 대상이미지로 보존되는 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내면화된 대상표상이 되는 심리적 기제</a:t>
              </a:r>
            </a:p>
            <a:p>
              <a:pPr algn="dist"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동일시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(identification):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자기표상과 대상표상이 어느 정도 안정되었을 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대상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/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특성들을 선별적으로 받아들여 대상과 자신이 구별되는 느낌을 유지하면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서 그 대상의 이미지를 자기표상으로 귀속시키는 기제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1819</TotalTime>
  <Words>3819</Words>
  <Application>Microsoft Office PowerPoint</Application>
  <PresentationFormat>화면 슬라이드 쇼(4:3)</PresentationFormat>
  <Paragraphs>381</Paragraphs>
  <Slides>25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25</vt:i4>
      </vt:variant>
    </vt:vector>
  </HeadingPairs>
  <TitlesOfParts>
    <vt:vector size="29" baseType="lpstr">
      <vt:lpstr>HY견고딕</vt:lpstr>
      <vt:lpstr>굴림</vt:lpstr>
      <vt:lpstr>Wingdings</vt:lpstr>
      <vt:lpstr>기본 디자인</vt:lpstr>
      <vt:lpstr>제 3 부   인간 성격과 사회복지실천</vt:lpstr>
      <vt:lpstr>제 16 장   대상관계이론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길벗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강은정</dc:creator>
  <cp:lastModifiedBy>Windows 사용자</cp:lastModifiedBy>
  <cp:revision>282</cp:revision>
  <dcterms:created xsi:type="dcterms:W3CDTF">2004-08-11T05:45:06Z</dcterms:created>
  <dcterms:modified xsi:type="dcterms:W3CDTF">2021-01-20T04:41:57Z</dcterms:modified>
</cp:coreProperties>
</file>