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38" r:id="rId7"/>
    <p:sldId id="304" r:id="rId8"/>
    <p:sldId id="305" r:id="rId9"/>
    <p:sldId id="339" r:id="rId10"/>
    <p:sldId id="325" r:id="rId11"/>
    <p:sldId id="342" r:id="rId12"/>
    <p:sldId id="332" r:id="rId13"/>
    <p:sldId id="343" r:id="rId14"/>
    <p:sldId id="306" r:id="rId15"/>
    <p:sldId id="344" r:id="rId16"/>
    <p:sldId id="333" r:id="rId17"/>
    <p:sldId id="345" r:id="rId18"/>
    <p:sldId id="310" r:id="rId19"/>
    <p:sldId id="334" r:id="rId20"/>
    <p:sldId id="336" r:id="rId21"/>
    <p:sldId id="337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타자를 포함한 대상과의 상호작용을 통하여 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s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elf-image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형성하는데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인간이 성숙과정의 사회화과정을 거침에 따라 점점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자기이미지가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결정화되어 자기를 특정한 유형의 대상으로 보는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자기개념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 conception)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발달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자기인식과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자기이미지를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구성하는 성격의 한 부분으로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성향 등과 관련된 비교적 일관되고 안정된 자신의 특성에 대한 인식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타인이 자신을 보는 것과 동일한 방식으로 자신을 볼 수 있는 능력이라고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객체화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할 수 있는 능력이라는 점 강조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자기는 타고난 것이 아니라 언어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게임을 통한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과정에서 발달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개념에 포함된 자신의 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등은 기본적으로 사회 속에 존재하는 것을 받아들인 것이므로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사회적 속성을 지님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Cooley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거울자기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(looking-glass self)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의 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타인에게 어떻게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보일까를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생각하는 것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모습에 대한 타인의 판단을 생각하는 것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타인의 판단에 대한 자신의 생각을 통해 스스로 느끼는 것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‘self = I + 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이라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'I'=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내가 바라보는 나에 대한 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주체로서의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경험의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비조직화된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측면이며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충동적이고 능동적이고 창조적인 측면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'Me'=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가정한 일련의 타인의 태도가 반영된 것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 대한 타인의 판단에 관한 나의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대상으로서의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I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해석자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평가자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26236"/>
            <a:chOff x="0" y="692696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먼저 생겨나며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상호작용을 통해 형성되므로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에는 타인을 바라보고 비교하는 시각이 반영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'Me'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일반화된 타자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’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이해를 함축하고 있는 반면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＇I＇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개인의 충동적이고 능동적인 부분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＇I＇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주체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(subject)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스스로가 아는 것이며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'Me'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객체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(object)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 의해 알게 되는 것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지금 이 순간의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다음 순간에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속에 존재하게 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순간의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이전의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자체는 아니며 이전의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반영되어 있는 것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속의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상호 분리될 수 없으며 늘 공존해야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없으면 개인적 판단 없이 타인에게 기계적 반응을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없으면 타인의 반응을 인식하지 못해 상호작용이 불가능하거나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역기능적 상호작용을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할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위험성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동시에 존재해야만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타인의 반응을 헤아려 만들어진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자신의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반응함으로써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상호작용을 할 수 있게 됨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상호작용의 과정에서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서로 영향을 미치는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순환적 영향관계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행동하고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한 행동에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환류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얻고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자기와 마음의 역량을 통해 환류를 바탕으로 행동을 수정하고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적응적 행동수정의 효과에 대해 더 많은 환류를 받고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다시 더 심화된 행동적 적응을 하는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방식으로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상호간에 영향을 주고 받음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230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상호작용에 의해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 멈추면 사회는 소멸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개인간의 협력적 상호작용으로부터 발생하는 구성된 현상이고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재구성될 수 있음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상호작용과정이 반복 누적되면서 일정한 유형과 조직화가 이루어짐으로써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지속적 상호작용하는 사람들의 집합체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마음과 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작용으로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 변화되며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마음과 자기는 사회를 기반으로 해서 형성되는 사회적 결과물이지만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사회가 개인 발달에 강력한 영향력을 미친다고 보고 사회를 더욱 우선시함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그럼에도 사회는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이해되어야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(socialization):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속한 사회의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등을 내면화 하는 과정으로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기술을 학습하는 과정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사회화의 과정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놀이단계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 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게임단계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+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일반화된 타자의 역할 취하기 단계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놀이</a:t>
              </a:r>
              <a:r>
                <a:rPr lang="en-US" altLang="ko-KR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(play) </a:t>
              </a: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단계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인생 초기에 유아는 놀이를 통해 한 두 명의 제한된 수의 중요한 타자의 시각을 상상하고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모방하여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상징적 역할놀이를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유아가 체험할 수 있는 역할의 종류와 수는 제한적이며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특정 타자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역할만을 취할 수 있는 기회를 가짐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놀이를 통해 유아는 주체인 동시에 객체가 될 수 있는 능력을 갖게 되므로 자기를 만들지만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이때의 자기는 제한된 의미의 자기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그리고 일반화된 타자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64626"/>
            <a:chOff x="0" y="692696"/>
            <a:chExt cx="9216008" cy="656462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게임</a:t>
              </a:r>
              <a:r>
                <a:rPr lang="en-US" altLang="ko-KR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(game) </a:t>
              </a: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단계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성장과 성숙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다양한 활동을 통해 게임에 참여하는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모든 타자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역할을 다양하게 고려하고 취할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역할에 따라 명확한 관계 형성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게임에 속한 다른 모든 사람의 역할을 취할 준비가 되어 있어야 함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게임에서 타자의 일련의 반응이 조직화됨으로써 아동이 보이는 태도가 타자들에게 적합한 태도를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유발하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조직화된 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기능을 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집단에서 어떤 역할과 행동을 하는지 알게 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진정한 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모습 갖춤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일반화된 타자 역할 취하기</a:t>
              </a:r>
              <a:r>
                <a:rPr lang="en-US" altLang="ko-KR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단계</a:t>
              </a:r>
              <a:r>
                <a:rPr lang="en-US" altLang="ko-KR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안에서 명백한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공동체의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취할 수 있는 개인의 능력을 기르는 단계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특정 타자 뿐 아니라 일반화된 타자의 입장에서 자신을 평가할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공동체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신념과 규범을 받아들여 공동체의 일원이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사회집단은 그 성원들에게 일반화된 타자의 태도에 일치하는 방식으로 행위를 할 것을 요구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일반화된 타자 역할 취하기를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 안에서 협력이 가능하게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자신에게 기대하는 행동들을 행동에 옮기려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사회집단은 더욱 효율적으로 작동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그리고 일반화된 타자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15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700818"/>
            <a:chOff x="0" y="642918"/>
            <a:chExt cx="9144001" cy="670081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(deviance):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규범이나 제도화된 행위 원칙을 공식 또는 비공식적으로 위반하는 행위나 행동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규범의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공식성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정도에 따른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법률을 위반한 범죄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공식적 일탈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회의 원규나 관습 등의 불문율을 어긴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비공식적 일탈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행위의 빈도에 따른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일차적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최초의 일탈행위로서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타인에게 노출되지 않고 스스로 일탈자라는 생각을 하지 않으면 사회적 역할 수행에 영향을 미치지 않는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 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이차적 일탈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일탈행동이 타인에게 노출되어 일탈자로 낙인 찍히고 스스로 일탈자로 인정하면서 부정적 자아정체감을 형성하게 되는 일탈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일탈에 대한 규정은 사회성원의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집합적 인식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달라짐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Becker: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일탈은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규정된 규칙을 어기는 행동이지만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자체가 비정상적인 것이 아니라 사회의 특정집단이 일탈적이라고 규정한 특정한 행동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특정 집단이 규칙을 어기는 사람들을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국외자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(outsider)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명명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(labeling)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일탈행동이 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일탈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136497"/>
            <a:chOff x="0" y="642918"/>
            <a:chExt cx="9144001" cy="61364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일탈은 개인이 저지르는 행동의 특성이 아니라 다른 사람 특히 권력집단이나 다수 집단이 법과 규칙을 적용하여 특정 행동을 일탈이라고 규정한 결과임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일탈자는 낙인이 성공적으로 적용된 사람이며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일탈행동은 사람들이 낙인 찍은 행동에 지나지 않음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정의되고 이름 붙여진 현상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성공적인 낙인 찍기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결과이므로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사회마다 일탈행동으로 정의되는 행동은 다르며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일탈행동에 대한 보편적이거나 동일한 기준은 존재할 수 없음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일탈행동에 대해 어떠한 정의가 내려지며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누구에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의해서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상황에서 그리고 어떤 과정을 통해 그 정의가 당연하게 받아들여지는지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사회집단이 정한 규칙을 어겼는지 등을 면밀하게 살펴야만 일탈의 속성을 정확히 이해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일탈행동을 한 사람으로 지목 받으면 일상생활을 정상적으로 영위하기 힘들기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비정상적으로 명명된 행동을 하도록 유발하는 환경에 대해서도 특별한 관심을 기울여야 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일탈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3407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5968"/>
            <a:chOff x="0" y="642918"/>
            <a:chExt cx="9144001" cy="667596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(stigma)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용어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그리스어로 범죄자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신분을 표시하는 문신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성원과 구별되는 문화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지적 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질병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장애 등의 사회적 특성을 지녔다는 인식을 기반으로 행해지는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행위로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바람직하지 않게 생각하는 특성을 지닌 사람에게 이름 붙이는 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(labeling)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Goffman: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낙인을 사회가 선호하거나 바람직하지 않다고 생각하는 특성을 지닌 사람이 그로 인해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당하고 그로 인해 정체감에 손상을 입게 되는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상적 사회정체성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실질적 사회정체성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사이의 간극이라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사람을 특정 범주로 분류하는 수단을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사용하되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특성이 흠잡을 데가 없으면 보통 사람으로 규정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낯선 사람이 처음 집단에 들어오면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사람들은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첫 인상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기반으로 그를 특정 범주의 사람으로 분류하고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가상적인 사회정체성을 부여하며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관계를 통해 실제 그런 특성을 지닌 것으로 확인이 되면 그에게 실질적 사회정체성 부여함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사람들이 기대했던 사회정체성과 그 사람의 실제 모습이나 행동이 다르다는 것을 인식하게 되면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가상적 사회정체성과 실제적 사회정체성 간에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차이가 있을 경우 사람들은 낙인을 찍음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기대치에 걸맞지 않은 특성을 지닌 낯선 사람을 보게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사람들은 그 사람이 바람직하지 못한 특성을 지녔다고 생각하고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보통 사람과는 다르다는 생각에서 그를 낮춰 평가하고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범주에 속하는 사람으로 분류하여 낙인 찍음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낙인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5968"/>
            <a:chOff x="0" y="642918"/>
            <a:chExt cx="9144001" cy="667596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사람이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차이나는 특성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확인하고 그 특성에 특정한 이름을 붙이게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사람은 그가 그런 특성을 가졌을 것이라고 받아들이며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찍은 특성이 없다는 것이 밝혀질 때까지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 찍힌 사람은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낙인 찍힌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상태로 생활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과정이 반복되면 낙인은 일반화되는데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이때 낙인 찍힌 사람이 실제로 그 특성을 지녔는지는 주요 고려사항이 되지 못하며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지위상실이나 차별경험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찍힌 사람은 낙인 찍은 사람의 기대에 맞는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감정과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평가절하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 받고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있다는 것을 인식하며 자존감 저하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정체성에 대한 위협 뿐 아니라 고용 등의 실생활에서 다양한 차별 경험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찍힌 사람이 낙인을 받아들이면 자신을 경멸하고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사회질서를 유지하기 위한 다수 집단의 낙인과정의 희생양이 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경험은 삶에 부정적 영향을 미치지만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그럼에도 불구하고 높은 자존감과 성취도를 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행복을 느끼는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회복력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지니고 있음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긍정적 의미의 낙인도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사회지도자도 낙인을 경험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694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 찍는 사람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stigmatizer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자신보다 못한 사람과의 하향 비교를 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자존감 증진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통제력 상승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완화 등의 효과를 얻음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낙인과정을 통하여 사회는 집단 내부의 결속력을 고양시키고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내부자와 외부자를 구분할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일탈행위를 엄격히 처벌함으로써 일탈을 예방할 수 있게 되는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유지하는 긍정적 효과를 얻기도 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낙인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384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329946"/>
            <a:chOff x="-36512" y="44624"/>
            <a:chExt cx="9180512" cy="632994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5825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상호작용이론은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social reality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실제 존재하는 것이 아니라 인간이 창조해낸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(construct)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인간과 세상 모두 역동적 변화를 하는 것으로 인식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거시적 사회구조 설명에는 한계가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사회성원이 일상생활의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만들어내는 사회질서와 변화를 설명하는 데는 강점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서로를 조직화하고 유지하고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또 변화시킬 수 있는 힘을 지닌다고 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 간의 상호작용에 영향을 미치고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간의 상호작용을 통해 사회가 발전하고 변화될 수 있는 것으로 봄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성원 간의 상호작용에 의해 만들어지며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역시 사회적 상호작용에 의해 유발되고 지속된다고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Garfinkel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위반실험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(breaching experiment):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사회적 질서를 유지 또는 변화시키는 구체적 방법으로 제시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실험방법은 안정적인 특성을 가진 체계로부터 시작하여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말썽을 일으켜 봄으로써 어떻게 해서 사회질서가 일상적으로 유지되는지를 알아 볼 수 있는 방법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695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294304"/>
            <a:chOff x="-36512" y="188640"/>
            <a:chExt cx="9180512" cy="6294304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294304"/>
              <a:chOff x="-35497" y="692696"/>
              <a:chExt cx="9179497" cy="6294304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14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상호작용이론은 사회문제가 유동적인 속성을 지니며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구성물로 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사회문제를 판단하는 객관적 기준이 존재하는 것이 아니라 특정 집단이 공유하는 의미와 가치 체계에 의거하여 특정 조건과 상황을 사회문제로 규정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집단이나 개인이 사건이나 현상을 어떻게 구성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하느냐에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따라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특정 조건이나 상황이 사회문제가 될 수도 있고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안 될 수도 있음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정치사회적 영향력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큰 집단이나 다수 집단이 특정 조건이나 상황을 사회문제가 된다고 인식하게 되면 그것은 사회문제로 구성됨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상호작용이론은 사회문제에 대한 해결책을 개인에게서 찾음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개입의 대상을 사회구조보다는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개인의 현실 구성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으로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사회가 공유하는 의미세계에 동의하도록 변화시키고자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대상으로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사회화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하거나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재사회화하려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이를 담당하는 사회제도를 구축하려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또한 사회문제가 사회성원의 현실 구성에서 발생한 것이므로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사회성원 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상호작용이 원활하게 이루어질 수 있는 환경을 조성하려 함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26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상호작용이론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373877"/>
            <a:chOff x="-36512" y="188640"/>
            <a:chExt cx="9180512" cy="6373877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373877"/>
              <a:chOff x="-35497" y="692696"/>
              <a:chExt cx="9179497" cy="637387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937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상호작용이론의 관점에서 사회복지적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개입의 대상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사회가 아니라 개인 그것도 개인의 현실구성으로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문제해결 방식으로 일탈을 야기하고 낙인을 창출하는 규칙이나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규범의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내용을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수정하는 방식 채택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논리적 선입견이나 편견을 제거와 약화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낙인 찍는 행위로 인해 얻는 이익 제거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강자의 권위 약화를 위한 사회적 운동이 필요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 이해하기 위해서는 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경험세계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속으로 들어가야 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추상적 개념을 적용하거나 객관적 기준을 적용하는 것은 적절치 않고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직접 관찰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비구조화된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면접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조사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일기 등의 개인적 자료 분석을 통해 개인의 주관적 세계 이해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사정을 위해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내면적 상호작용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타인과의 상호작용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환경과의 상호작용을 고려하여 내담자의 사회적 상호작용과 관련된 상황을 분석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마음과 자기개념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상호작용에서 사용하는 상징과 의미의 적절성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사회와 타자에 대한 구성 방식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실생활과 규범적 기대사이의 간극 등을 파악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17278"/>
            <a:chOff x="-36512" y="188640"/>
            <a:chExt cx="9180512" cy="591727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17278"/>
              <a:chOff x="-35497" y="692696"/>
              <a:chExt cx="9179497" cy="591727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사정을 위한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자료수집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방법으로는 계량적인 방법보다는 참여관찰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비구조적 면접을 활용한 질적인 방법을 사용하는 것이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바람직함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에서는 재사회화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재활치료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문제해결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상황의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초점영역의 전환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스트레스 감소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자원연계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행동변화를 위한 조건화 전략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도덕적 권고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인지 재구조화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역할 확인과 변화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제안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사례관리 등 주로 사용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사회복지정책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이나 서비스에 대한 주관적 의미를 강조하므로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개발을 위해서는 다양한 수준에서의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협상과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지속적인 사회 맥락 변화를 위한 노력 필요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사회문제와 관련된 사회적 조건은 지속적으로 변화하므로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정책개발과정에서 사회문제가 야기된 과정을 면밀하게 탐색해야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또한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이해관계 집단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특정한 사회적 조건에 부여하는 상징과 의미를 탐색하고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정책으로 인해 긍정과 부정의 영향을 받게 </a:t>
                </a:r>
                <a:r>
                  <a:rPr lang="ko-KR" altLang="en-US" sz="2000" b="1" kern="0" spc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되는 이해집단 간의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상반되는 견해를 좁혀 나가기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위한 노력 필요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27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교환이론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837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(interactionism)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사람들 사이의 상호작용에서 발생하는 갈등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협력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자기개념과 정체성 형성 등의 사회적 과정을 설명하는 미시적 사회이론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 간의 상호작용이 어떻게 사회를 형성하고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사회가 상호작용과정에서 개인에게 미치는 영향을 강조하는 이론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John Dewey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실용주의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John B. Watson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행동주의를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기반으로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년대에 등장하여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세기 후반 체계화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사회심리학자인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George Herbert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Mead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상징적 상호작용이론의 창시자로 불리지만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시카고학파의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Herbert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Blumer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용어를 처음 사용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Howard Becker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일탈행동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Erving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Goffman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연극학적 모형을 근거로 자기개념의 형성과 표현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낙인 등을 연구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상호작용이론에는 상징적 상호작용이론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민속학적 방법론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연극학적 이론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현상학적 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사회구성주의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다양한 이론 포함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상호작용이론의 공통점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 또는 집단 내에서 개인의 사회심리적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상호작용의 역동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(dynamics)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관심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상호작용이론이 사회의 거시적 구조를 깊이 다루지 못하는 한계가 있지만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마음과 자기개념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구성과 사회 질서 유지 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사회현상을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포괄적이고도 일관성 있게 설명하는 이론 체계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908634"/>
            <a:chOff x="-35497" y="0"/>
            <a:chExt cx="9179497" cy="690863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관계를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상호작용적이고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쌍방적 관계로 인식하나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사회가 먼저고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다음이 개인의 정신이라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우선순위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핵심 요소는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통해 이루어지는 개인간의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의사소통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상호작용이며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사회상황은 상호작용을 통해 지속적으로 재구성되므로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상호작용의 집합 혹은 개인 간의 상호작용에 의해 구성된 현상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 간의 협력적 상호작용으로부터 발생하는 구성되고 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재구성될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상호작용하는 사람들이 구성해낸 집합체이고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구성된 실재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상호작용이론은 정태적 실재가 아닌 역동적으로 변화하는 사회현상 이해 시도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상호작용은 개인의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마음과 자기개념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기반으로 이루어지므로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마음과 자기의 작용으로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변화되고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마음과 자기는 사회를 기반으로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개인 간의 상호작용에 의해 사회가 구성되지만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 역시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발달에 강한 영향력을 인정하므로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생활과정에서의 행동과 상호작용에 관심을 두며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능동적 사고와 자율적 행동의 측면을 중시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상호작용이론은 인간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상징적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과정에서 창조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이를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자기개념을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역할과 행동을 학습하므로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더 넓은 사회적 맥락 속에서 자신을 어떻게 인식하고 행동하는지에 관심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690113"/>
            <a:chOff x="-35497" y="0"/>
            <a:chExt cx="9216009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인간을 사회적 존재이고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능동적이고 자유의지를 가진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목적을 추구하는 존재로 규정함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존재이고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관계지향적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상호작용을 통하여 창조되며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역시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생각하는 존재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 환경의 자극에 단순하게 반응하는 존재가 아니고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생각하고 반응하는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환경과의 관계에서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능동적인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수동적으로 반응하는 존재가 아니라 적극적으로 반응하고 관여하며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환경을 능동적으로 창조할 수 있는 능력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창의적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환경을 창의적으로 구성하고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대상에 부여한 의미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창의적 사고과정을 근거로 한 개인적 구성을 기반으로 환경과 관계를 형성하므로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관계와 상호작용은 달라짐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현재를 살아가는 존재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인간의 행동은 현재 상황에서 일어나는 것들의 결과물이며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단지 현재 상황을 규정하는데 영향을 미치거나 과거에 대해 현재 시점에서 생각할 때만 영향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80528" y="0"/>
            <a:ext cx="9324527" cy="6696093"/>
            <a:chOff x="-180528" y="0"/>
            <a:chExt cx="9324527" cy="6696093"/>
          </a:xfrm>
        </p:grpSpPr>
        <p:grpSp>
          <p:nvGrpSpPr>
            <p:cNvPr id="4" name="그룹 6"/>
            <p:cNvGrpSpPr/>
            <p:nvPr/>
          </p:nvGrpSpPr>
          <p:grpSpPr>
            <a:xfrm>
              <a:off x="-34744" y="0"/>
              <a:ext cx="9178743" cy="6696093"/>
              <a:chOff x="-34743" y="108951"/>
              <a:chExt cx="9178743" cy="6696093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4743" y="1244611"/>
                <a:ext cx="9144000" cy="5560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상호작용이론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은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인간-사회의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상호작용적이고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쌍방적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로 가정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인간행동은 상징화 및 의미와 항상 연결되어 있으므로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개인이 사회를 구성하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고 해석하는 방식을 이해해야만 행동의 의미를 파악 가능함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ju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개인의 마음과 자기개념은 사회적 상호작용의 결과물이며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행동의 동기로 기능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사회는 상호작용하는 개인들로 구성되어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성원사이의 상호작용에 의해 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규정됨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사회는 개인이 주관적인 의미 규정과 해석을 주고받는 상호작용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과정의 구성물이며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이를 통해 사회가 생성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유지 또는 변동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자기 그리고 타자는 서로 관계를 맺고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이들을 이해하기 위해서는 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반드시 그들 간의 상호작용을 고려해야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일탈은 그 자체가 비정상적 행동이 아니라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특정 사회집단이 일탈적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이라고 규정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낙인을 찍음으로써 일탈로 규정됨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세부적인 기본가정은 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교재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673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쪽 표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26-1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참조</a:t>
                </a:r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80528" y="11621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-34744" y="63333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49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상징과 의미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(symbol):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관계 등을 가리키고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나타내고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표상하는 표시나 기호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단어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신체동작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(gesture),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시각적 이미지 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상징은 의미나 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등을 전달하는 의사소통과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상호작용의 수단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공동체가 상징의 의미에 합의를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같은 의미를 전달할 때 같은 상징을 사용하면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상징은 진정한 의미를 지님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상징의 의미는 상징 자체가 지닌 것이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구성되므로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동일문화권의 사람은 특정 상징을 동일 의미로 수용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공유하므로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상호작용 가능함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의미 있는 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(significant symbol)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가졌을 때 진정한 의사소통과 상호작용이 가능한데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인간에게는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언어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가장 의미 있는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언어라는 상징이 송신자와 수신자 모두에게 동일한 의미로 받아들여지면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적응적 행동을 교환하고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기능적 상호작용을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상징의 의미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상호작용과 같은 사회 행위를 통해 상대에게 표현했을 때 상대가 어떻게 반응하는가에 따라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의미를 갖게 되고 명확히 확인 가능함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그러므로 상징의 진정한 의미는 사회적으로 상호작용하는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사람 사이의 연결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이루어질 때 나타남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정신 또는 마음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(mind)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구조나 내용이 아니라 과정으로 보고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내면적 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규정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마음이 뇌에 존재하는 구조물이 아니라 사회적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안에서 발달하며 사회적 과정의 필수적 요소이지만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과정이 마음에 앞서 존재하므로 마음은 실체가 아니라 기능적 측면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외부의 대상을 상징을 이용하여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대상에게 어떤 행위와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반응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보일지를 고민하여 다양한 행위노선을 생각해내고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그것을 마음속에서 상상을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예행연습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하여 사회의 수용 여부를 생각하고 난 후에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사회에서 수용되지 않을 부적절한 행위는 스스로 억제하고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적절한 행위를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선택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옮길 수 있는 역량 지님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사람은 특정한 행위나 반응을 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외부의 자극에 단순 반응하는 것이 아니라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행위가 대상에게 수용될지의 여부를 생각하고 판단하여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타인에게 무리 없이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수용될 수 있는 행위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선택하여 외부로 표현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마음이 생기지 않으면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자아나 사회도 존재할 수 없으므로 마음의 역량이 어떻게 발생하는가에 관심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718065"/>
            <a:chOff x="0" y="692696"/>
            <a:chExt cx="9216008" cy="671806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214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마음이 생기지 않은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자동적 반응을 불러일으키는 의식적 의미가 없는 비의도적 행위인 제스처를 이용해 보호자와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non-symbolic interaction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비상징적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상호작용에서 어떤 제스처가 보호자의 호의적 반응을 불러 일으키면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무작위적으로 사용하던 제스처의 범위를  좁혀나가는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제스처 선택과정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밟음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유아의 제스처 선택과 보호자의 지도를 통해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제스처는 유아와 주변인에게 공통 의미 지니게 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의미 있는 제스처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(significant gesture):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 모두에게 공통적 의미를 갖게 되는 제스처로서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비언어적 및 언어적 제스처가 포함되며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상징으로 전환 발달함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유아는 모든 대상에게 같은 의미를 지닌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관습적 제스처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이용하여 상호작용하며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이런 관습적 제스처는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마음의 역량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발달과 자아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발전 기여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유아는 관습적 제스처를 인식하고 해석하여 자신이 협력해야 하는 사람의 성향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욕구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행동경향을 추정하고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타인에 대한 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용이하게 해주는 대안행동을 상상으로 시연할 수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역할을 생각하고 타자의 역할을 취해볼 수 있는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역할 취하기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(role-taking)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가능해져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효율적으로 상호작용함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관습적 제스처를 이해하고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타자의 역할을 취하기 위해 제스처를 사용하고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대안행동노선을 상상적으로 시연할 수 있는 역량을 가지면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타인과의 상호작용에서 적합한 행위를 선택하고 실행에 옮길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마음의 역량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형성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3172</TotalTime>
  <Words>3247</Words>
  <Application>Microsoft Office PowerPoint</Application>
  <PresentationFormat>화면 슬라이드 쇼(4:3)</PresentationFormat>
  <Paragraphs>175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26 장   상호작용이론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383</cp:revision>
  <dcterms:created xsi:type="dcterms:W3CDTF">2004-08-11T05:45:06Z</dcterms:created>
  <dcterms:modified xsi:type="dcterms:W3CDTF">2021-01-20T07:57:41Z</dcterms:modified>
</cp:coreProperties>
</file>