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2"/>
  </p:notesMasterIdLst>
  <p:sldIdLst>
    <p:sldId id="289" r:id="rId2"/>
    <p:sldId id="288" r:id="rId3"/>
    <p:sldId id="318" r:id="rId4"/>
    <p:sldId id="290" r:id="rId5"/>
    <p:sldId id="294" r:id="rId6"/>
    <p:sldId id="291" r:id="rId7"/>
    <p:sldId id="292" r:id="rId8"/>
    <p:sldId id="295" r:id="rId9"/>
    <p:sldId id="302" r:id="rId10"/>
    <p:sldId id="301" r:id="rId11"/>
    <p:sldId id="296" r:id="rId12"/>
    <p:sldId id="297" r:id="rId13"/>
    <p:sldId id="319" r:id="rId14"/>
    <p:sldId id="293" r:id="rId15"/>
    <p:sldId id="298" r:id="rId16"/>
    <p:sldId id="299" r:id="rId17"/>
    <p:sldId id="303" r:id="rId18"/>
    <p:sldId id="304" r:id="rId19"/>
    <p:sldId id="305" r:id="rId20"/>
    <p:sldId id="306" r:id="rId21"/>
    <p:sldId id="309" r:id="rId22"/>
    <p:sldId id="307" r:id="rId23"/>
    <p:sldId id="308" r:id="rId24"/>
    <p:sldId id="310" r:id="rId25"/>
    <p:sldId id="311" r:id="rId26"/>
    <p:sldId id="312" r:id="rId27"/>
    <p:sldId id="313" r:id="rId28"/>
    <p:sldId id="314" r:id="rId29"/>
    <p:sldId id="315" r:id="rId30"/>
    <p:sldId id="317" r:id="rId31"/>
    <p:sldId id="321" r:id="rId32"/>
    <p:sldId id="320" r:id="rId33"/>
    <p:sldId id="323" r:id="rId34"/>
    <p:sldId id="324" r:id="rId35"/>
    <p:sldId id="325" r:id="rId36"/>
    <p:sldId id="330" r:id="rId37"/>
    <p:sldId id="329" r:id="rId38"/>
    <p:sldId id="326" r:id="rId39"/>
    <p:sldId id="327" r:id="rId40"/>
    <p:sldId id="328" r:id="rId41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C4B1156A-380E-4F78-BDF5-A606A8083BF9}" styleName="보통 스타일 4 - 강조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보통 스타일 3 - 강조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보통 스타일 3 - 강조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보통 스타일 3 - 강조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46F890A9-2807-4EBB-B81D-B2AA78EC7F39}" styleName="어두운 스타일 2 - 강조 5/강조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어두운 스타일 2 - 강조 3/강조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03447BB-5D67-496B-8E87-E561075AD55C}" styleName="어두운 스타일 1 - 강조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어두운 스타일 1 - 강조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어두운 스타일 1 - 강조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어두운 스타일 1 - 강조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어두운 스타일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어두운 스타일 2 - 강조 1/강조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77" autoAdjust="0"/>
    <p:restoredTop sz="94660"/>
  </p:normalViewPr>
  <p:slideViewPr>
    <p:cSldViewPr>
      <p:cViewPr varScale="1">
        <p:scale>
          <a:sx n="107" d="100"/>
          <a:sy n="107" d="100"/>
        </p:scale>
        <p:origin x="15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579BEC-0BAC-40B9-88BD-889322F22F0A}" type="datetimeFigureOut">
              <a:rPr lang="ko-KR" altLang="en-US" smtClean="0"/>
              <a:pPr/>
              <a:t>2023-11-08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0CF9EB-4CF5-4166-B004-7E429362770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2221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250418D6-5B52-4067-ABFE-14F6C5588C50}" type="datetimeFigureOut">
              <a:rPr lang="ko-KR" altLang="en-US" smtClean="0"/>
              <a:pPr/>
              <a:t>2023-11-08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2023-11-08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2023-11-08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직사각형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2023-11-08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7" name="직사각형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2" name="날짜 개체 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2023-11-08</a:t>
            </a:fld>
            <a:endParaRPr lang="ko-KR" altLang="en-US"/>
          </a:p>
        </p:txBody>
      </p:sp>
      <p:sp>
        <p:nvSpPr>
          <p:cNvPr id="13" name="슬라이드 번호 개체 틀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50418D6-5B52-4067-ABFE-14F6C5588C50}" type="datetimeFigureOut">
              <a:rPr lang="ko-KR" altLang="en-US" smtClean="0"/>
              <a:pPr/>
              <a:t>2023-11-08</a:t>
            </a:fld>
            <a:endParaRPr lang="ko-KR" altLang="en-US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2" name="바닥글 개체 틀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3" name="내용 개체 틀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50418D6-5B52-4067-ABFE-14F6C5588C50}" type="datetimeFigureOut">
              <a:rPr lang="ko-KR" altLang="en-US" smtClean="0"/>
              <a:pPr/>
              <a:t>2023-11-08</a:t>
            </a:fld>
            <a:endParaRPr lang="ko-KR" altLang="en-US"/>
          </a:p>
        </p:txBody>
      </p:sp>
      <p:sp>
        <p:nvSpPr>
          <p:cNvPr id="12" name="슬라이드 번호 개체 틀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ko-KR" altLang="en-US"/>
          </a:p>
        </p:txBody>
      </p:sp>
      <p:sp>
        <p:nvSpPr>
          <p:cNvPr id="16" name="텍스트 개체 틀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5" name="텍스트 개체 틀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2023-11-08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2023-11-08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2023-11-08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8" name="직사각형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1" name="직사각형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날짜 개체 틀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50418D6-5B52-4067-ABFE-14F6C5588C50}" type="datetimeFigureOut">
              <a:rPr lang="ko-KR" altLang="en-US" smtClean="0"/>
              <a:pPr/>
              <a:t>2023-11-08</a:t>
            </a:fld>
            <a:endParaRPr lang="ko-KR" altLang="en-US"/>
          </a:p>
        </p:txBody>
      </p:sp>
      <p:sp>
        <p:nvSpPr>
          <p:cNvPr id="13" name="슬라이드 번호 개체 틀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50418D6-5B52-4067-ABFE-14F6C5588C50}" type="datetimeFigureOut">
              <a:rPr lang="ko-KR" altLang="en-US" smtClean="0"/>
              <a:pPr/>
              <a:t>2023-11-08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직사각형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1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1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1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1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1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1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1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1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1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39552" y="1844824"/>
            <a:ext cx="8229600" cy="4525963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 algn="r">
              <a:buNone/>
            </a:pPr>
            <a:r>
              <a:rPr lang="en-US" altLang="ko-KR" sz="5400" dirty="0" smtClean="0"/>
              <a:t>     </a:t>
            </a:r>
            <a:endParaRPr lang="ko-KR" altLang="en-US" sz="5400" dirty="0">
              <a:latin typeface="휴먼고딕" panose="02010504000101010101" pitchFamily="2" charset="-127"/>
              <a:ea typeface="휴먼고딕" panose="02010504000101010101" pitchFamily="2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771800" y="3356992"/>
            <a:ext cx="36724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72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관  찰</a:t>
            </a:r>
            <a:endParaRPr lang="ko-KR" altLang="en-US" sz="7200" dirty="0">
              <a:latin typeface="휴먼고딕" panose="02010504000101010101" pitchFamily="2" charset="-127"/>
              <a:ea typeface="휴먼고딕" panose="02010504000101010101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30471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612648" y="1600200"/>
            <a:ext cx="81534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참여 관찰과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비참여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관찰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비참여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관찰은 연구자가 조사대상자와의 교류나 상호작용을 최소화한 상태에서 관찰을 주로 하는 것을 말함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조사대상자의 행위에 가급적 개입하지 하지 않은 채 자연스럽게 행동하도록 하고 관찰하는 방법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집단 상담프로그램에서 관찰자가 비 참여적으로 관찰하기로 결정되었다면 관찰자는 조사대상자의 행동에 대해 아무런 개입 없이 순수하게 관찰하고 그것을 기술하는 역할을 해야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이를 통해 조사대상자는 관찰자를 의식하지 않을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0" indent="0">
              <a:buNone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None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 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관찰의  종류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62293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조직적 관찰과 비조직적 관찰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관찰의 방법을 구조화시켜 조직화하는지에 따라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나뉘어 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조직적 관찰에서는 관찰의 방법이나 내용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기록의 방법 등을 구체적으로 계획함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주로 연구모형이나 이론에 대한 검증을 할 때 특정한 방향을 가지고 연구대상을 관찰할 때 사용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자활사업참여자의 사회적 지지와 자립의 인과관계를 연구할 때 어떤 대상자에게 어떤 질문을 할 것인지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어떻게 기술하고 자료를 생성할 것인지를 구체적으로 계획을 세우는 경우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비조직적 관찰에서는 일정한 계획을 세우기는 하지만 과도한 선행 지식을 통한 계획을 배제하는 것이 바람직할 경우에 구체적인 수준까지 관찰을 계획하지 않는 방법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 방법 중에 민속지학 방법이나 해석학적 현상학에서 주로 사용하는 방법으로 선 이해를 가급적 배제한 상태에서 연구가 진행되기 때문에 관찰에 대한 조직적이고 체계적인 계획이 연구의 방향이나 순수한 현상에 대한 해석을 방해하지 않도록 최소화하게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관찰의  종류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8438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현시적 관찰과 비현시적 관찰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관찰자가 조사대상자의 </a:t>
            </a:r>
            <a:r>
              <a:rPr lang="ko-KR" altLang="en-US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눈에 보이는지에 따라 구분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되는데 이는 조사대상자와 </a:t>
            </a:r>
            <a:r>
              <a:rPr lang="ko-KR" altLang="en-US" sz="2000" dirty="0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상호작용이 있는지에 따라 구분되는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참여적 관찰과 비참여적 관찰과 구분됨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일반적으로 참여관찰의 경우 비현시적 관찰방법을 택하기 매우 어렵지만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비 참여관찰은 둘 다 가능함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현시적 관찰에 비해 비현시적 관찰은 조사대상자의 익명성과 자유로운 행동을 보장할 수 있는 장점이 있기 때문에 비참여적 관찰의 장점을 극대화 하기 위해서는 비현시적 관찰을 택할 경우 보다 정확한 자료를 얻을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현시적 관찰은 의도적으로 관찰자를 드러내기도 하지만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완벽하게 숨길 수 없기 때문에 드러날 수 밖에 없는 상황도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연구목적에 따라 현시적 관찰의 장단점을 잘 이해하고 활용해야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관찰의  종류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8438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현시적 관찰과 비현시적 관찰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비현시적 관찰의 대표적인 방법은 일방거울을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사용하거나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폐쇄회로 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TV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를 사용하여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조사대상자는 설령 관찰자가 자신의 행동을 관찰하고 있음을 인지함에도 눈에 보이지 않기 때문에 보다 자연스럽게 행동할 수 있고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관찰자 역시 물리적으로 분리된 공간에서 보다 거리를 둔 관찰이 가능함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비현실적 관찰방법의 경우 조사대상자의 행동이 연구에 활용됨을 분명하게 고지하고 동의를 구함으로써 윤리적 문제를 피해야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관찰의  종류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64533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설화적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기술법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관찰한 내용을 가급적 하나도 빠뜨리지 않고 기술하는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엄격하게 정해둔 방식으로 누가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언제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어디서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무엇을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어떻게 등과 같은 내용을 그대로 기술하게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설화적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기술법을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통해 이를 읽는 사람은 이 내용만 보더라도 실제로 어떠한 상황이었는지 있는 그대로 이해할 수 있게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설화적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기술법을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사용하기 위해서는 비디오 촬영이나 녹음 등의 방법을 통해 기록을 보완하게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장점은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가장 개방적인 형태로서 연구자의 주관이나 편견에 따라 누락되지 않고 있는 그대로 개술되기 때문에 연구 참여자의 행동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상황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맥락 등을 모두 함께 파악할 수 있다는 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단점은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시간과 노력이 많이 투입된다는 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 상황이 종료된 이후 녹음이나 촬영 영상을 다시 시청하고 세부적으로 기록하는 필사의 과정을 거치게 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관찰의 기록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12818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일기작성법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설화적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기술법에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비해 다소 비형식적인 기록방법에 해당함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대부분의 경우 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관찰내용과 주관적 판단 등의 해석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 포함되어 기술됨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관찰내용을 있는 그대로 기술한다 하더라도 일부를 선택적으로 기술할 수 밖에 없는데 이때 연구자의 주관적 판단이 포함됨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장점은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기록의 내용이 풍부하다는 점과 일기관찰법은 단기간 기록이 이루어지는 것이 아니라 비교적 장기간에 걸쳐 기술이 이루어지기 때문에 종단적 특성을 반영할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일기작성법은 장기간의 맥락이 있기 때문에 종단적 이해를 가능하게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단점은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연구자의 주관에 의해 재해석된 현실이 기록되기 때문에 누락이 발생할 수 있다는 점 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관찰의 기록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70695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행동발생빈도기록과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지속시간기록법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관찰자가 관심을 갖고 있는 연구주제의 행동을 연구참여자가 얼마나 자주 하는지 기록하는 방식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또한 행동의 지속시간까지 병기할 수 있기 때문에 행동발생빈도기록은 지속시간기록과 함께 사용되기도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학교폭력 가해 청소년에 대한 집단 상담프로그램을 진행할 때 참여자의 행동변화를 관찰하고자  연구자는 관심을 가지고 있는 공격적 행동이 얼마나 진행 과정 중에 감소하였는지 측정하고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 빈도를 기록할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이러한 방법은 프로그램에서 이러한 공격적 행동이 발생한 맥락을 배제하기 때문에 매우 선택적이면 주관적인 방법이면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연구자가 어떤 행동을 공격적 행동으로 볼 것인지 판단하기 때문에 주관적 해석이 개입될 여지가 큼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  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관찰의 기록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70695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39552" y="1844824"/>
            <a:ext cx="8229600" cy="4525963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 algn="r">
              <a:buNone/>
            </a:pPr>
            <a:r>
              <a:rPr lang="en-US" altLang="ko-KR" sz="5400" dirty="0" smtClean="0"/>
              <a:t>     </a:t>
            </a:r>
            <a:endParaRPr lang="ko-KR" altLang="en-US" sz="5400" dirty="0">
              <a:latin typeface="휴먼고딕" panose="02010504000101010101" pitchFamily="2" charset="-127"/>
              <a:ea typeface="휴먼고딕" panose="02010504000101010101" pitchFamily="2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907704" y="2996952"/>
            <a:ext cx="56886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72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2</a:t>
            </a:r>
            <a:r>
              <a:rPr lang="ko-KR" altLang="en-US" sz="72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차 자료분석</a:t>
            </a:r>
            <a:endParaRPr lang="ko-KR" altLang="en-US" sz="7200" dirty="0">
              <a:latin typeface="휴먼고딕" panose="02010504000101010101" pitchFamily="2" charset="-127"/>
              <a:ea typeface="휴먼고딕" panose="02010504000101010101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45045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1. 2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자료분석이란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0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분석이란 비관여적 조사 방법 중의 하나로서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기존 통계자료로부터 연구에 필요한 자료를 도출해 내는 방법을 뜻함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기존에 다른 조사자가 수집한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자료를 정리하여 새로운 통계자료를 만들고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그렇게 만들어진 통계자료를 이용하고 분석하여 연구자가 연구하고자 하는 문제를 밝혀내는 데 목적이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    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94357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612648" y="1600200"/>
            <a:ext cx="8153400" cy="470912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2. 2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자료분석의 장점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시간과 비용을 절약할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자료는 기존자료로서 연구자가 문제해결에 필요한 기존자료를 사용하며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1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자료수집에 드는 비용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시간 노력을 절약할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양질의 자료를 확보할 수 있음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정부나 공공기관에서 공개하는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자료는 양질의 자료로서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일반적으로 개인이 비용을 들여 수집하기에는 힘들 정도의 대규모 조사로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수집된 자료가 많음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정부나 공공기관의 자료는 사적으로 자료를 수집하는 경우보다 상대적으로 엄격하게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표집과정이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이루어져 자료를 신뢰할 만 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공신력 있는 기관에서 자료를 수집하였기 때문에 응답률이 상대적으로 높은 경우가 많음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조사자는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 자료수집과정에서 나타나는 조사 대상자와 클라이언트의 상호작용을 걱정할 필요가 없음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조사대상자와 직접적인 상호작용이 없는 상태에서 자료를 수집하기 때문에 자료 수집과정에서 조사자가 조사 대상자에게 미치는 영향과 조사 대상자의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반응성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자료 수집과정에서 발생할 수 있는 조사 대상자의 권익을 해칠 가능성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사생활 및 익명성 침해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에 대한 염려를 하지 않아도 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6257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관찰은 다양한 연구의 목적과 과정에서 활용될 수 있는 방법이며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다른 자료수집 방법과 배타적이지 않고 상호 보완적으로 사용될 수 있는 유용한 방법 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질적 연구의 경우는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비구조화된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관찰을 통해서 자료수집이 이루어짐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양적 연구의 경우 연구 가설을 수립하는 초기 단계의 원천이 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 과정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그리고 가설 검증 이후에도 보충을 위해 활용됨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사회복지 연구자는 끊임없이 사회복지 현장을 관찰하거나 직접 경험함으로써 클라이언트를 도울 수 있는 연구 가설에 대한 직관을 얻을 수 있고 이는 연구 초기단계에 매우 중요함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저소득 주민의 자활사업을 담당하는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사회복지사가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클라이언트를 유심히 관찰하여 어떻게 도울 것인지를 고민하는 경우에 관찰을 통해 이웃과 친밀한 관계와 교류를 하는 사람이 자활사업이나 교육프로그램에 좀 더 성실하게 참여하고 결국 자립에 성공하는 것을 관찰하여 이웃과의 친밀한 관계와 교류가 자활에 긍정적 영향을 미칠 수 있다는 가설을 세울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1.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관찰의 유용성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88665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612648" y="1600200"/>
            <a:ext cx="8153400" cy="470912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2. 2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자료분석의 장점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종단자료를 확보할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종단자료를 확보하기 위해서는 엄청난 규모의 연구비와 노력이 필요함으로 개별 연구자가 종단연구 자료를 생산한다는 것은 현실적으로 어려움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특히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개인 및 집단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지역의 변화를 통해 개인과 사회의 문제를 완화시키고자 노력하고 있는 사회복지에서는 종단연구를 통해 다양한 문제의 원인과 현상의 변동추이를 장기간 동안 분석하는 것이 필요한데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자료는 이것을 가능하게 해 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국제 비교 연구가 가능함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인터넷의 발달로 연구자는 외국의 자료에 접근하여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자료를 구축하는 것이 가능하며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외국의 다양한 자료를 통해 국내의 문제를 해결하는 것에 대해 시사점을 얻는데 도움을 받고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하위집단 분석이 가능함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상대적으로 자료의 규모가 크므로 전체 표본 중 하위집단의 표본을 선택하여 분석하는 것이 가능함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전 국민을 대상으로 하는 정신건강실태 조사 자료가 존재한다면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연구자는 특정 대상만을 선별하여 정신건강상태를 다양하게 파악하는 것도 가능함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62309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2. 2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자료분석의 장점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7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다른 연구자가 하나의 자료에 접근하여 다양한 연구를 수행할 수 있기 때문에 연구결과가 더욱 풍부해질 수 있으며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연구자 간의 토론을 촉발함으로써 학문 발전이 촉진됨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자료를 제공하는 연구기관은 단지 자료를 제공하는 것에서 그치지 않고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해당 자료분석을 통한 연구 성과를 공유하고 학습하기 위해 학술대회를 개최하는 경우를 쉽게 볼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66171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  <p:graphicFrame>
        <p:nvGraphicFramePr>
          <p:cNvPr id="8" name="내용 개체 틀 7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172392040"/>
              </p:ext>
            </p:extLst>
          </p:nvPr>
        </p:nvGraphicFramePr>
        <p:xfrm>
          <a:off x="611560" y="2564903"/>
          <a:ext cx="8153400" cy="216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730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구분</a:t>
                      </a:r>
                      <a:endParaRPr lang="ko-KR" altLang="en-US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1</a:t>
                      </a:r>
                      <a:r>
                        <a:rPr lang="ko-KR" alt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차 자료</a:t>
                      </a:r>
                      <a:endParaRPr lang="ko-KR" altLang="en-US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2</a:t>
                      </a:r>
                      <a:r>
                        <a:rPr lang="ko-KR" alt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차 자료</a:t>
                      </a:r>
                      <a:endParaRPr lang="ko-KR" altLang="en-US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23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수집 목적</a:t>
                      </a:r>
                      <a:endParaRPr lang="ko-KR" altLang="en-US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당면한 조사문제 해결</a:t>
                      </a:r>
                      <a:endParaRPr lang="ko-KR" altLang="en-US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다양한 목적</a:t>
                      </a:r>
                      <a:endParaRPr lang="ko-KR" altLang="en-US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323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수집 과정</a:t>
                      </a:r>
                      <a:endParaRPr lang="ko-KR" altLang="en-US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상당한 노력이 필요</a:t>
                      </a:r>
                      <a:endParaRPr lang="ko-KR" altLang="en-US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신속하고 쉬움</a:t>
                      </a:r>
                      <a:endParaRPr lang="ko-KR" altLang="en-US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323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수집 비용</a:t>
                      </a:r>
                      <a:endParaRPr lang="ko-KR" altLang="en-US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고비용</a:t>
                      </a:r>
                      <a:endParaRPr lang="ko-KR" altLang="en-US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저비용</a:t>
                      </a:r>
                      <a:endParaRPr lang="ko-KR" altLang="en-US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323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수집 기간</a:t>
                      </a:r>
                      <a:endParaRPr lang="ko-KR" altLang="en-US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오랜 시간</a:t>
                      </a:r>
                      <a:endParaRPr lang="ko-KR" altLang="en-US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짧은 시간</a:t>
                      </a:r>
                      <a:endParaRPr lang="ko-KR" altLang="en-US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755576" y="1916832"/>
            <a:ext cx="3240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1</a:t>
            </a: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차 자료와 </a:t>
            </a:r>
            <a:r>
              <a:rPr lang="en-US" altLang="ko-KR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2</a:t>
            </a: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차 자료 비교</a:t>
            </a:r>
            <a:endParaRPr lang="ko-KR" altLang="en-US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47827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3. 2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자료분석의 한계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연구자 본인이 직접 생성한 자료가 아니므로 자료 구조가 익숙하지 않을 수도 있고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, 2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차 자료에 익숙하지 않은 연구자의 경우 방대한 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2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차 자료의 규모나 구조로 인해 어려움을 경험할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 가구조사와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가구원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조사 등과 같이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층화된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구조를 가지고 있는 데이터 경우 연구자는 어떤 자료를 활용해야 할 지 결정해야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차 자료를 이용하는 데서 발생할 수 있는 오류로서 자료의 신뢰도 및 </a:t>
            </a:r>
            <a:r>
              <a:rPr lang="ko-KR" altLang="en-US" sz="2000" dirty="0" err="1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타당도와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 관련된 문제가 발생할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기존자료를 활용할 때는 통계치가 산출된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원자료와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그 모집단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표본추출방법 등이 신뢰할 만한 것인지 검토하고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용어와 개념의 정의를 명확하게 인식하여야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특히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시간적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지역적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구체적인 비교연구를 수행할 때는 관련 통계자료에서 사용되는 개념의 정의 및 계산방법 등이 일치하는가를 반드시 확인하여야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 실업률과 같이 잘 알려진 지표도 국가마다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그리고 시대에 따라서 계산하는 방법에 차이자 존재할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64953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3. 2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자료분석의 한계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연구자가 원하는 변수가 없을 가능성이 있음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.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자료의 경우 대규모 자료인 경우가 많으며 방대한 표본에 대한 조사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수행시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최대한 설문 내용을 간결하게 할 필요가 있으므로 연구수행에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/>
            </a:r>
            <a:br>
              <a:rPr lang="en-US" altLang="ko-KR" sz="2000" dirty="0" smtClean="0">
                <a:latin typeface="굴림체" pitchFamily="49" charset="-127"/>
                <a:ea typeface="굴림체" pitchFamily="49" charset="-127"/>
              </a:rPr>
            </a:b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꼭 필요한 변수측정만 하는 경우가 대부분이라 연구자가 원하는 변수가 포함되지 않았거나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측정도구를 축약하여 사용하고 있는 경우가 많음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조사에 필요한 가장 최근의 자료를 구할 수 없는 경우가 종종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보통 사회복지기관이나 공공기관에서는 자료를 생산하는데 보통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6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개월에서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년 정도가 소요됨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54620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4. 2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자료의 접근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연구자료를 수집하고 보관하는 곳은 매우 다양함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조사자가 접근할 수 있는 정보는 이미 많은 분량으로 수집되어 다양한 모습의 통계적인 형태로 존재함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따라서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기존의 자료를 활용할 때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조사자는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한 가지 자료만이 아니라 각기 다른 기관에서 제공한 다양한 정보를 활용할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우리나라의 경우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통계청에서는 각종 인구센서스나 사회지표에 대한 자료를 제공하고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각 정부부처에서도 백서 등을 발간하고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 외에 국책연구소와 민간연구소에서 다양한 통계자료를 제공하고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외국의 경우 미국은 다양한 곳에서 통계자료집을 발간하고 국제기구도 각종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자료를 제공함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54620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4. 2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자료의 접근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국내외 주요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 제공기관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5828882"/>
              </p:ext>
            </p:extLst>
          </p:nvPr>
        </p:nvGraphicFramePr>
        <p:xfrm>
          <a:off x="827584" y="2564904"/>
          <a:ext cx="7848872" cy="360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16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570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우리나라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국제기구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미국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통계청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국제연합</a:t>
                      </a:r>
                      <a:r>
                        <a:rPr lang="en-US" altLang="ko-KR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(UN)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백악관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정부 부처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경제협력개발기구</a:t>
                      </a:r>
                      <a:r>
                        <a:rPr lang="en-US" altLang="ko-KR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(OECD)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미국 국회 상원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한국노동연구원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세계무역기구</a:t>
                      </a:r>
                      <a:r>
                        <a:rPr lang="en-US" altLang="ko-KR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(WTO)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미국 국회 하원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한국청소년정책연구원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세계보건기구</a:t>
                      </a:r>
                      <a:r>
                        <a:rPr lang="en-US" altLang="ko-KR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(WHO)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err="1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센서스국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한국직업능력개발원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국제통화기금</a:t>
                      </a:r>
                      <a:r>
                        <a:rPr lang="en-US" altLang="ko-KR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(IMF)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노동통계국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한국보건사회연구원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세계은행</a:t>
                      </a:r>
                      <a:r>
                        <a:rPr lang="en-US" altLang="ko-KR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(World Bank)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보건복지부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한국장애인고용공단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국제노동기구</a:t>
                      </a:r>
                      <a:r>
                        <a:rPr lang="en-US" altLang="ko-KR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(ILO)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교육부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err="1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한국사회과학자료원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아시아태평양경제협력개발기구</a:t>
                      </a:r>
                      <a:r>
                        <a:rPr lang="en-US" altLang="ko-KR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(APEC)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err="1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연방조사국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439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5.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사회복지 관련 영역의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 제공기관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국내 제공기관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한국 아동청소년 데이터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아카이브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장애인고용패널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한국노동패널조사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한국복지패널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한국의료패널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고용조사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한국아동패널연구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32132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5.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사회복지 관련 영역의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 제공기관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국외 제공기관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영국 데이터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아카이브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경제협력개발기구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국제 연합 통계 데이터베이스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:UN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회원국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유니세프 통계와 모니터링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유엔난민기구 통계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사회과학 데이터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아카이브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97735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611560" y="1628800"/>
            <a:ext cx="8153400" cy="4495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6. 2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자료분석에서의 데이터 클리닝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대부분의 공식기관에서 자료를 유포할 때에는 이러한 데이터 클리닝의 작업이 완료된 상태이기 때문에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이러한 데이터 클리닝은 연구자가 분석 전에 혹시 발생할지 모르는 오류를 예비하기 위한 목적으로 사용하는 것이 가능함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일반적인 데이터 클리닝의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빈도표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작성 후 이상치 확인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빈도분석을 통해 일차적으로 데이터 클리닝을 시행할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6650884"/>
              </p:ext>
            </p:extLst>
          </p:nvPr>
        </p:nvGraphicFramePr>
        <p:xfrm>
          <a:off x="1475656" y="4509120"/>
          <a:ext cx="6096000" cy="20162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03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476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6037">
                <a:tc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빈도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퍼센트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err="1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누적퍼센트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03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남자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139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51.3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51.3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603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여자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128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47.2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98.5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6037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3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3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1.1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99.6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6037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99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1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.4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100.0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603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합계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271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100.0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7735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사회복지사가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가설 검증을 통해 인과관계를 확인하였더라도 이를 보충하기 위한 목적으로 더 많은 클라이언트를 관찰할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연구를 수행하는 과정에서 자신의 연구 주제에 대한 보다 깊은 이해를 위해 관찰을 활용함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음주문제가 있는 자활사업 참여자의 경우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아무리 주변에 마음을 터 놓는 술 친구가 많다고 하더라도 이러한 사회적 지지관계는 자립에 도움이 되지 않음을 관찰을 통해 발견했다면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사회적 지지와 자립의 인과관계에 대한 가설을 보다 정교하게 수정할 수 있음 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1.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관찰의 유용성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79247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6. 2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자료분석에서의 데이터 클리닝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일반적인 데이터 클리닝의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최소값 혹은 최대값 확인을 통한 이상치 확인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1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점에서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5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점까지의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리커트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척도에서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55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와 같은 응답이 발견되거나 성인을 대상으로 한 설문에서 나이 응답이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이라고 되었다면 이는 자료 입력의 오류일 가능성이 높음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 때 설문지를 대조하거나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설문 대조가 불가능한 경우 삭제하는 것이 바람직함 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25320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39552" y="1844824"/>
            <a:ext cx="8229600" cy="4525963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 algn="r">
              <a:buNone/>
            </a:pPr>
            <a:r>
              <a:rPr lang="en-US" altLang="ko-KR" sz="5400" dirty="0" smtClean="0"/>
              <a:t>     </a:t>
            </a:r>
            <a:endParaRPr lang="ko-KR" altLang="en-US" sz="5400" dirty="0">
              <a:latin typeface="휴먼고딕" panose="02010504000101010101" pitchFamily="2" charset="-127"/>
              <a:ea typeface="휴먼고딕" panose="02010504000101010101" pitchFamily="2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907704" y="2996952"/>
            <a:ext cx="56886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7200" dirty="0" err="1" smtClean="0">
                <a:latin typeface="휴먼고딕" panose="02010504000101010101" pitchFamily="2" charset="-127"/>
                <a:ea typeface="휴먼고딕" panose="02010504000101010101" pitchFamily="2" charset="-127"/>
              </a:rPr>
              <a:t>내용분석법</a:t>
            </a:r>
            <a:endParaRPr lang="ko-KR" altLang="en-US" sz="7200" dirty="0">
              <a:latin typeface="휴먼고딕" panose="02010504000101010101" pitchFamily="2" charset="-127"/>
              <a:ea typeface="휴먼고딕" panose="02010504000101010101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3550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내용분석법이란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인간과 사회의 의사소통 기록물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인 신문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서적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잡지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TV,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라디오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영화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연설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편지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상담기록서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등을 체계적으로 분석하는 방법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간접 자료수집방법 중 하나로 기록 뿐 아니라 어떤 형태의 의사전달에도 적용 가능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내용분석법은 질적인 내용을 양적 자료로 전환하는 방법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인데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연구목적에 따라 변수를 측정할 수 있도록 의사전달의 내용을 객관적이면서 계량적으로 전환하는 연구방법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어떤 사회복지정책에 대한 언론의 태도를 알기 위해 각 언론사가 일정기간 동안 보도한 자료들에서 긍정적인 기사와 부정적인 기사의 양을 비교하는 경우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66652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내용분석법의 특징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의사전달의 내용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메시지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 분석대상 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어떤 메시지를 누가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언제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무엇을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어떻게 의사전달을 했느냐의 문제에 대해 답을 찾는 연구방법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문헌연구의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일종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의사소통의 드러난 내용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현재적 내용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뿐만 아니라 숨은 내용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잠재적 내용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도 분석대상이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내용분석은 양적인 분석방법과 질적인 분석방법 모두를 사용하고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잠재적인 내용에 대한 분석도 이뤄지기 때문에 양적인 정보만을 기술하고 분석하는 것은 진정한 의미의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내용분석이라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보기 어렵고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자료의 질적인 내용에 대한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분석방법도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함께 사용하는 경향이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35576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내용분석법의 특징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객관성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체계성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일반성 등 과학적 연구방법의 요건을 갖춰야함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-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객관성이란 연구자의 개인적 특성이나 편견이 개입되어서는 안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다른 연구자가 반복적으로 연구해도 동일한 결과가 나와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야 한다는 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-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체계성이란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분석대상을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선정하고 평가하는 과정에서 적절한 절차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와 동일한 방식을 적용하여야 한다는 것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-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일반성이란 연구결과가 이론적인 관계성을 가져야 한다는 의미임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21170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내용분석의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절차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연구문제 형성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내용분석법이 아니고는 탐구할 수 없거나 다른 자료수집방법보다 내용분석법이 더 적절한 주제를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연구문제로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선정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빈곤에 대한 언론의 묘사가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IMF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를 전후로 어떻게 달라졌는가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0" indent="0">
              <a:buNone/>
            </a:pP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        TV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에서 정신장애인들을 어떻게 묘사하고 있는가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0" indent="0">
              <a:buNone/>
            </a:pP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         </a:t>
            </a: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 대상이 되는 모집단 선정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모집단은 연구자가 분석 대상으로 하고자 하는 모든 자료를 말함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내용분석을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위한 모집단의 결정에는 연구주제의 범위와 기간이라는 두 차원이 고려되어야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예로 이 연구는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2017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년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월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일부터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6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월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 까지 서울시의 주 시청 시간대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TV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광고방송에 대해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연구한다와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같이 모집단에 대한 적절한 정의를 내릴 필요가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86421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내용분석의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절차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내용분석의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표본 선정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모집단의 사례수가 많으면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표집을</a:t>
            </a:r>
            <a:r>
              <a:rPr lang="ko-KR" altLang="en-US" sz="2000" smtClean="0">
                <a:latin typeface="굴림체" pitchFamily="49" charset="-127"/>
                <a:ea typeface="굴림체" pitchFamily="49" charset="-127"/>
              </a:rPr>
              <a:t> 통해 줄임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분석내용의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범주 설정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분석단위 규정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계량화체계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마련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내용코딩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신뢰도와 타당도 검증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93927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3.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내용분석법의 범주와 분석단위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범주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분석범주는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분석하고자 하는 내용의 전체를 분석하고자 하는 기준 또는 분류기준을 말함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 대통령 연설문을 분류하고 연구하는데 있어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’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경제성장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＇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과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사회복지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’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를 범주로 나눠 주제나 내용에 따라 연설문의 내용을 경제성장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혹은 사회복지 범주로 분류하여 각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범주별로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양적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질적 차이를 연구할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범주설정시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유의점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내용분석의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분석범주는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연구목적에 적합해야 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포괄적이어야 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상호배타적이어야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적절한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범주설정을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위해서는 문헌 주제에 대한 사전 지식이 중요함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77869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내용분석법의 범주와 분석단위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(2)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분석단위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분석단위는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연구주제와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관련해서 내용 범주에 넣어서 집계하고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기술적 또는 설명적으로 진술할 수 있는 의사소통의 단위를 말함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부호화의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단위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분석단위로는 주제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인물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문장이나 단락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항목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공간 또는 시간 등이 사용됨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기록단위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단어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가장 작은 분석단위 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단어는 경계가 명확해서 구분이 쉽다는 장점이 있는 반면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표본이 방대하면 양이 많아 다루기 어렵고 맥락에 따라 그 의미가  달라지는 단점이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주제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문헌 기록이 주장하는 내용이거나 도덕적 목적을 말함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주제는 유용한 분석단위이나 단위의 경계를 정하는 것이 어렵고 주관적이며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한 문장 또는 한 본문에 여러 주제가 내포되어 있을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대하소설 같은 대량의 자료를 다룰 때 유용한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분석단위가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될 수 있음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97282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내용분석법의 범주와 분석단위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(2)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분석단위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인물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주로 희곡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소설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드라마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영화 등의 자료를 다룰 때 사용됨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기록 단위는 특정한 사람이며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범주들의 각각에 해당하는 사람의 수가 기록됨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 드라마에서 백인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흑인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동양인 등의 범주에 속하는 인물이 각각 얼마나 등장 하는가를 분석 단위로 기록할 수 있음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문단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문장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과 단락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문장이나 단락은 형태적으로 구분하기 쉽다는 장점이 있지만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하나 이상의 주제를 담은 문장이 있을 수 있기 때문에 어느 하나의 범주에 명확하게 속하기 어렵다는 단점이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16120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관찰의 장점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자연스러운 환경에서 자료수집이 가능함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관찰은 왜곡을 최소화 시킨 자연스러운 환경에서 자료수집이 가능함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관찰의 방법에 따라 왜곡의 정도는 다를 수 있지만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일반적으로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서베이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연구는 질문을 응답자가 해석하는 과정에서 왜곡이 더해 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소아암으로 자녀와 사별한 부모에 대한 연구에서 일반적인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서베이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경우 과거의 힘들었던 기억을 되돌이킬 수 있기 때문에 연구에 대한 저항이 심할 수 있고 설령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서베이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연구가 성공하더라도 자연스러운 상황에서 조사가 이루어지지 않아 그 결과를 신뢰하기 어려운 문제도 발생할 수 있으므로 연구자가 그 모임에 직접 참여하고 관찰함으로써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서베이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연구에 따른 저항을 최소화할 수도 있음 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비언어적 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자료수집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연구자가 언어적 방법으로 표현되기 어려운 사회현상을 관찰하도록 하는데 유리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술친구가 많은 자활사업 참여자의 경우 언어적 표현으로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“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나를 걱정해 줄 만한 친구가 있다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”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고 하였을 경우 사회복지 연구자는 이를 조사 대상자가 사회적 지지체계가 많다고 해석하기보다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 대상자의 일상생활을 관찰해 봄으로써 언어적 표현으로 드러난 사회적 지지 이면에 대한 특성을 발견할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457200" indent="-457200">
              <a:buAutoNum type="arabicParenR"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2.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관찰의 장단점 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12818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내용분석법의 범주와 분석단위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(2)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분석단위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사항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항목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/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품목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사항은 어떤 의사소통 전체의 단위로서 예를 들면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책 한권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수필 한 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드라마 한편 등을 분석 단위로 사용할 수 있고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신문의 경우는 국내문제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국제문제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노동 문제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사회문제 등으로 분류할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5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공간 또는 시간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인쇄물의 지면이나 방송의 시간도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분석단위가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방송이 저녁시간대인지 낮 시간대인지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신문기사의 경우 사회면에 실렸는지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정치면에 실렸는지 등이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분석단위가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11854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관찰의 장점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보다 정확한 자료수집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관찰의 방법에 따라 다소의 차이는 있으나 일반적으로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서베이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방법보다 관찰은 조사 대상자의 행동을 보다 정확하게 관찰할 수 있는 장점이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서베이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방식은 조사대상자의 익명성이 보장된다고 하더라도 사회적으로 바람직한 응답 동기로 인해 왜곡된 자료를 수집하게 될 가능성이 늘 존재함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특히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범죄나 비행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일탈행동을 측정할 때 이러한 문제는 더 심각해 짐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조사에 적합하지 않은 대상자에 대한 자료 수집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말로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표현할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수 없는 행동 혹은 말을 할 수 없는 대상자에 대한 자료수집방법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어린이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장애인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종단분석의 가능</a:t>
            </a:r>
            <a:r>
              <a:rPr lang="en-US" altLang="ko-KR" sz="2000" dirty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시간의 경과에 따른 변화를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염두해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두고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자료를 분석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관찰의 과정은 종단자료의 산출을 자연스럽게 할 수 있음 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귀납적 자료수집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관찰은 상황에 따른 폭넓은 범위의 자료를 도출하기에 용이하므로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질적연구와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탐색적 조사연구에 많이 쓰임 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AutoNum type="arabicParenR"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2.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관찰의 장단점 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69200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612648" y="1600200"/>
            <a:ext cx="8153400" cy="478112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관찰의 단점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관찰 대상의 제한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관찰하기 어려운 사실이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많음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 마약 갱단연구나 성폭력 피해경험 등은 조사대상자의 피해 수준을 관찰하기 어려움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통제의 어려움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자연스러운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환경에서 </a:t>
            </a:r>
            <a:r>
              <a:rPr lang="ko-KR" altLang="en-US" sz="2000">
                <a:latin typeface="굴림체" pitchFamily="49" charset="-127"/>
                <a:ea typeface="굴림체" pitchFamily="49" charset="-127"/>
              </a:rPr>
              <a:t>자료를 </a:t>
            </a:r>
            <a:r>
              <a:rPr lang="ko-KR" altLang="en-US" sz="2000" smtClean="0">
                <a:latin typeface="굴림체" pitchFamily="49" charset="-127"/>
                <a:ea typeface="굴림체" pitchFamily="49" charset="-127"/>
              </a:rPr>
              <a:t>도출하는 것이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장점인 반면 자료수집 과정의 통제가 어려움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다른 자료에 비해 일관성이나 엄격성이 떨어 질 수 있음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내면적 의식 파악 곤란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익명성의 부재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관찰자와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피관찰자간의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신분노출로 인해 미묘한 이슈를 다루는 자료 수집에서는 관찰방법이 사용되기 어려움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관찰자의 주관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개입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수량화의 어려움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표본집단 크기의 제한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다수의 관찰자를 두어 표본을 확대하는 것이 가능하지만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비용이나 관찰자들마다 다르게 산출되는 주관적 자료들을 묶어내는데 어려움이 있음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허락의 어려움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관찰대상이 되는 것을 좋아하지 않음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2.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관찰의 장단점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12818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직접 관찰과 간접 관찰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직접관찰은 연구자가 조사대상을 직접 만나고 보며 수행함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간접관찰은 직접적인 관찰이 어려운 사회현상의 경우 기록이나 문헌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간접적인 관계자의 증언 등을 통해 관찰함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예로 북한 이탈 주민이 제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국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체류시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어떠한 인권피해를 경험하는지 연구할 때 직접관찰을 택한 연구자는 실제로 북한과 접경한 중국의 각 지역에서 탈북자의 생활을 관찰하며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현실적으로 어려우면 탈북자를  만나 그 경험을 듣거나 관련수기를 읽거나 탈북자를 도왔던 지원 단체의 관계자 인터뷰 등을 통해 간접적인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관찰방법을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택함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마모측정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물건의 마모 정도를 기초로 관찰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책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첨증측정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물건이 쌓여진 정도를 기초로 관찰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빈 집 신문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관찰의  종류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12818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612648" y="1600200"/>
            <a:ext cx="81534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참여 관찰과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비참여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관찰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관찰자가 조사대상자의 활동에 얼마나 참여하는지에 따라 나뉘어짐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참여관찰은 연구자가 조사대상자와 교류하며 상호작용을 의도적으로 관찰에 활용하는 것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대표적인 연구방법이 민속지학 방법으로 사회현상을 바깥에서 이루어지는 관찰의 대상이 아니라 실제로 사회 안에 구성된 것으로 연구자 역시 그 안에 참여하여 조사대상자와 관계를 맺음으로써 보다 본질에 접근할 수 있다고 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참여관찰의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첫째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관찰자의 역할이 완전한 내부자 관점이 되는 것에서 부터 완전한 외부자 관점이 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내부자 관점은 연구자가 연구대상자의 삶의 현장 속으로 자신을 참여시키고 그 안에서 생활하면 동일한 관점을 갖기 위해 노력하는 반면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후자는 철저한 관찰자로서 시각을 잃지 않은 채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외부자로서의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연구대상을 관찰하게 됨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관찰의  종류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8438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612648" y="1600200"/>
            <a:ext cx="81534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참여 관찰과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비참여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관찰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둘째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연구대상자에게 관찰자의 역할을 어디까지 공개하는지에 따라 공개적인 관찰에서 은밀한 관찰로 구분 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공개적인 관찰은 연구자가 자신의 신분이 연구자임을 공개적으로 모든 연구 대상자에게 알리는 방법은 연구대상자의 삶에 직접적 영향을 미칠 수 있으면 관찰 내용 자체를 왜곡할 수 있는 단점이 있지만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철저한 연구 윤리를 준수할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반대로 은밀한 관찰은 연구대상자의 행동에 영향을 미치지 않지만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윤리적 문제가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셋째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관찰기관에 따라 단기간과 장기간으로 구분됨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단기간의 경우 짧게는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시간 가량 연구대상자의 행동에 참여하고 관찰할 수 있고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장기간의 경우에는 수개월에서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수십년까지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매우 다양함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참여관찰을 주로 하는 민속지적 연구방법의 경우 수개월 이상 참여해야 연구의 조망이 가능하다고 여김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관찰의  종류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21453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가을">
  <a:themeElements>
    <a:clrScheme name="가을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가을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가을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3733</TotalTime>
  <Words>3308</Words>
  <Application>Microsoft Office PowerPoint</Application>
  <PresentationFormat>화면 슬라이드 쇼(4:3)</PresentationFormat>
  <Paragraphs>276</Paragraphs>
  <Slides>40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40</vt:i4>
      </vt:variant>
    </vt:vector>
  </HeadingPairs>
  <TitlesOfParts>
    <vt:vector size="49" baseType="lpstr">
      <vt:lpstr>HY얕은샘물M</vt:lpstr>
      <vt:lpstr>굴림</vt:lpstr>
      <vt:lpstr>굴림체</vt:lpstr>
      <vt:lpstr>맑은 고딕</vt:lpstr>
      <vt:lpstr>휴먼고딕</vt:lpstr>
      <vt:lpstr>Tw Cen MT</vt:lpstr>
      <vt:lpstr>Wingdings</vt:lpstr>
      <vt:lpstr>Wingdings 2</vt:lpstr>
      <vt:lpstr>가을</vt:lpstr>
      <vt:lpstr>PowerPoint 프레젠테이션</vt:lpstr>
      <vt:lpstr>1. 관찰의 유용성</vt:lpstr>
      <vt:lpstr>1. 관찰의 유용성</vt:lpstr>
      <vt:lpstr>2. 관찰의 장단점 </vt:lpstr>
      <vt:lpstr>2. 관찰의 장단점 </vt:lpstr>
      <vt:lpstr>2. 관찰의 장단점</vt:lpstr>
      <vt:lpstr>3. 관찰의  종류</vt:lpstr>
      <vt:lpstr>3. 관찰의  종류</vt:lpstr>
      <vt:lpstr>3. 관찰의  종류</vt:lpstr>
      <vt:lpstr>3. 관찰의  종류</vt:lpstr>
      <vt:lpstr>3. 관찰의  종류</vt:lpstr>
      <vt:lpstr>3. 관찰의  종류</vt:lpstr>
      <vt:lpstr>3. 관찰의  종류</vt:lpstr>
      <vt:lpstr>4. 관찰의 기록</vt:lpstr>
      <vt:lpstr>4. 관찰의 기록</vt:lpstr>
      <vt:lpstr>4. 관찰의 기록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My</dc:creator>
  <cp:lastModifiedBy>USER</cp:lastModifiedBy>
  <cp:revision>98</cp:revision>
  <dcterms:created xsi:type="dcterms:W3CDTF">2011-04-30T15:15:01Z</dcterms:created>
  <dcterms:modified xsi:type="dcterms:W3CDTF">2023-11-08T06:15:51Z</dcterms:modified>
</cp:coreProperties>
</file>