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7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65" r:id="rId12"/>
    <p:sldId id="266" r:id="rId13"/>
    <p:sldId id="286" r:id="rId14"/>
    <p:sldId id="287" r:id="rId15"/>
    <p:sldId id="288" r:id="rId16"/>
    <p:sldId id="268" r:id="rId17"/>
    <p:sldId id="285" r:id="rId18"/>
    <p:sldId id="278" r:id="rId19"/>
    <p:sldId id="271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303" autoAdjust="0"/>
    <p:restoredTop sz="94660"/>
  </p:normalViewPr>
  <p:slideViewPr>
    <p:cSldViewPr>
      <p:cViewPr varScale="1">
        <p:scale>
          <a:sx n="107" d="100"/>
          <a:sy n="107" d="100"/>
        </p:scale>
        <p:origin x="282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714341-F06E-4716-B2C0-6B385FA893E2}" type="datetimeFigureOut">
              <a:rPr lang="ko-KR" altLang="en-US" smtClean="0"/>
              <a:pPr/>
              <a:t>2022-09-28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2A52CA-6ABC-45F3-A425-4A20D3E70FD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27477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597640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42865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374187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2952510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16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19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0937165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22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3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492597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4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65146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5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22956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3351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6983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11444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F21C81-F2EC-40C1-9A27-787B3944D0DC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38051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제목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22" name="부제목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B1F6-D531-449C-A72E-96706EC682FE}" type="datetimeFigureOut">
              <a:rPr lang="ko-KR" altLang="en-US" smtClean="0"/>
              <a:pPr/>
              <a:t>2022-09-28</a:t>
            </a:fld>
            <a:endParaRPr lang="ko-KR" altLang="en-US"/>
          </a:p>
        </p:txBody>
      </p:sp>
      <p:sp>
        <p:nvSpPr>
          <p:cNvPr id="20" name="바닥글 개체 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52A0-102B-44CF-B68F-DD23CB79681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타원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B1F6-D531-449C-A72E-96706EC682FE}" type="datetimeFigureOut">
              <a:rPr lang="ko-KR" altLang="en-US" smtClean="0"/>
              <a:pPr/>
              <a:t>2022-09-28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52A0-102B-44CF-B68F-DD23CB7968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B1F6-D531-449C-A72E-96706EC682FE}" type="datetimeFigureOut">
              <a:rPr lang="ko-KR" altLang="en-US" smtClean="0"/>
              <a:pPr/>
              <a:t>2022-09-28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52A0-102B-44CF-B68F-DD23CB7968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B1F6-D531-449C-A72E-96706EC682FE}" type="datetimeFigureOut">
              <a:rPr lang="ko-KR" altLang="en-US" smtClean="0"/>
              <a:pPr/>
              <a:t>2022-09-28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52A0-102B-44CF-B68F-DD23CB7968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B1F6-D531-449C-A72E-96706EC682FE}" type="datetimeFigureOut">
              <a:rPr lang="ko-KR" altLang="en-US" smtClean="0"/>
              <a:pPr/>
              <a:t>2022-09-28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52A0-102B-44CF-B68F-DD23CB79681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타원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B1F6-D531-449C-A72E-96706EC682FE}" type="datetimeFigureOut">
              <a:rPr lang="ko-KR" altLang="en-US" smtClean="0"/>
              <a:pPr/>
              <a:t>2022-09-28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52A0-102B-44CF-B68F-DD23CB7968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B1F6-D531-449C-A72E-96706EC682FE}" type="datetimeFigureOut">
              <a:rPr lang="ko-KR" altLang="en-US" smtClean="0"/>
              <a:pPr/>
              <a:t>2022-09-28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52A0-102B-44CF-B68F-DD23CB7968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B1F6-D531-449C-A72E-96706EC682FE}" type="datetimeFigureOut">
              <a:rPr lang="ko-KR" altLang="en-US" smtClean="0"/>
              <a:pPr/>
              <a:t>2022-09-28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52A0-102B-44CF-B68F-DD23CB7968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B1F6-D531-449C-A72E-96706EC682FE}" type="datetimeFigureOut">
              <a:rPr lang="ko-KR" altLang="en-US" smtClean="0"/>
              <a:pPr/>
              <a:t>2022-09-28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52A0-102B-44CF-B68F-DD23CB79681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6" name="직사각형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B1F6-D531-449C-A72E-96706EC682FE}" type="datetimeFigureOut">
              <a:rPr lang="ko-KR" altLang="en-US" smtClean="0"/>
              <a:pPr/>
              <a:t>2022-09-28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52A0-102B-44CF-B68F-DD23CB796810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2B1F6-D531-449C-A72E-96706EC682FE}" type="datetimeFigureOut">
              <a:rPr lang="ko-KR" altLang="en-US" smtClean="0"/>
              <a:pPr/>
              <a:t>2022-09-28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7052A0-102B-44CF-B68F-DD23CB79681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8" name="직사각형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9" name="순서도: 처리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순서도: 처리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원형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타원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도넛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제목 개체 틀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9" name="텍스트 개체 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24" name="날짜 개체 틀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CC2B1F6-D531-449C-A72E-96706EC682FE}" type="datetimeFigureOut">
              <a:rPr lang="ko-KR" altLang="en-US" smtClean="0"/>
              <a:pPr/>
              <a:t>2022-09-28</a:t>
            </a:fld>
            <a:endParaRPr lang="ko-KR" altLang="en-US"/>
          </a:p>
        </p:txBody>
      </p:sp>
      <p:sp>
        <p:nvSpPr>
          <p:cNvPr id="10" name="바닥글 개체 틀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22" name="슬라이드 번호 개체 틀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F7052A0-102B-44CF-B68F-DD23CB796810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15" name="직사각형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1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1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1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1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1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1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1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051720" y="2420888"/>
            <a:ext cx="5904656" cy="2160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         측  정</a:t>
            </a: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2123728" y="2636912"/>
            <a:ext cx="5688632" cy="1800200"/>
          </a:xfrm>
          <a:solidFill>
            <a:srgbClr val="FFFF00"/>
          </a:solidFill>
        </p:spPr>
        <p:txBody>
          <a:bodyPr>
            <a:noAutofit/>
          </a:bodyPr>
          <a:lstStyle/>
          <a:p>
            <a:pPr marL="541782" indent="-514350"/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1.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측정의 개념</a:t>
            </a:r>
            <a:endParaRPr lang="en-US" altLang="ko-KR" sz="3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 2.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측정도구</a:t>
            </a:r>
            <a:endParaRPr lang="en-US" altLang="ko-KR" sz="32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en-US" altLang="ko-KR" sz="3200" dirty="0" smtClean="0">
                <a:latin typeface="휴먼고딕" pitchFamily="2" charset="-127"/>
                <a:ea typeface="휴먼고딕" pitchFamily="2" charset="-127"/>
              </a:rPr>
              <a:t>3. 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측정의 </a:t>
            </a:r>
            <a:r>
              <a:rPr lang="ko-KR" altLang="en-US" sz="3200" dirty="0" err="1" smtClean="0">
                <a:latin typeface="휴먼고딕" pitchFamily="2" charset="-127"/>
                <a:ea typeface="휴먼고딕" pitchFamily="2" charset="-127"/>
              </a:rPr>
              <a:t>타당도와</a:t>
            </a:r>
            <a:r>
              <a:rPr lang="ko-KR" altLang="en-US" sz="3200" dirty="0" smtClean="0">
                <a:latin typeface="휴먼고딕" pitchFamily="2" charset="-127"/>
                <a:ea typeface="휴먼고딕" pitchFamily="2" charset="-127"/>
              </a:rPr>
              <a:t> 신뢰도</a:t>
            </a:r>
            <a:endParaRPr lang="ko-KR" altLang="en-US" sz="32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628800"/>
            <a:ext cx="7406640" cy="4104456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(2) </a:t>
            </a: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무작위 오류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비체계적 오류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측정자의 면접방식과 태도에 일관성이 있어야 함</a:t>
            </a:r>
            <a:endParaRPr lang="en-US" altLang="ko-KR" sz="2000" dirty="0" smtClean="0">
              <a:solidFill>
                <a:schemeClr val="tx1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조사대상자가 잘 모르거나 전혀 관심이 없는 내용에 대한 측정은 하지 않는 것이 좋음</a:t>
            </a:r>
            <a:endParaRPr lang="en-US" altLang="ko-KR" sz="2000" dirty="0" smtClean="0">
              <a:solidFill>
                <a:schemeClr val="tx1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동일한 질문이나 유사한 질문을 </a:t>
            </a:r>
            <a:r>
              <a:rPr lang="en-US" altLang="ko-KR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2</a:t>
            </a:r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회 이상 하는 방법이 있을 수 있음</a:t>
            </a:r>
            <a:endParaRPr lang="en-US" altLang="ko-KR" sz="2000" dirty="0" smtClean="0">
              <a:solidFill>
                <a:schemeClr val="tx1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표준화된 측정도구를 사용하는 것이 좋음</a:t>
            </a:r>
            <a:endParaRPr lang="en-US" altLang="ko-KR" sz="2000" dirty="0" smtClean="0">
              <a:solidFill>
                <a:schemeClr val="tx1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조사자 및 </a:t>
            </a:r>
            <a:r>
              <a:rPr lang="ko-KR" altLang="en-US" sz="2000" dirty="0" err="1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측정자에게</a:t>
            </a:r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 측정도구에 대한 사전교육을 실시하는 것이 좋음</a:t>
            </a:r>
            <a:endParaRPr lang="en-US" altLang="ko-KR" sz="2000" dirty="0" smtClean="0">
              <a:solidFill>
                <a:schemeClr val="tx1"/>
              </a:solidFill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46718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484784"/>
            <a:ext cx="7406640" cy="4248472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4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4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측정의 타당도</a:t>
            </a:r>
            <a:endParaRPr lang="en-US" altLang="ko-KR" sz="2400" dirty="0" smtClean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400" dirty="0" smtClean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타당도란 측정하려고 했던 것을 측정했는지를 나타내는 것임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측정의 정확성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측정의 타당도가 높다는 것은 체계적 오류가 적다는 것임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타당도를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확인하는 방법으로는 </a:t>
            </a: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내용타당도</a:t>
            </a:r>
            <a:r>
              <a:rPr lang="en-US" altLang="ko-KR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기준타당도</a:t>
            </a:r>
            <a:r>
              <a:rPr lang="en-US" altLang="ko-KR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구성타당도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를 많이 사용함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124744"/>
            <a:ext cx="7406640" cy="4608512"/>
          </a:xfrm>
        </p:spPr>
        <p:txBody>
          <a:bodyPr>
            <a:normAutofit fontScale="85000" lnSpcReduction="20000"/>
          </a:bodyPr>
          <a:lstStyle/>
          <a:p>
            <a:pPr marL="541782" indent="-514350"/>
            <a:r>
              <a:rPr lang="en-US" altLang="ko-KR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2. </a:t>
            </a:r>
            <a:r>
              <a:rPr lang="ko-KR" altLang="en-US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측정의 타당도</a:t>
            </a:r>
            <a:endParaRPr lang="en-US" altLang="ko-KR" sz="2800" dirty="0" smtClean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400" dirty="0" smtClean="0">
              <a:solidFill>
                <a:srgbClr val="00B05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4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(1) </a:t>
            </a:r>
            <a:r>
              <a:rPr lang="ko-KR" altLang="en-US" sz="24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내용타당도</a:t>
            </a:r>
            <a:r>
              <a:rPr lang="en-US" altLang="ko-KR" sz="24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(content validity)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해당 개념을 측정하는데 올바른 질문이나 관찰 항목들이 측정도구에 포함되어 있는지를 연구자의 직관이나 해당분야 전문가의 견해를 빌려 판단하는 것으로 안면타당도라고도 함</a:t>
            </a:r>
            <a:endParaRPr lang="en-US" altLang="ko-KR" sz="24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4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400" dirty="0" err="1" smtClean="0">
                <a:latin typeface="휴먼고딕" pitchFamily="2" charset="-127"/>
                <a:ea typeface="휴먼고딕" pitchFamily="2" charset="-127"/>
              </a:rPr>
              <a:t>내용타당도는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 측정의 </a:t>
            </a:r>
            <a:r>
              <a:rPr lang="ko-KR" altLang="en-US" sz="2400" dirty="0" err="1" smtClean="0">
                <a:latin typeface="휴먼고딕" pitchFamily="2" charset="-127"/>
                <a:ea typeface="휴먼고딕" pitchFamily="2" charset="-127"/>
              </a:rPr>
              <a:t>타당도를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 확인하는 가장 기초적인 방법으로</a:t>
            </a:r>
            <a:r>
              <a:rPr lang="en-US" altLang="ko-KR" sz="24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400" dirty="0" err="1" smtClean="0">
                <a:latin typeface="휴먼고딕" pitchFamily="2" charset="-127"/>
                <a:ea typeface="휴먼고딕" pitchFamily="2" charset="-127"/>
              </a:rPr>
              <a:t>타당도를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 확보하는 방법으로 적절하지는 않으나 다른 모든 방법이 가능하지 않을 때 최소한 이 방법을 활용함</a:t>
            </a:r>
            <a:endParaRPr lang="en-US" altLang="ko-KR" sz="2400" dirty="0" smtClean="0">
              <a:latin typeface="휴먼고딕" pitchFamily="2" charset="-127"/>
              <a:ea typeface="휴먼고딕" pitchFamily="2" charset="-127"/>
            </a:endParaRPr>
          </a:p>
          <a:p>
            <a:endParaRPr lang="en-US" altLang="ko-KR" sz="24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400" dirty="0" err="1" smtClean="0">
                <a:latin typeface="휴먼고딕" pitchFamily="2" charset="-127"/>
                <a:ea typeface="휴먼고딕" pitchFamily="2" charset="-127"/>
              </a:rPr>
              <a:t>내용타당도는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 측정도구를 평가하는 기본적인 방법으로 다른 </a:t>
            </a:r>
            <a:r>
              <a:rPr lang="ko-KR" altLang="en-US" sz="2400" dirty="0" err="1" smtClean="0">
                <a:latin typeface="휴먼고딕" pitchFamily="2" charset="-127"/>
                <a:ea typeface="휴먼고딕" pitchFamily="2" charset="-127"/>
              </a:rPr>
              <a:t>타당도들도</a:t>
            </a:r>
            <a:r>
              <a:rPr lang="ko-KR" altLang="en-US" sz="2400" dirty="0" smtClean="0">
                <a:latin typeface="휴먼고딕" pitchFamily="2" charset="-127"/>
                <a:ea typeface="휴먼고딕" pitchFamily="2" charset="-127"/>
              </a:rPr>
              <a:t> 일차적으로는 내용타당도의 성립을 전제로 함 </a:t>
            </a:r>
            <a:endParaRPr lang="en-US" altLang="ko-KR" sz="24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052736"/>
            <a:ext cx="7406640" cy="468052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(2) </a:t>
            </a:r>
            <a:r>
              <a:rPr lang="ko-KR" altLang="en-US" sz="2000" dirty="0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기준타당도</a:t>
            </a:r>
            <a:endParaRPr lang="en-US" altLang="ko-KR" sz="2000" dirty="0" smtClean="0">
              <a:solidFill>
                <a:srgbClr val="FFC00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가장 널리 쓰이는 타당도로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내용타당도 보다 높은 수준의 타당도로 경험적 근거를 통해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타당도를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확인하는 방법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기존의 척도를 기준으로 하여 새로운 척도를 사용하여 측정한 결과가 기존의 척도를 사용한 측정 결과와 상관관계가 높을 때 기준타당도를 갖는 다고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검증에 사용되는 비교기준의 시점에 따라 </a:t>
            </a:r>
            <a:r>
              <a:rPr lang="ko-KR" altLang="en-US" sz="2000" dirty="0" err="1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동시타당도와</a:t>
            </a:r>
            <a:r>
              <a:rPr lang="ko-KR" altLang="en-US" sz="2000" dirty="0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 예측타당도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로 나뉘어짐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74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412776"/>
            <a:ext cx="7406640" cy="4320480"/>
          </a:xfrm>
        </p:spPr>
        <p:txBody>
          <a:bodyPr>
            <a:no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(2)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기준타당도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동시타당도</a:t>
            </a:r>
            <a:r>
              <a:rPr lang="en-US" altLang="ko-KR" sz="2000" dirty="0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(concurrent):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연구자의 척도가 그 측정집단의 현재 특성을 기대되는 방향으로 구분할 수 있을 때 그 척도는 동시타당도가 있는 것으로 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현재 상관관계임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예로 전문가가 내린 우울진단과 우울척도 결과가 같으면 기준타당도가 있음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예측타당도</a:t>
            </a:r>
            <a:r>
              <a:rPr lang="en-US" altLang="ko-KR" sz="2000" dirty="0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(predictive):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측정결과로 나타난 점수나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척도평가치가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조사 대상자의 사후태도나 행위를 예견할 수 있을 때 예측타당도가 있다고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예로 대학수학능력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운전면허시험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8823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412776"/>
            <a:ext cx="7406640" cy="4320480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(3) </a:t>
            </a: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구성타당도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(construct validity)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개념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타당도라고도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가장 높은 수준의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타당도임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측정대상 개념이 관련을 맺고 있는 개념들이나 가정을 토대로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그 개념의 전반적인 이론적 틀 속에서 측정도구의 타당성을 경험적으로 검증하는 방법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척도가 기대되는 방향이나 노선에 따라 얼마나 잘 구별되느냐에 따라 개념 타당도가 있느냐가 결정됨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수렴 타당도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판별 타당도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요인 타당도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가 있음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27971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412776"/>
            <a:ext cx="7406640" cy="4824536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구성타당도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개념타당도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>
              <a:buFont typeface="+mj-ea"/>
              <a:buAutoNum type="circleNumDbPlain"/>
            </a:pPr>
            <a:endParaRPr lang="en-US" altLang="ko-KR" sz="2000" dirty="0" smtClean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err="1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수렴타당도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(convergent):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이론적으로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관련있는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와 상관관계가 있는것으로 보일 때 수렴타당도가 있다고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확증 타당도라고도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두 측정도구가 서로 동일한 개념을 측정하는 도구라면 동일한 대상을 측정했을 때 얻어진 측정값들의 상관관계가 높아야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예로 청소년 비행에 관한 척도를 개발하여 이 척도의 타당성을 검증하려 할 때 이론적으로 청소년의 낮은 가족결속력이 청소년 비행을 증가시킨다면 개발한 비행 척도에서 높은 점수를 받은 조사대상자의 가족결속력이 낮게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나타나야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370332" indent="-342900">
              <a:buFont typeface="Wingdings" panose="05000000000000000000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340768"/>
            <a:ext cx="7406640" cy="4896544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구성타당도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개념타당도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판별타당도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(</a:t>
            </a:r>
            <a:r>
              <a:rPr lang="en-US" altLang="ko-KR" sz="2000" dirty="0" err="1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discriminant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):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적으로 상관없는 변수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와 서로 연관되지 않는 것으로 나타날때 판별타당도가 있다고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</a:t>
            </a:r>
          </a:p>
          <a:p>
            <a:pPr marL="541782" indent="-514350">
              <a:buFont typeface="+mj-ea"/>
              <a:buAutoNum type="circleNumDbPlain" startAt="2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anose="05000000000000000000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예로 결혼만족도 척도를 개발하는 경우 이론적으로 결혼만족도와 우울의 상관관계가 낮은 것으로 제시되고 있다면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결혼만족도 척도 개발 조사대상자의 결혼만족도와 우울의 상관관계가 낮게 나타나야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39371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268760"/>
            <a:ext cx="7406640" cy="4968552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(3)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구성타당도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개념타당도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요인타당도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(factorial):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개념타당도를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검증하는 가장 잘 알려진 방법으로 척도의 개별항목이 통계적으로 서로 연관된 그룹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하위요인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을 만듦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이때 한 그룹의 항목들은 다른 그룹의 항목들보다 더 긴밀한 상관관계를 보일 때 요인타당도가 있다고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예로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85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개항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자아존중감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척도로 요인분석을 하면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네가지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하위요인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즉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학습자존감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사회적 자신감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자신의 외모에 대한 만족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적극성으로 구분할 수 있음  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53352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124744"/>
            <a:ext cx="7406640" cy="4608512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4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3. </a:t>
            </a:r>
            <a:r>
              <a:rPr lang="ko-KR" altLang="en-US" sz="24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측정의 신뢰도</a:t>
            </a:r>
            <a:endParaRPr lang="en-US" altLang="ko-KR" sz="2400" dirty="0" smtClean="0">
              <a:solidFill>
                <a:srgbClr val="00B05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측정에서 일관성을 의미하는 것임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동일한 대상에 대한 측정 결과들이 일관성 있게 지속적으로 나타나는 경우 신뢰도가 높다고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신뢰도의 범위는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0~1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로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1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에 가까울수록 신뢰도가 높다고 간주함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r=.70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기본적인 신뢰수준이고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적어도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r=.60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넘어야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신뢰도를 검사하는 방법으로는 상호관찰자기법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재검사법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유사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양식기법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이분절기법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내적일관성분석을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사용함  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ko-KR" altLang="en-US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측정의 </a:t>
            </a:r>
            <a:r>
              <a:rPr lang="ko-KR" altLang="en-US" sz="2800" dirty="0" err="1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타당도와</a:t>
            </a:r>
            <a:r>
              <a:rPr lang="ko-KR" altLang="en-US" sz="28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 신뢰도</a:t>
            </a:r>
            <a:endParaRPr lang="ko-KR" altLang="en-US" sz="2800" dirty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2204864"/>
            <a:ext cx="7406640" cy="3528392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4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1.  </a:t>
            </a:r>
            <a:r>
              <a:rPr lang="ko-KR" altLang="en-US" sz="2400" dirty="0" smtClean="0">
                <a:solidFill>
                  <a:srgbClr val="00B0F0"/>
                </a:solidFill>
                <a:latin typeface="휴먼고딕" pitchFamily="2" charset="-127"/>
                <a:ea typeface="휴먼고딕" pitchFamily="2" charset="-127"/>
              </a:rPr>
              <a:t>측정의 오류</a:t>
            </a:r>
            <a:endParaRPr lang="en-US" altLang="ko-KR" sz="2400" dirty="0" smtClean="0">
              <a:solidFill>
                <a:srgbClr val="00B0F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 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체계적 오류와 무작위적 오류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solidFill>
                  <a:srgbClr val="92D050"/>
                </a:solidFill>
                <a:latin typeface="휴먼고딕" pitchFamily="2" charset="-127"/>
                <a:ea typeface="휴먼고딕" pitchFamily="2" charset="-127"/>
              </a:rPr>
              <a:t>(1) </a:t>
            </a:r>
            <a:r>
              <a:rPr lang="ko-KR" altLang="en-US" sz="2000" dirty="0" smtClean="0">
                <a:solidFill>
                  <a:srgbClr val="92D050"/>
                </a:solidFill>
                <a:latin typeface="휴먼고딕" pitchFamily="2" charset="-127"/>
                <a:ea typeface="휴먼고딕" pitchFamily="2" charset="-127"/>
              </a:rPr>
              <a:t>체계적 오류</a:t>
            </a:r>
            <a:endParaRPr lang="en-US" altLang="ko-KR" sz="2000" dirty="0" smtClean="0">
              <a:solidFill>
                <a:srgbClr val="92D05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측정하려는 개념이 아닌 다른 내용이 측정되는 경우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자료수집방법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이나 </a:t>
            </a:r>
            <a:r>
              <a:rPr lang="ko-KR" altLang="en-US" sz="2000" dirty="0" smtClean="0">
                <a:solidFill>
                  <a:srgbClr val="FF0000"/>
                </a:solidFill>
                <a:latin typeface="휴먼고딕" pitchFamily="2" charset="-127"/>
                <a:ea typeface="휴먼고딕" pitchFamily="2" charset="-127"/>
              </a:rPr>
              <a:t>수집과정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을 통해서 발생됨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측정결과로 얻은 자료가 한쪽으로 치우치거나 변수 간의 관계가 지나치게 높거나 낮으면 체계적 오류가 존재함을 인식해야 함 </a:t>
            </a: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7780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836712"/>
            <a:ext cx="7406640" cy="4896544"/>
          </a:xfrm>
        </p:spPr>
        <p:txBody>
          <a:bodyPr>
            <a:normAutofit lnSpcReduction="10000"/>
          </a:bodyPr>
          <a:lstStyle/>
          <a:p>
            <a:pPr marL="370332" indent="-342900">
              <a:buFont typeface="Wingdings" panose="05000000000000000000" pitchFamily="2" charset="2"/>
              <a:buChar char="Ø"/>
            </a:pPr>
            <a:r>
              <a:rPr lang="en-US" altLang="ko-KR" sz="2000" dirty="0" smtClean="0">
                <a:solidFill>
                  <a:srgbClr val="0070C0"/>
                </a:solidFill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 smtClean="0">
                <a:solidFill>
                  <a:srgbClr val="0070C0"/>
                </a:solidFill>
                <a:latin typeface="휴먼고딕" pitchFamily="2" charset="-127"/>
                <a:ea typeface="휴먼고딕" pitchFamily="2" charset="-127"/>
              </a:rPr>
              <a:t>신뢰도 검사 방법</a:t>
            </a:r>
            <a:endParaRPr lang="en-US" altLang="ko-KR" sz="2000" dirty="0" smtClean="0">
              <a:solidFill>
                <a:srgbClr val="0070C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endParaRPr lang="en-US" altLang="ko-KR" sz="2000" dirty="0">
              <a:solidFill>
                <a:srgbClr val="0070C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70C0"/>
                </a:solidFill>
                <a:latin typeface="휴먼고딕" pitchFamily="2" charset="-127"/>
                <a:ea typeface="휴먼고딕" pitchFamily="2" charset="-127"/>
              </a:rPr>
              <a:t>상호관찰자기법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두 명 이상의 관찰자들이 관찰 도구를 숙지한 다음 각기 관찰을 하고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개별적으로 측정한 관찰 값들을 두고서 관찰자들간에 얼마나 일관성이 있는 지를 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관찰자들간에 측정값의 편차가 적을수록 측정도구의 신뢰도는 높아짐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70C0"/>
                </a:solidFill>
                <a:latin typeface="휴먼고딕" pitchFamily="2" charset="-127"/>
                <a:ea typeface="휴먼고딕" pitchFamily="2" charset="-127"/>
              </a:rPr>
              <a:t>재검사법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동일한 측정대상자에게 시간간격을 두고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번 이상 측정을 반복 시행하여 그 결과를 비교함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그 결과가 비슷하게 나온다면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신뢰도가 있는 측정이라고 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같은 도구를 반복하여 사용하기 때문에 기억의 통제가 어려움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70C0"/>
                </a:solidFill>
                <a:latin typeface="휴먼고딕" pitchFamily="2" charset="-127"/>
                <a:ea typeface="휴먼고딕" pitchFamily="2" charset="-127"/>
              </a:rPr>
              <a:t>유사</a:t>
            </a:r>
            <a:r>
              <a:rPr lang="en-US" altLang="ko-KR" sz="2000" dirty="0" smtClean="0">
                <a:solidFill>
                  <a:srgbClr val="0070C0"/>
                </a:solidFill>
                <a:latin typeface="휴먼고딕" pitchFamily="2" charset="-127"/>
                <a:ea typeface="휴먼고딕" pitchFamily="2" charset="-127"/>
              </a:rPr>
              <a:t>-</a:t>
            </a:r>
            <a:r>
              <a:rPr lang="ko-KR" altLang="en-US" sz="2000" dirty="0" smtClean="0">
                <a:solidFill>
                  <a:srgbClr val="0070C0"/>
                </a:solidFill>
                <a:latin typeface="휴먼고딕" pitchFamily="2" charset="-127"/>
                <a:ea typeface="휴먼고딕" pitchFamily="2" charset="-127"/>
              </a:rPr>
              <a:t>양식기법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서로 다른 유사한 양식의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두가지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시험을 동시에 한 집단에 실시에 상관관계가 높게 나타나면 신뢰도가 있다고 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비슷한 측정도구를 찾기 어려움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340768"/>
            <a:ext cx="7406640" cy="4608512"/>
          </a:xfrm>
        </p:spPr>
        <p:txBody>
          <a:bodyPr>
            <a:normAutofit/>
          </a:bodyPr>
          <a:lstStyle/>
          <a:p>
            <a:pPr marL="541782" indent="-514350">
              <a:buFont typeface="+mj-ea"/>
              <a:buAutoNum type="circleNumDbPlain" startAt="4"/>
            </a:pPr>
            <a:r>
              <a:rPr lang="ko-KR" altLang="en-US" sz="2000" dirty="0" err="1" smtClean="0">
                <a:solidFill>
                  <a:srgbClr val="0070C0"/>
                </a:solidFill>
                <a:latin typeface="휴먼고딕" pitchFamily="2" charset="-127"/>
                <a:ea typeface="휴먼고딕" pitchFamily="2" charset="-127"/>
              </a:rPr>
              <a:t>이분절기법</a:t>
            </a:r>
            <a:r>
              <a:rPr lang="en-US" altLang="ko-KR" sz="2000" dirty="0" smtClean="0">
                <a:solidFill>
                  <a:srgbClr val="0070C0"/>
                </a:solidFill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반분법이라고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도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전체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n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개의 항목을 가진 측정도구를 반으로 나누어 각기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n/2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문항 수를 가진 두 세트의 측정도구를 만들어 동일한 대상에 대해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2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세트를 측정하고 측정값들이 서로간에 상관관계가 높으면 신뢰도가 있다고 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반분된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두개의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측정문항을 동등한 척도로 만들기 어려움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반분된 항목수가 적어도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8-10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개가 되어야 함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5"/>
            </a:pPr>
            <a:r>
              <a:rPr lang="ko-KR" altLang="en-US" sz="2000" dirty="0" err="1" smtClean="0">
                <a:solidFill>
                  <a:srgbClr val="0070C0"/>
                </a:solidFill>
                <a:latin typeface="휴먼고딕" pitchFamily="2" charset="-127"/>
                <a:ea typeface="휴먼고딕" pitchFamily="2" charset="-127"/>
              </a:rPr>
              <a:t>내적일관성</a:t>
            </a:r>
            <a:r>
              <a:rPr lang="ko-KR" altLang="en-US" sz="2000" dirty="0" smtClean="0">
                <a:solidFill>
                  <a:srgbClr val="0070C0"/>
                </a:solidFill>
                <a:latin typeface="휴먼고딕" pitchFamily="2" charset="-127"/>
                <a:ea typeface="휴먼고딕" pitchFamily="2" charset="-127"/>
              </a:rPr>
              <a:t> 분석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척도의 각 개별항목이 전체 척도와 얼마나 상호 연관되어 있느냐를 나타냄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 경우 모든 문항이 가질 수 있는 모든 반분 신뢰도를 구한 후 그 평균값을 산출하는 방법으로 통계패키지에 의해 분석됨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크론바하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알파계수로 나타냄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알파계수가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70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이상이면 비교적 신뢰할 만 함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신뢰도를 저해하는 문항을 찾아내어 이를 제외시킴으로써 측정도구의 신뢰도를 높일 수 있음</a:t>
            </a:r>
          </a:p>
          <a:p>
            <a:pPr marL="541782" indent="-514350"/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484784"/>
            <a:ext cx="7406640" cy="4248472"/>
          </a:xfrm>
        </p:spPr>
        <p:txBody>
          <a:bodyPr>
            <a:normAutofit fontScale="77500" lnSpcReduction="20000"/>
          </a:bodyPr>
          <a:lstStyle/>
          <a:p>
            <a:r>
              <a:rPr lang="en-US" altLang="ko-KR" sz="3100" dirty="0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4. </a:t>
            </a:r>
            <a:r>
              <a:rPr lang="ko-KR" altLang="en-US" sz="3100" dirty="0" err="1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타당도와</a:t>
            </a:r>
            <a:r>
              <a:rPr lang="ko-KR" altLang="en-US" sz="3100" dirty="0" smtClean="0">
                <a:solidFill>
                  <a:srgbClr val="FFC000"/>
                </a:solidFill>
                <a:latin typeface="휴먼고딕" pitchFamily="2" charset="-127"/>
                <a:ea typeface="휴먼고딕" pitchFamily="2" charset="-127"/>
              </a:rPr>
              <a:t> 신뢰도의 관계</a:t>
            </a:r>
            <a:endParaRPr lang="en-US" altLang="ko-KR" sz="3100" dirty="0" smtClean="0">
              <a:solidFill>
                <a:srgbClr val="FFC00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AutoNum type="arabicPeriod" startAt="4"/>
            </a:pPr>
            <a:endParaRPr lang="en-US" altLang="ko-KR" dirty="0"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Font typeface="Wingdings" panose="05000000000000000000" pitchFamily="2" charset="2"/>
              <a:buChar char="Ø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측정에서 </a:t>
            </a:r>
            <a:r>
              <a:rPr lang="ko-KR" altLang="en-US" dirty="0" err="1" smtClean="0">
                <a:latin typeface="휴먼고딕" pitchFamily="2" charset="-127"/>
                <a:ea typeface="휴먼고딕" pitchFamily="2" charset="-127"/>
              </a:rPr>
              <a:t>타당도와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 신뢰도를 동시에 확보하는 것이 중요함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신뢰도와 타당도의 개념은 서로 분리된 것이라기보다는 복합적으로 상호연계되어 있음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신뢰도와 타당도의 관계를 정리하면 다음과 같음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신뢰도와 </a:t>
            </a:r>
            <a:r>
              <a:rPr lang="ko-KR" altLang="en-US" dirty="0" err="1" smtClean="0">
                <a:latin typeface="휴먼고딕" pitchFamily="2" charset="-127"/>
                <a:ea typeface="휴먼고딕" pitchFamily="2" charset="-127"/>
              </a:rPr>
              <a:t>타당도는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 항상 정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(positive)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의 관계를 갖는것이 아님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신뢰도가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있다 하더라도 타당도는 결여될 수 있음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즉</a:t>
            </a:r>
            <a:r>
              <a:rPr lang="en-US" altLang="ko-KR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타당도 없이 신뢰도를 확보할 수 있음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dirty="0" smtClean="0">
                <a:latin typeface="휴먼고딕" pitchFamily="2" charset="-127"/>
                <a:ea typeface="휴먼고딕" pitchFamily="2" charset="-127"/>
              </a:rPr>
              <a:t>타당도가 있다면 일반적으로 적절한 신뢰도가 있다고 볼 수 있음</a:t>
            </a:r>
            <a:endParaRPr lang="en-US" altLang="ko-KR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ko-KR" altLang="en-US" dirty="0">
              <a:latin typeface="휴먼고딕" pitchFamily="2" charset="-127"/>
              <a:ea typeface="휴먼고딕" pitchFamily="2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980728"/>
            <a:ext cx="7406640" cy="4752528"/>
          </a:xfrm>
        </p:spPr>
        <p:txBody>
          <a:bodyPr>
            <a:normAutofit/>
          </a:bodyPr>
          <a:lstStyle/>
          <a:p>
            <a:pPr marL="541782" indent="-514350"/>
            <a:endParaRPr lang="en-US" altLang="ko-KR" sz="2000" dirty="0" smtClean="0">
              <a:solidFill>
                <a:srgbClr val="92D05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solidFill>
                  <a:srgbClr val="92D050"/>
                </a:solidFill>
                <a:latin typeface="휴먼고딕" pitchFamily="2" charset="-127"/>
                <a:ea typeface="휴먼고딕" pitchFamily="2" charset="-127"/>
              </a:rPr>
              <a:t>(1) </a:t>
            </a:r>
            <a:r>
              <a:rPr lang="ko-KR" altLang="en-US" sz="2000" dirty="0" smtClean="0">
                <a:solidFill>
                  <a:srgbClr val="92D050"/>
                </a:solidFill>
                <a:latin typeface="휴먼고딕" pitchFamily="2" charset="-127"/>
                <a:ea typeface="휴먼고딕" pitchFamily="2" charset="-127"/>
              </a:rPr>
              <a:t>체계적 오류</a:t>
            </a:r>
            <a:endParaRPr lang="en-US" altLang="ko-KR" sz="2000" dirty="0" smtClean="0">
              <a:solidFill>
                <a:srgbClr val="92D05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Tx/>
              <a:buChar char="-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체계적 오류를 발생시키는 대표적인 경우들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인구통계학적</a:t>
            </a:r>
            <a:r>
              <a:rPr lang="en-US" altLang="ko-KR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사회경제적 특성으로 인한 오류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소득수준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교육수준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종교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인종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사회적 지위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직업 등의 특성으로 인해 조사 대상자의 응답이 일정하게 나타나 측정의 오류가 나타나는 경향을 의미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응답자의 교육수준이 상위계층 일수록 정치적으로 보수적인  응답을 하는 경향이 높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음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49090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340768"/>
            <a:ext cx="7406640" cy="439248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solidFill>
                  <a:srgbClr val="92D050"/>
                </a:solidFill>
                <a:latin typeface="휴먼고딕" pitchFamily="2" charset="-127"/>
                <a:ea typeface="휴먼고딕" pitchFamily="2" charset="-127"/>
              </a:rPr>
              <a:t>(1) </a:t>
            </a:r>
            <a:r>
              <a:rPr lang="ko-KR" altLang="en-US" sz="2000" dirty="0" smtClean="0">
                <a:solidFill>
                  <a:srgbClr val="92D050"/>
                </a:solidFill>
                <a:latin typeface="휴먼고딕" pitchFamily="2" charset="-127"/>
                <a:ea typeface="휴먼고딕" pitchFamily="2" charset="-127"/>
              </a:rPr>
              <a:t>체계적 오류</a:t>
            </a:r>
            <a:endParaRPr lang="en-US" altLang="ko-KR" sz="2000" dirty="0" smtClean="0">
              <a:solidFill>
                <a:srgbClr val="92D05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응답자의 개인적 성향에 의한 오류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무조건 긍정적이거나 부정적 또는 중립적인 성향에 따라 나타나는 오류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+mj-ea"/>
              <a:buAutoNum type="circleNumDbPlain" startAt="2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무조건 긍정적인 성향을 갖고 있는 응답자의 경우는 관용의 오류를 나타낼 경향이 있음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71486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268760"/>
            <a:ext cx="7406640" cy="4464496"/>
          </a:xfrm>
        </p:spPr>
        <p:txBody>
          <a:bodyPr>
            <a:normAutofit/>
          </a:bodyPr>
          <a:lstStyle/>
          <a:p>
            <a:pPr marL="541782" indent="-514350">
              <a:buFont typeface="+mj-ea"/>
              <a:buAutoNum type="circleNumDbPlain" startAt="3"/>
            </a:pPr>
            <a:r>
              <a:rPr lang="ko-KR" altLang="en-US" sz="2000" dirty="0" err="1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측정개념의</a:t>
            </a: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 태도와 행동에 대한 오류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태도를 측정하면서 실제로는 행동을 예측하려 한다거나 반대의 경우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</a:t>
            </a: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길거리에 껌을 뱉는 것은 잘못된 것이다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길거리에 가끔 껌을 뱉은 경험이 있다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)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자살행동에 대한 측정하려고 했는데 자살생각에 대한 측정을 하여 자살 행동을 예측하는 것은 오류를 발생시킴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6606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340768"/>
            <a:ext cx="7406640" cy="4392488"/>
          </a:xfrm>
        </p:spPr>
        <p:txBody>
          <a:bodyPr>
            <a:normAutofit/>
          </a:bodyPr>
          <a:lstStyle/>
          <a:p>
            <a:pPr marL="541782" indent="-51435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편향에 따른 오류</a:t>
            </a:r>
            <a:endParaRPr lang="en-US" altLang="ko-KR" sz="2000" dirty="0" smtClean="0">
              <a:solidFill>
                <a:srgbClr val="00B05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첫째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고정반응에 의한 편향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앞서 계속되어온 응답유형에 편향을 두고 그 수준에서 자신의 응답을 결정해 버리는 경향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일정한 유형의 설문 문항이 계속될 경우 극단적인 값을 피하고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중도값을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택하려는 경향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/>
            <a:endParaRPr lang="en-US" altLang="ko-KR" sz="2000" dirty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둘째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사회적 적절성의 편향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조사자의 의도에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맞추거나 그 사회의 가치 기준에 부합하는 것을 택하려는 경향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예를 들어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>
                <a:latin typeface="휴먼고딕" pitchFamily="2" charset="-127"/>
                <a:ea typeface="휴먼고딕" pitchFamily="2" charset="-127"/>
              </a:rPr>
              <a:t>마약에 대한 태도 조사 경우 본인이 경험이 있다 하더라도 솔직히 응답하기 보다 사회가 원하는 가치에 준해서 응답할 가능성이 있음 </a:t>
            </a:r>
            <a:r>
              <a:rPr lang="en-US" altLang="ko-KR" sz="2000" dirty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/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133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340768"/>
            <a:ext cx="7406640" cy="4824536"/>
          </a:xfrm>
        </p:spPr>
        <p:txBody>
          <a:bodyPr>
            <a:normAutofit/>
          </a:bodyPr>
          <a:lstStyle/>
          <a:p>
            <a:pPr marL="541782" indent="-514350">
              <a:buFont typeface="+mj-ea"/>
              <a:buAutoNum type="circleNumDbPlain" startAt="4"/>
            </a:pP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편향에 따른 오류</a:t>
            </a:r>
            <a:endParaRPr lang="en-US" altLang="ko-KR" sz="2000" dirty="0" smtClean="0">
              <a:solidFill>
                <a:srgbClr val="00B05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셋째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문화적 차이에 의한 편향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측정과정에서 문화적 차이나 인구사회학적 차이가 개입하여 발생하는 오류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성인에 대한 우울척도를 청소년에게 사용한다거나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.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한국인을 대상으로 개발한 측정도구를 결혼 이민자에게 사용하는 경우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v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v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체계적 오류는 </a:t>
            </a:r>
            <a:r>
              <a:rPr lang="ko-KR" altLang="en-US" sz="2000" dirty="0" err="1" smtClean="0">
                <a:latin typeface="휴먼고딕" pitchFamily="2" charset="-127"/>
                <a:ea typeface="휴먼고딕" pitchFamily="2" charset="-127"/>
              </a:rPr>
              <a:t>타당도를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 높이면 오류를 상당부분 줄일 수 있음 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22536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47664" y="1412776"/>
            <a:ext cx="7406640" cy="439248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(2) </a:t>
            </a: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무작위 오류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비체계적 오류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541782" indent="-514350"/>
            <a:endParaRPr lang="en-US" altLang="ko-KR" sz="2000" dirty="0" smtClean="0">
              <a:solidFill>
                <a:srgbClr val="7030A0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오류가 발생하는 과정에서 일정한 유형이 존재하지 않는 경우로 오류를 통제하기 어려움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예를 들면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측정시의 기압이나 날씨 등과 같은 환경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측정 당시 사용 용어나 뉘앙스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응답자들의 개인적인 컨디션 등에 의해 발생</a:t>
            </a: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endParaRPr lang="en-US" altLang="ko-KR" sz="2000" dirty="0" smtClean="0">
              <a:latin typeface="휴먼고딕" pitchFamily="2" charset="-127"/>
              <a:ea typeface="휴먼고딕" pitchFamily="2" charset="-127"/>
            </a:endParaRPr>
          </a:p>
          <a:p>
            <a:pPr marL="541782" indent="-514350">
              <a:buFont typeface="Wingdings" pitchFamily="2" charset="2"/>
              <a:buChar char="Ø"/>
            </a:pPr>
            <a:r>
              <a:rPr lang="ko-KR" altLang="en-US" sz="2000" dirty="0" smtClean="0">
                <a:latin typeface="휴먼고딕" pitchFamily="2" charset="-127"/>
                <a:ea typeface="휴먼고딕" pitchFamily="2" charset="-127"/>
              </a:rPr>
              <a:t>무작위 오류는 신뢰도가 있는 도구를 사용하면 그 오류를 상당 부분 줄일 수 있음 </a:t>
            </a:r>
            <a:r>
              <a:rPr lang="en-US" altLang="ko-KR" sz="2000" dirty="0" smtClean="0">
                <a:latin typeface="휴먼고딕" pitchFamily="2" charset="-127"/>
                <a:ea typeface="휴먼고딕" pitchFamily="2" charset="-127"/>
              </a:rPr>
              <a:t> </a:t>
            </a:r>
          </a:p>
          <a:p>
            <a:pPr marL="541782" indent="-514350">
              <a:buFont typeface="Wingdings" pitchFamily="2" charset="2"/>
              <a:buChar char="Ø"/>
            </a:pPr>
            <a:endParaRPr lang="ko-KR" altLang="en-US" sz="2000" dirty="0"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5756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403648" y="1340768"/>
            <a:ext cx="7406640" cy="4392488"/>
          </a:xfrm>
        </p:spPr>
        <p:txBody>
          <a:bodyPr>
            <a:normAutofit/>
          </a:bodyPr>
          <a:lstStyle/>
          <a:p>
            <a:pPr marL="541782" indent="-514350"/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(2) </a:t>
            </a: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무작위 오류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비체계적 오류</a:t>
            </a:r>
            <a:r>
              <a:rPr lang="en-US" altLang="ko-KR" sz="2000" dirty="0" smtClean="0">
                <a:solidFill>
                  <a:srgbClr val="7030A0"/>
                </a:solidFill>
                <a:latin typeface="휴먼고딕" pitchFamily="2" charset="-127"/>
                <a:ea typeface="휴먼고딕" pitchFamily="2" charset="-127"/>
              </a:rPr>
              <a:t>) </a:t>
            </a:r>
          </a:p>
          <a:p>
            <a:pPr marL="541782" indent="-514350"/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무작위 오류를 줄이는 방법</a:t>
            </a:r>
            <a:r>
              <a:rPr lang="en-US" altLang="ko-KR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신뢰도를 </a:t>
            </a:r>
            <a:r>
              <a:rPr lang="ko-KR" altLang="en-US" sz="2000" dirty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높이는 </a:t>
            </a:r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방법</a:t>
            </a:r>
            <a:r>
              <a:rPr lang="en-US" altLang="ko-KR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)</a:t>
            </a:r>
            <a:endParaRPr lang="en-US" altLang="ko-KR" sz="2000" dirty="0">
              <a:solidFill>
                <a:schemeClr val="tx1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r>
              <a:rPr lang="en-US" altLang="ko-KR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: </a:t>
            </a:r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무작위 오류는 </a:t>
            </a: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측정도구</a:t>
            </a:r>
            <a:r>
              <a:rPr lang="en-US" altLang="ko-KR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측정 대상</a:t>
            </a:r>
            <a:r>
              <a:rPr lang="en-US" altLang="ko-KR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, </a:t>
            </a:r>
            <a:r>
              <a:rPr lang="ko-KR" altLang="en-US" sz="2000" dirty="0" smtClean="0">
                <a:solidFill>
                  <a:srgbClr val="00B050"/>
                </a:solidFill>
                <a:latin typeface="휴먼고딕" pitchFamily="2" charset="-127"/>
                <a:ea typeface="휴먼고딕" pitchFamily="2" charset="-127"/>
              </a:rPr>
              <a:t>측정상황 세가지 측면에서 모두 발생함으로 </a:t>
            </a:r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이를 줄여야 함</a:t>
            </a:r>
            <a:endParaRPr lang="en-US" altLang="ko-KR" sz="2000" dirty="0" smtClean="0">
              <a:solidFill>
                <a:schemeClr val="tx1"/>
              </a:solidFill>
              <a:latin typeface="휴먼고딕" pitchFamily="2" charset="-127"/>
              <a:ea typeface="휴먼고딕" pitchFamily="2" charset="-127"/>
            </a:endParaRPr>
          </a:p>
          <a:p>
            <a:pPr marL="541782" indent="-514350"/>
            <a:endParaRPr lang="en-US" altLang="ko-KR" sz="2000" dirty="0" smtClean="0">
              <a:solidFill>
                <a:schemeClr val="tx1"/>
              </a:solidFill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측정도구의 모호성을 제거하여 측정도구의 내용을 명확히 함</a:t>
            </a:r>
            <a:endParaRPr lang="en-US" altLang="ko-KR" sz="2000" dirty="0" smtClean="0">
              <a:solidFill>
                <a:schemeClr val="tx1"/>
              </a:solidFill>
              <a:latin typeface="휴먼고딕" pitchFamily="2" charset="-127"/>
              <a:ea typeface="휴먼고딕" pitchFamily="2" charset="-127"/>
            </a:endParaRPr>
          </a:p>
          <a:p>
            <a:pPr marL="484632" indent="-457200">
              <a:buFont typeface="+mj-ea"/>
              <a:buAutoNum type="circleNumDbPlain"/>
            </a:pPr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측정 항목 수를 가능한 한 늘림</a:t>
            </a:r>
            <a:r>
              <a:rPr lang="en-US" altLang="ko-KR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(</a:t>
            </a:r>
            <a:r>
              <a:rPr lang="ko-KR" altLang="en-US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동일한 개념이나 속성을 측정하기 위해 문항 수를 늘리면 신뢰도가 높아져 무작위 오류를 줄일 수 있음</a:t>
            </a:r>
            <a:r>
              <a:rPr lang="en-US" altLang="ko-KR" sz="2000" dirty="0" smtClean="0">
                <a:solidFill>
                  <a:schemeClr val="tx1"/>
                </a:solidFill>
                <a:latin typeface="휴먼고딕" pitchFamily="2" charset="-127"/>
                <a:ea typeface="휴먼고딕" pitchFamily="2" charset="-127"/>
              </a:rPr>
              <a:t>)</a:t>
            </a:r>
          </a:p>
          <a:p>
            <a:pPr marL="484632" indent="-457200">
              <a:buFont typeface="+mj-ea"/>
              <a:buAutoNum type="circleNumDbPlain"/>
            </a:pPr>
            <a:endParaRPr lang="en-US" altLang="ko-KR" sz="2000" dirty="0" smtClean="0">
              <a:solidFill>
                <a:schemeClr val="tx1"/>
              </a:solidFill>
              <a:latin typeface="휴먼고딕" pitchFamily="2" charset="-127"/>
              <a:ea typeface="휴먼고딕" pitchFamily="2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5777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태양">
  <a:themeElements>
    <a:clrScheme name="태양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태양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태양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1219</TotalTime>
  <Words>1323</Words>
  <Application>Microsoft Office PowerPoint</Application>
  <PresentationFormat>화면 슬라이드 쇼(4:3)</PresentationFormat>
  <Paragraphs>149</Paragraphs>
  <Slides>22</Slides>
  <Notes>22</Notes>
  <HiddenSlides>0</HiddenSlides>
  <MMClips>0</MMClips>
  <ScaleCrop>false</ScaleCrop>
  <HeadingPairs>
    <vt:vector size="6" baseType="variant">
      <vt:variant>
        <vt:lpstr>사용한 글꼴</vt:lpstr>
      </vt:variant>
      <vt:variant>
        <vt:i4>8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31" baseType="lpstr">
      <vt:lpstr>HY엽서L</vt:lpstr>
      <vt:lpstr>맑은 고딕</vt:lpstr>
      <vt:lpstr>휴먼고딕</vt:lpstr>
      <vt:lpstr>휴먼매직체</vt:lpstr>
      <vt:lpstr>Gill Sans MT</vt:lpstr>
      <vt:lpstr>Verdana</vt:lpstr>
      <vt:lpstr>Wingdings</vt:lpstr>
      <vt:lpstr>Wingdings 2</vt:lpstr>
      <vt:lpstr>태양</vt:lpstr>
      <vt:lpstr>         측  정</vt:lpstr>
      <vt:lpstr>측정의 타당도와 신뢰도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측  정</dc:title>
  <dc:creator>최윤정</dc:creator>
  <cp:lastModifiedBy>USER</cp:lastModifiedBy>
  <cp:revision>39</cp:revision>
  <dcterms:created xsi:type="dcterms:W3CDTF">2011-04-12T06:02:35Z</dcterms:created>
  <dcterms:modified xsi:type="dcterms:W3CDTF">2022-09-28T08:34:05Z</dcterms:modified>
</cp:coreProperties>
</file>