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256" r:id="rId3"/>
    <p:sldId id="296" r:id="rId4"/>
    <p:sldId id="258" r:id="rId5"/>
    <p:sldId id="289" r:id="rId6"/>
    <p:sldId id="297" r:id="rId7"/>
    <p:sldId id="257" r:id="rId8"/>
    <p:sldId id="281" r:id="rId9"/>
    <p:sldId id="265" r:id="rId10"/>
    <p:sldId id="290" r:id="rId11"/>
    <p:sldId id="298" r:id="rId12"/>
    <p:sldId id="266" r:id="rId13"/>
    <p:sldId id="282" r:id="rId14"/>
    <p:sldId id="291" r:id="rId15"/>
    <p:sldId id="299" r:id="rId16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5" d="100"/>
          <a:sy n="115" d="100"/>
        </p:scale>
        <p:origin x="2208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gi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607306-1A9B-4570-B33D-624D4967C451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F9D9C6-D908-4CEA-A231-2F4D07CA6E9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DD72A7-8DF2-4547-8F79-FBAC6FB69A0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A622B-87A9-4F68-9332-ACE5C3C322A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4B2D5C-77CE-4F97-9849-44C7E82FBBC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284E5F-03DE-4B71-9DC2-BC625414E309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5DE76-AC31-4631-9E48-AFD7C5F7313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BB88A8-6EE8-4615-B924-10E2F396141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B70380-B2B6-4268-A42A-BC4B7DBC4F75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C2D87-7C48-4796-AF77-4DEF29E26C7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7984-4E8E-4AB8-98D2-8C5C48984B43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D1C62E1-DC5E-4C39-BBE5-FC6A3F2CF63E}" type="slidenum">
              <a:rPr lang="en-US" altLang="ko-KR"/>
              <a:pPr/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204864"/>
            <a:ext cx="9144000" cy="46166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2900" indent="-342900">
              <a:lnSpc>
                <a:spcPct val="150000"/>
              </a:lnSpc>
            </a:pP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 </a:t>
            </a:r>
            <a:r>
              <a:rPr lang="ko-KR" altLang="en-US" sz="2800" b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태내기와 영아기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50000"/>
              </a:lnSpc>
            </a:pP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제  </a:t>
            </a: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유아기</a:t>
            </a:r>
          </a:p>
          <a:p>
            <a:pPr>
              <a:lnSpc>
                <a:spcPct val="150000"/>
              </a:lnSpc>
            </a:pP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제  </a:t>
            </a: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아동기</a:t>
            </a:r>
            <a:endParaRPr lang="en-US" altLang="ko-KR" sz="2800" b="1" dirty="0">
              <a:solidFill>
                <a:srgbClr val="00FFCC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 </a:t>
            </a: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8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청소년기</a:t>
            </a: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 </a:t>
            </a: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9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성인기</a:t>
            </a:r>
            <a:endParaRPr lang="en-US" altLang="ko-KR" sz="2800" b="1" dirty="0">
              <a:solidFill>
                <a:srgbClr val="00FFCC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10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</a:t>
            </a:r>
            <a:r>
              <a:rPr lang="ko-KR" altLang="en-US" sz="2800" b="1" dirty="0" err="1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중장년기</a:t>
            </a:r>
            <a:endParaRPr lang="en-US" altLang="ko-KR" sz="2800" b="1" dirty="0">
              <a:solidFill>
                <a:srgbClr val="00FFCC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11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노년기 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260648"/>
            <a:ext cx="9144000" cy="1857388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2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부 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/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인간발달과 사회복지실천</a:t>
            </a:r>
            <a:endParaRPr lang="ko-KR" altLang="en-US" sz="3800" dirty="0"/>
          </a:p>
        </p:txBody>
      </p:sp>
      <p:sp>
        <p:nvSpPr>
          <p:cNvPr id="9" name="Line 68"/>
          <p:cNvSpPr>
            <a:spLocks noChangeShapeType="1"/>
          </p:cNvSpPr>
          <p:nvPr/>
        </p:nvSpPr>
        <p:spPr bwMode="auto">
          <a:xfrm>
            <a:off x="-1" y="213285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0" name="Line 68"/>
          <p:cNvSpPr>
            <a:spLocks noChangeShapeType="1"/>
          </p:cNvSpPr>
          <p:nvPr/>
        </p:nvSpPr>
        <p:spPr bwMode="auto">
          <a:xfrm>
            <a:off x="-32" y="206084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22"/>
          <p:cNvGrpSpPr/>
          <p:nvPr/>
        </p:nvGrpSpPr>
        <p:grpSpPr>
          <a:xfrm>
            <a:off x="0" y="71414"/>
            <a:ext cx="9144001" cy="6453930"/>
            <a:chOff x="0" y="71414"/>
            <a:chExt cx="9144001" cy="6453930"/>
          </a:xfrm>
        </p:grpSpPr>
        <p:grpSp>
          <p:nvGrpSpPr>
            <p:cNvPr id="3" name="그룹 9"/>
            <p:cNvGrpSpPr/>
            <p:nvPr/>
          </p:nvGrpSpPr>
          <p:grpSpPr>
            <a:xfrm>
              <a:off x="0" y="71414"/>
              <a:ext cx="9144001" cy="6453930"/>
              <a:chOff x="0" y="71414"/>
              <a:chExt cx="9144001" cy="6453930"/>
            </a:xfrm>
          </p:grpSpPr>
          <p:grpSp>
            <p:nvGrpSpPr>
              <p:cNvPr id="4" name="그룹 7"/>
              <p:cNvGrpSpPr/>
              <p:nvPr/>
            </p:nvGrpSpPr>
            <p:grpSpPr>
              <a:xfrm>
                <a:off x="0" y="571480"/>
                <a:ext cx="9144001" cy="5953864"/>
                <a:chOff x="0" y="571480"/>
                <a:chExt cx="9144001" cy="5953864"/>
              </a:xfrm>
            </p:grpSpPr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1231587"/>
                  <a:ext cx="9144000" cy="5293757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13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B0F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Piaget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와 </a:t>
                  </a:r>
                  <a:r>
                    <a:rPr lang="en-US" altLang="ko-KR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Inhelder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의 전조작적 사고 단계 중에서 직관적 사고 단계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(4-7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세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endPara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직관적 사고의 개념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177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참조</a:t>
                  </a:r>
                </a:p>
                <a:p>
                  <a:pPr algn="dist">
                    <a:lnSpc>
                      <a:spcPct val="13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직관적 사고의 특성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불완전한 분류능력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전도추리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중심화 경향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불가역성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</a:p>
                <a:p>
                  <a:pPr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자기중심성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예</a:t>
                  </a:r>
                  <a:r>
                    <a:rPr lang="en-US" altLang="ko-KR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177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참조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</a:p>
                <a:p>
                  <a:pPr algn="dist">
                    <a:lnSpc>
                      <a:spcPct val="130000"/>
                    </a:lnSpc>
                    <a:buFont typeface="Wingdings" pitchFamily="2" charset="2"/>
                    <a:buChar char="ü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불완전한 분류능력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수와 종류는 알지만 상위 개념과 하위 개념을 완전히 구분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하지 못하는 사고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  <a:buFont typeface="Wingdings" pitchFamily="2" charset="2"/>
                    <a:buChar char="ü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전도추리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사물이나 사건의 개별적 특성만을 고려하여 추리하는 사고</a:t>
                  </a:r>
                </a:p>
                <a:p>
                  <a:pPr algn="dist">
                    <a:lnSpc>
                      <a:spcPct val="130000"/>
                    </a:lnSpc>
                    <a:buFont typeface="Wingdings" pitchFamily="2" charset="2"/>
                    <a:buChar char="ü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중심화 경향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전체 상황 중에서 하나의 차원이나 측면에만 주의를 기울이고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다른 차원은 무시하는 사고</a:t>
                  </a:r>
                </a:p>
                <a:p>
                  <a:pPr algn="dist">
                    <a:lnSpc>
                      <a:spcPct val="130000"/>
                    </a:lnSpc>
                    <a:buFont typeface="Wingdings" pitchFamily="2" charset="2"/>
                    <a:buChar char="ü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불가역적 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일련의 논리나 사건을 원래 상태로 되돌리지 못한다고 생각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하는 사고</a:t>
                  </a:r>
                </a:p>
                <a:p>
                  <a:pPr algn="dist">
                    <a:lnSpc>
                      <a:spcPct val="130000"/>
                    </a:lnSpc>
                    <a:buFont typeface="Wingdings" pitchFamily="2" charset="2"/>
                    <a:buChar char="ü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자기중심적 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타인의 관점과 역할을 고려하지 않은 채 자신의 입장에서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세계를 지각하는 사고</a:t>
                  </a:r>
                </a:p>
              </p:txBody>
            </p:sp>
            <p:sp>
              <p:nvSpPr>
                <p:cNvPr id="7" name="Line 68"/>
                <p:cNvSpPr>
                  <a:spLocks noChangeShapeType="1"/>
                </p:cNvSpPr>
                <p:nvPr/>
              </p:nvSpPr>
              <p:spPr bwMode="auto">
                <a:xfrm>
                  <a:off x="0" y="571480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9" name="Rectangle 67"/>
              <p:cNvSpPr>
                <a:spLocks noChangeArrowheads="1"/>
              </p:cNvSpPr>
              <p:nvPr/>
            </p:nvSpPr>
            <p:spPr bwMode="auto">
              <a:xfrm>
                <a:off x="0" y="71414"/>
                <a:ext cx="2682145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2)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심리적 발달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642918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(1)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인지발달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0" y="114298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22"/>
          <p:cNvGrpSpPr/>
          <p:nvPr/>
        </p:nvGrpSpPr>
        <p:grpSpPr>
          <a:xfrm>
            <a:off x="-1" y="144016"/>
            <a:ext cx="9144001" cy="6604308"/>
            <a:chOff x="-32" y="3000372"/>
            <a:chExt cx="9144001" cy="6604308"/>
          </a:xfrm>
        </p:grpSpPr>
        <p:sp>
          <p:nvSpPr>
            <p:cNvPr id="19" name="Rectangle 69"/>
            <p:cNvSpPr>
              <a:spLocks noChangeArrowheads="1"/>
            </p:cNvSpPr>
            <p:nvPr/>
          </p:nvSpPr>
          <p:spPr bwMode="auto">
            <a:xfrm>
              <a:off x="-32" y="3651832"/>
              <a:ext cx="9144000" cy="595284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Piaget: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전도덕성 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이전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에서 타율적 도덕성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(5-7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거쳐 자율적 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8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덕성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(7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이후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으로 발달 주장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177-178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Kohlberg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도덕성 발달단계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도덕적 갈등 상황에 대한 판단양식에 따라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8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단계로 구분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178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6-1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걸음마기와 학령전기의 유아는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8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전인습적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도덕기에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smtClean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해당</a:t>
              </a:r>
              <a:r>
                <a:rPr lang="en-US" altLang="ko-KR" sz="2000" b="1" dirty="0" smtClean="0">
                  <a:solidFill>
                    <a:srgbClr val="FF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 smtClean="0">
                  <a:solidFill>
                    <a:srgbClr val="FF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포털에서 </a:t>
              </a:r>
              <a:r>
                <a:rPr lang="en-US" altLang="ko-KR" sz="2000" b="1" dirty="0" smtClean="0">
                  <a:solidFill>
                    <a:srgbClr val="FF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‘</a:t>
              </a:r>
              <a:r>
                <a:rPr lang="ko-KR" altLang="en-US" sz="2000" b="1" dirty="0" err="1" smtClean="0">
                  <a:solidFill>
                    <a:srgbClr val="FF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하인츠의</a:t>
              </a:r>
              <a:r>
                <a:rPr lang="ko-KR" altLang="en-US" sz="2000" b="1" dirty="0" smtClean="0">
                  <a:solidFill>
                    <a:srgbClr val="FF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딜레마</a:t>
              </a:r>
              <a:r>
                <a:rPr lang="en-US" altLang="ko-KR" sz="2000" b="1" dirty="0" smtClean="0">
                  <a:solidFill>
                    <a:srgbClr val="FF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‘ </a:t>
              </a:r>
              <a:r>
                <a:rPr lang="ko-KR" altLang="en-US" sz="2000" b="1" dirty="0" smtClean="0">
                  <a:solidFill>
                    <a:srgbClr val="FF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검색</a:t>
              </a:r>
              <a:r>
                <a:rPr lang="en-US" altLang="ko-KR" sz="2000" b="1" dirty="0" smtClean="0">
                  <a:solidFill>
                    <a:srgbClr val="FF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en-US" altLang="ko-KR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Kohlberg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도덕성 발달이론의 한계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179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  <a:p>
              <a:pPr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행동주의이론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환경적 보상과 처벌에 대한 반응의 결과로서 도덕성 발달</a:t>
              </a:r>
            </a:p>
            <a:p>
              <a:pPr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사회학습이론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모델행동의 관찰을 통해 도덕적 행동을 학습</a:t>
              </a:r>
            </a:p>
            <a:p>
              <a:pPr algn="dist"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정신분석이론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세경에 오이디푸스 또는 엘렉트라 콤플렉스 해결하는 과정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8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에서 동성의 부모를 동일시함에 따라 도덕성이 발달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endParaRPr lang="ko-KR" altLang="en-US" sz="2000" b="1" dirty="0">
                <a:solidFill>
                  <a:srgbClr val="00CCFF"/>
                </a:solidFill>
              </a:endParaRPr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152400" y="3000372"/>
              <a:ext cx="541973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(2)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도덕성 발달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6" name="Line 68"/>
            <p:cNvSpPr>
              <a:spLocks noChangeShapeType="1"/>
            </p:cNvSpPr>
            <p:nvPr/>
          </p:nvSpPr>
          <p:spPr bwMode="auto">
            <a:xfrm>
              <a:off x="-32" y="350043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그룹 16"/>
          <p:cNvGrpSpPr/>
          <p:nvPr/>
        </p:nvGrpSpPr>
        <p:grpSpPr>
          <a:xfrm>
            <a:off x="-32" y="214290"/>
            <a:ext cx="9144033" cy="6439586"/>
            <a:chOff x="-32" y="214290"/>
            <a:chExt cx="9144033" cy="6439586"/>
          </a:xfrm>
        </p:grpSpPr>
        <p:grpSp>
          <p:nvGrpSpPr>
            <p:cNvPr id="15" name="그룹 14"/>
            <p:cNvGrpSpPr/>
            <p:nvPr/>
          </p:nvGrpSpPr>
          <p:grpSpPr>
            <a:xfrm>
              <a:off x="-32" y="214290"/>
              <a:ext cx="9144033" cy="6439586"/>
              <a:chOff x="-32" y="214290"/>
              <a:chExt cx="9144033" cy="6439586"/>
            </a:xfrm>
          </p:grpSpPr>
          <p:grpSp>
            <p:nvGrpSpPr>
              <p:cNvPr id="10" name="그룹 9"/>
              <p:cNvGrpSpPr/>
              <p:nvPr/>
            </p:nvGrpSpPr>
            <p:grpSpPr>
              <a:xfrm>
                <a:off x="0" y="214290"/>
                <a:ext cx="9144001" cy="3433826"/>
                <a:chOff x="0" y="214290"/>
                <a:chExt cx="9144001" cy="3433826"/>
              </a:xfrm>
            </p:grpSpPr>
            <p:sp>
              <p:nvSpPr>
                <p:cNvPr id="2116" name="Line 68"/>
                <p:cNvSpPr>
                  <a:spLocks noChangeShapeType="1"/>
                </p:cNvSpPr>
                <p:nvPr/>
              </p:nvSpPr>
              <p:spPr bwMode="auto">
                <a:xfrm>
                  <a:off x="0" y="785794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785794"/>
                  <a:ext cx="9144000" cy="2862322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 algn="dist"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 사랑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분노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공포 등의 감정을 다루고 적절한 방식으로 표현하며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충동과 사회</a:t>
                  </a:r>
                  <a:endParaRPr lang="en-US" altLang="ko-KR" sz="2000" b="1" dirty="0">
                    <a:solidFill>
                      <a:srgbClr val="00CCFF"/>
                    </a:solidFill>
                  </a:endParaRPr>
                </a:p>
                <a:p>
                  <a:pPr>
                    <a:lnSpc>
                      <a:spcPct val="15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적 요구 간에 균형 유지 방법 학습</a:t>
                  </a:r>
                </a:p>
                <a:p>
                  <a:pPr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 호기심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물리적인 것에서 형이상학적인 것까지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.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강하게 제지하면 죄책감 형성</a:t>
                  </a:r>
                </a:p>
                <a:p>
                  <a:pPr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 죄책감은 불합리한 공포로 발전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,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</a:rPr>
                    <a:t>어린이집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어둠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동물에 대한 공포감 경험</a:t>
                  </a:r>
                </a:p>
                <a:p>
                  <a:pPr algn="dist"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 5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∼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6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세에 자신의 감정을 감추거나 가장할 수 있고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부정적 정서에 대한 대처</a:t>
                  </a:r>
                  <a:endParaRPr lang="en-US" altLang="ko-KR" sz="2000" b="1" dirty="0">
                    <a:solidFill>
                      <a:srgbClr val="00CCFF"/>
                    </a:solidFill>
                  </a:endParaRPr>
                </a:p>
                <a:p>
                  <a:pPr>
                    <a:lnSpc>
                      <a:spcPct val="15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능력이 발달하는데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</a:rPr>
                    <a:t>이는 불안으로부터 자신을 방어하는 적응기제임</a:t>
                  </a:r>
                </a:p>
              </p:txBody>
            </p:sp>
            <p:sp>
              <p:nvSpPr>
                <p:cNvPr id="9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214290"/>
                  <a:ext cx="4136069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00B0F0"/>
                      </a:solidFill>
                      <a:latin typeface="HY견고딕" pitchFamily="18" charset="-127"/>
                      <a:ea typeface="HY견고딕" pitchFamily="18" charset="-127"/>
                    </a:rPr>
                    <a:t>  (3) </a:t>
                  </a:r>
                  <a:r>
                    <a:rPr lang="ko-KR" altLang="en-US" sz="2800" b="1" dirty="0">
                      <a:solidFill>
                        <a:srgbClr val="00B0F0"/>
                      </a:solidFill>
                      <a:latin typeface="HY견고딕" pitchFamily="18" charset="-127"/>
                      <a:ea typeface="HY견고딕" pitchFamily="18" charset="-127"/>
                    </a:rPr>
                    <a:t>정서발달</a:t>
                  </a:r>
                  <a:endParaRPr lang="en-US" altLang="ko-KR" sz="2800" b="1" dirty="0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</p:grpSp>
          <p:grpSp>
            <p:nvGrpSpPr>
              <p:cNvPr id="11" name="그룹 10"/>
              <p:cNvGrpSpPr/>
              <p:nvPr/>
            </p:nvGrpSpPr>
            <p:grpSpPr>
              <a:xfrm>
                <a:off x="-32" y="4149080"/>
                <a:ext cx="9144032" cy="2504796"/>
                <a:chOff x="-71438" y="1587478"/>
                <a:chExt cx="9144032" cy="2504796"/>
              </a:xfrm>
            </p:grpSpPr>
            <p:sp>
              <p:nvSpPr>
                <p:cNvPr id="12" name="Line 68"/>
                <p:cNvSpPr>
                  <a:spLocks noChangeShapeType="1"/>
                </p:cNvSpPr>
                <p:nvPr/>
              </p:nvSpPr>
              <p:spPr bwMode="auto">
                <a:xfrm>
                  <a:off x="-71407" y="1587478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  <p:sp>
              <p:nvSpPr>
                <p:cNvPr id="13" name="Rectangle 69"/>
                <p:cNvSpPr>
                  <a:spLocks noChangeArrowheads="1"/>
                </p:cNvSpPr>
                <p:nvPr/>
              </p:nvSpPr>
              <p:spPr bwMode="auto">
                <a:xfrm>
                  <a:off x="-71406" y="2153282"/>
                  <a:ext cx="9144000" cy="1938992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 algn="dist"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사회적 관점 수용 능력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타인의 입장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관점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감정을 추론하고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감정이입적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으로 타인의 감정을 이해하는 능력</a:t>
                  </a:r>
                </a:p>
                <a:p>
                  <a:pPr algn="dist">
                    <a:lnSpc>
                      <a:spcPct val="15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학령전기에는 타인의 기분을 어느 정도 이해하나 자신과 동일한 방식으로 상황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/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을 이해한다고 생각하므로 사회적 관점 수용능력은 매우 낮아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대인관계상의 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갈등을 객관적으로 해결하지 못함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180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표 </a:t>
                  </a:r>
                  <a:r>
                    <a:rPr lang="en-US" altLang="ko-KR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6-2 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참조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endPara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</p:txBody>
            </p:sp>
            <p:sp>
              <p:nvSpPr>
                <p:cNvPr id="14" name="Rectangle 67"/>
                <p:cNvSpPr>
                  <a:spLocks noChangeArrowheads="1"/>
                </p:cNvSpPr>
                <p:nvPr/>
              </p:nvSpPr>
              <p:spPr bwMode="auto">
                <a:xfrm>
                  <a:off x="-71438" y="1653216"/>
                  <a:ext cx="4929222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00B0F0"/>
                      </a:solidFill>
                      <a:latin typeface="HY견고딕" pitchFamily="18" charset="-127"/>
                      <a:ea typeface="HY견고딕" pitchFamily="18" charset="-127"/>
                    </a:rPr>
                    <a:t>  (1) </a:t>
                  </a:r>
                  <a:r>
                    <a:rPr lang="ko-KR" altLang="en-US" sz="2800" b="1" dirty="0">
                      <a:solidFill>
                        <a:srgbClr val="00B0F0"/>
                      </a:solidFill>
                      <a:latin typeface="HY견고딕" pitchFamily="18" charset="-127"/>
                      <a:ea typeface="HY견고딕" pitchFamily="18" charset="-127"/>
                    </a:rPr>
                    <a:t>사회적 관점 수용 능력</a:t>
                  </a:r>
                  <a:endParaRPr lang="en-US" altLang="ko-KR" sz="2800" b="1" dirty="0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</p:grpSp>
        </p:grpSp>
        <p:sp>
          <p:nvSpPr>
            <p:cNvPr id="16" name="Rectangle 67"/>
            <p:cNvSpPr>
              <a:spLocks noChangeArrowheads="1"/>
            </p:cNvSpPr>
            <p:nvPr/>
          </p:nvSpPr>
          <p:spPr bwMode="auto">
            <a:xfrm>
              <a:off x="0" y="3645024"/>
              <a:ext cx="2682145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사회적 발달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sp>
        <p:nvSpPr>
          <p:cNvPr id="18" name="Line 68"/>
          <p:cNvSpPr>
            <a:spLocks noChangeShapeType="1"/>
          </p:cNvSpPr>
          <p:nvPr/>
        </p:nvSpPr>
        <p:spPr bwMode="auto">
          <a:xfrm>
            <a:off x="36511" y="4725144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그룹 16"/>
          <p:cNvGrpSpPr/>
          <p:nvPr/>
        </p:nvGrpSpPr>
        <p:grpSpPr>
          <a:xfrm>
            <a:off x="-32" y="71414"/>
            <a:ext cx="9144033" cy="6890239"/>
            <a:chOff x="-32" y="71414"/>
            <a:chExt cx="9144033" cy="6890239"/>
          </a:xfrm>
        </p:grpSpPr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54868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548680"/>
              <a:ext cx="9144000" cy="132343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성과 관련된 사회관계 성향에 관심을 나타내고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성역할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인식 시작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문화에 따라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성역할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기대와 기준이 다르고 부모가 이를 자녀에 적용함으로써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성역할기준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이해하며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우리 사회의 성에 따른 사회차별 은연 중에 내면화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성역할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기대를 또래 관계 등에서 매우 엄격하게 적용하려 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71414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(2) </a:t>
              </a:r>
              <a:r>
                <a:rPr lang="ko-KR" altLang="en-US" sz="2800" b="1" dirty="0" err="1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성역할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학습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1" y="236715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Rectangle 69"/>
            <p:cNvSpPr>
              <a:spLocks noChangeArrowheads="1"/>
            </p:cNvSpPr>
            <p:nvPr/>
          </p:nvSpPr>
          <p:spPr bwMode="auto">
            <a:xfrm>
              <a:off x="0" y="2367156"/>
              <a:ext cx="9144000" cy="16312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또래와의 집단놀이 과정에서 협동과 상호작용의 쾌락경험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역할관계의 상호성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학습하여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자아중심성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완화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집단놀이에서 구체적인 물건 교환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협력활동을 통해 우정을 경험하나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중심성으로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인해 갈등을 일으키므로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우정이 오래 지속되기 어려움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친밀하고 지속적 우정은 아동기에 본격적 발달</a:t>
              </a:r>
            </a:p>
          </p:txBody>
        </p:sp>
        <p:sp>
          <p:nvSpPr>
            <p:cNvPr id="14" name="Rectangle 67"/>
            <p:cNvSpPr>
              <a:spLocks noChangeArrowheads="1"/>
            </p:cNvSpPr>
            <p:nvPr/>
          </p:nvSpPr>
          <p:spPr bwMode="auto">
            <a:xfrm>
              <a:off x="71406" y="1795652"/>
              <a:ext cx="321471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(3)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우정의 발달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4071942"/>
              <a:ext cx="321471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(4)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사회화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5" name="Line 68"/>
            <p:cNvSpPr>
              <a:spLocks noChangeShapeType="1"/>
            </p:cNvSpPr>
            <p:nvPr/>
          </p:nvSpPr>
          <p:spPr bwMode="auto">
            <a:xfrm>
              <a:off x="-32" y="464344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6" name="Rectangle 69"/>
            <p:cNvSpPr>
              <a:spLocks noChangeArrowheads="1"/>
            </p:cNvSpPr>
            <p:nvPr/>
          </p:nvSpPr>
          <p:spPr bwMode="auto">
            <a:xfrm>
              <a:off x="0" y="4714884"/>
              <a:ext cx="9144000" cy="22467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사회화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자신이 속한 사회집단에 적합한 행동양식을 습득하는 과정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가족 특히 부모의 양육행동이 사회화와 성격 발달에 중요한 영향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Baumrind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애정과 통제라는 기준에 의해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부모의 양육태도를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권위형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전제형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익애형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방임형으로 구분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182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그림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6-4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최근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익애형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증가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형제관계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조부모와 동거하는 경우 관계 폭이 넓어 사회성 발달 촉진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이혼가족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한부모가족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재혼가족 등은 성에 적합한 모델의 부재로 사회화 애로</a:t>
              </a:r>
            </a:p>
            <a:p>
              <a:pPr>
                <a:buFont typeface="Wingdings" pitchFamily="2" charset="2"/>
                <a:buChar char="§"/>
              </a:pP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/>
          <p:nvPr/>
        </p:nvGrpSpPr>
        <p:grpSpPr>
          <a:xfrm>
            <a:off x="-71470" y="110257"/>
            <a:ext cx="9215471" cy="6411009"/>
            <a:chOff x="-71470" y="71414"/>
            <a:chExt cx="9215471" cy="6615926"/>
          </a:xfrm>
        </p:grpSpPr>
        <p:grpSp>
          <p:nvGrpSpPr>
            <p:cNvPr id="3" name="그룹 9"/>
            <p:cNvGrpSpPr/>
            <p:nvPr/>
          </p:nvGrpSpPr>
          <p:grpSpPr>
            <a:xfrm>
              <a:off x="0" y="71414"/>
              <a:ext cx="9144001" cy="3305553"/>
              <a:chOff x="0" y="71414"/>
              <a:chExt cx="9144001" cy="3305553"/>
            </a:xfrm>
          </p:grpSpPr>
          <p:grpSp>
            <p:nvGrpSpPr>
              <p:cNvPr id="4" name="그룹 7"/>
              <p:cNvGrpSpPr/>
              <p:nvPr/>
            </p:nvGrpSpPr>
            <p:grpSpPr>
              <a:xfrm>
                <a:off x="0" y="571480"/>
                <a:ext cx="9144001" cy="2805487"/>
                <a:chOff x="0" y="571480"/>
                <a:chExt cx="9144001" cy="2805487"/>
              </a:xfrm>
            </p:grpSpPr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1489876"/>
                  <a:ext cx="9144000" cy="188709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200000"/>
                    </a:lnSpc>
                    <a:buFont typeface="Arial" pitchFamily="34" charset="0"/>
                    <a:buChar char="•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감염성 질환과 장애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예방접종과 의학적 치료 정보제공 및 자원 연계</a:t>
                  </a:r>
                </a:p>
                <a:p>
                  <a:pPr>
                    <a:lnSpc>
                      <a:spcPct val="200000"/>
                    </a:lnSpc>
                    <a:buFont typeface="Arial" pitchFamily="34" charset="0"/>
                    <a:buChar char="•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보육시설이나 육아시설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정기 진단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질병 예방과 조기치료</a:t>
                  </a:r>
                </a:p>
                <a:p>
                  <a:pPr>
                    <a:lnSpc>
                      <a:spcPct val="200000"/>
                    </a:lnSpc>
                    <a:buFont typeface="Arial" pitchFamily="34" charset="0"/>
                    <a:buChar char="•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안전사고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놀이시설과 기타의 생활공간의 철저한 안전점검</a:t>
                  </a:r>
                </a:p>
              </p:txBody>
            </p:sp>
            <p:sp>
              <p:nvSpPr>
                <p:cNvPr id="7" name="Line 68"/>
                <p:cNvSpPr>
                  <a:spLocks noChangeShapeType="1"/>
                </p:cNvSpPr>
                <p:nvPr/>
              </p:nvSpPr>
              <p:spPr bwMode="auto">
                <a:xfrm>
                  <a:off x="0" y="571480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9" name="Rectangle 67"/>
              <p:cNvSpPr>
                <a:spLocks noChangeArrowheads="1"/>
              </p:cNvSpPr>
              <p:nvPr/>
            </p:nvSpPr>
            <p:spPr bwMode="auto">
              <a:xfrm>
                <a:off x="0" y="71414"/>
                <a:ext cx="5841664" cy="53994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4)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사회복지실천에서의 관심 영역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895398"/>
              <a:ext cx="5429256" cy="53994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(1)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신체적 발달의 관심 영역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0" y="1489875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1" y="4239331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4" name="Rectangle 67"/>
            <p:cNvSpPr>
              <a:spLocks noChangeArrowheads="1"/>
            </p:cNvSpPr>
            <p:nvPr/>
          </p:nvSpPr>
          <p:spPr bwMode="auto">
            <a:xfrm>
              <a:off x="0" y="3644854"/>
              <a:ext cx="5286412" cy="53994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(2)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심리적 발달의 관심 영역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5" name="Rectangle 69"/>
            <p:cNvSpPr>
              <a:spLocks noChangeArrowheads="1"/>
            </p:cNvSpPr>
            <p:nvPr/>
          </p:nvSpPr>
          <p:spPr bwMode="auto">
            <a:xfrm>
              <a:off x="-71470" y="4165021"/>
              <a:ext cx="9215470" cy="252231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dirty="0">
                  <a:solidFill>
                    <a:srgbClr val="00CCFF"/>
                  </a:solidFill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경제적 이유 등 조기교육 못 받는 유아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유치원이나 보육시설 확충과 이용 지원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부모상담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조기교육 정보제공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도덕성 발달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강압적 도덕기준 부과 금지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정서문제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불안과 공포에 대한 감정이입적 이해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유아와 부모 정서상담 개입</a:t>
              </a:r>
            </a:p>
          </p:txBody>
        </p:sp>
      </p:grp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/>
          <p:nvPr/>
        </p:nvGrpSpPr>
        <p:grpSpPr>
          <a:xfrm>
            <a:off x="0" y="188635"/>
            <a:ext cx="9215470" cy="2952331"/>
            <a:chOff x="-71470" y="5077298"/>
            <a:chExt cx="9215470" cy="3046698"/>
          </a:xfrm>
        </p:grpSpPr>
        <p:sp>
          <p:nvSpPr>
            <p:cNvPr id="17" name="Rectangle 67"/>
            <p:cNvSpPr>
              <a:spLocks noChangeArrowheads="1"/>
            </p:cNvSpPr>
            <p:nvPr/>
          </p:nvSpPr>
          <p:spPr bwMode="auto">
            <a:xfrm>
              <a:off x="-32" y="5077298"/>
              <a:ext cx="5214974" cy="53994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(3)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사회적 발달의 관심 영역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8" name="Line 68"/>
            <p:cNvSpPr>
              <a:spLocks noChangeShapeType="1"/>
            </p:cNvSpPr>
            <p:nvPr/>
          </p:nvSpPr>
          <p:spPr bwMode="auto">
            <a:xfrm>
              <a:off x="-32" y="567178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9" name="Rectangle 69"/>
            <p:cNvSpPr>
              <a:spLocks noChangeArrowheads="1"/>
            </p:cNvSpPr>
            <p:nvPr/>
          </p:nvSpPr>
          <p:spPr bwMode="auto">
            <a:xfrm>
              <a:off x="-71470" y="5800185"/>
              <a:ext cx="9215470" cy="232381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2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타인에 대한 감정이입적 이해와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성역할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기준 학습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적절한 놀이지도와 부모상담</a:t>
              </a:r>
            </a:p>
            <a:p>
              <a:pPr>
                <a:lnSpc>
                  <a:spcPct val="2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사회복지사는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자신의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성역할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기준 정확히 인식하여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성편견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억제</a:t>
              </a:r>
            </a:p>
            <a:p>
              <a:pPr>
                <a:lnSpc>
                  <a:spcPct val="2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또래와의 우정관계에서 경험하는 좌절감 극복을 위한 임상적 개입</a:t>
              </a:r>
            </a:p>
          </p:txBody>
        </p:sp>
      </p:grpSp>
      <p:sp>
        <p:nvSpPr>
          <p:cNvPr id="16" name="Rectangle 67"/>
          <p:cNvSpPr>
            <a:spLocks noChangeArrowheads="1"/>
          </p:cNvSpPr>
          <p:nvPr/>
        </p:nvSpPr>
        <p:spPr bwMode="auto">
          <a:xfrm>
            <a:off x="3471329" y="6093296"/>
            <a:ext cx="5672671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/>
            <a:r>
              <a:rPr lang="en-US" altLang="ko-KR" sz="28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 </a:t>
            </a:r>
            <a:r>
              <a:rPr lang="ko-KR" altLang="en-US" sz="28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다음 주 강의 주제</a:t>
            </a:r>
            <a:r>
              <a:rPr lang="en-US" altLang="ko-KR" sz="28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: </a:t>
            </a:r>
            <a:r>
              <a:rPr lang="ko-KR" altLang="en-US" sz="28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 </a:t>
            </a:r>
            <a:r>
              <a:rPr lang="en-US" altLang="ko-KR" sz="28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7</a:t>
            </a:r>
            <a:r>
              <a:rPr lang="ko-KR" altLang="en-US" sz="28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장 아동기</a:t>
            </a:r>
            <a:endParaRPr lang="en-US" altLang="ko-KR" sz="2800" b="1" dirty="0">
              <a:solidFill>
                <a:srgbClr val="7030A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20" name="Line 68"/>
          <p:cNvSpPr>
            <a:spLocks noChangeShapeType="1"/>
          </p:cNvSpPr>
          <p:nvPr/>
        </p:nvSpPr>
        <p:spPr bwMode="auto">
          <a:xfrm>
            <a:off x="-36512" y="602128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143116"/>
            <a:ext cx="9144000" cy="418576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2800" b="1" dirty="0">
              <a:solidFill>
                <a:srgbClr val="FFFF00"/>
              </a:solidFill>
            </a:endParaRPr>
          </a:p>
          <a:p>
            <a:r>
              <a:rPr lang="ko-KR" altLang="en-US" sz="2800" b="1" dirty="0">
                <a:solidFill>
                  <a:srgbClr val="FFFF00"/>
                </a:solidFill>
              </a:rPr>
              <a:t>        </a:t>
            </a:r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1400" b="1" dirty="0">
              <a:solidFill>
                <a:srgbClr val="66CCFF"/>
              </a:solidFill>
            </a:endParaRP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/>
              <a:t> </a:t>
            </a:r>
            <a:r>
              <a:rPr lang="ko-KR" altLang="en-US" sz="2800" dirty="0">
                <a:solidFill>
                  <a:srgbClr val="00CCFF"/>
                </a:solidFill>
              </a:rPr>
              <a:t>유아기의 신체적 발달의 양상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유아기의 심리적 발달의 양상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유아기의 사회적 발달의 양상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</a:t>
            </a:r>
            <a:r>
              <a:rPr lang="ko-KR" altLang="en-US" sz="2800">
                <a:solidFill>
                  <a:srgbClr val="00CCFF"/>
                </a:solidFill>
              </a:rPr>
              <a:t>사회복지실천의 유아기 발달에 관한 관심</a:t>
            </a:r>
            <a:r>
              <a:rPr lang="en-US" altLang="ko-KR" sz="2800" dirty="0">
                <a:solidFill>
                  <a:srgbClr val="00CCFF"/>
                </a:solidFill>
              </a:rPr>
              <a:t> </a:t>
            </a:r>
            <a:r>
              <a:rPr lang="ko-KR" altLang="en-US" sz="2800" dirty="0">
                <a:solidFill>
                  <a:srgbClr val="00CCFF"/>
                </a:solidFill>
              </a:rPr>
              <a:t>영역 이해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571480"/>
            <a:ext cx="9144000" cy="1643074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6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장 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/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유아기</a:t>
            </a:r>
            <a:endParaRPr lang="ko-KR" altLang="en-US" sz="3800" dirty="0"/>
          </a:p>
        </p:txBody>
      </p:sp>
      <p:grpSp>
        <p:nvGrpSpPr>
          <p:cNvPr id="16" name="그룹 15"/>
          <p:cNvGrpSpPr/>
          <p:nvPr/>
        </p:nvGrpSpPr>
        <p:grpSpPr>
          <a:xfrm>
            <a:off x="-32" y="2500306"/>
            <a:ext cx="9144032" cy="785818"/>
            <a:chOff x="-32" y="2500306"/>
            <a:chExt cx="9144032" cy="785818"/>
          </a:xfrm>
        </p:grpSpPr>
        <p:sp>
          <p:nvSpPr>
            <p:cNvPr id="11" name="직사각형 10"/>
            <p:cNvSpPr/>
            <p:nvPr/>
          </p:nvSpPr>
          <p:spPr>
            <a:xfrm>
              <a:off x="1357290" y="2571744"/>
              <a:ext cx="2143140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180000" lvl="1"/>
              <a:r>
                <a:rPr lang="ko-KR" altLang="en-US" sz="2800" b="1" dirty="0">
                  <a:solidFill>
                    <a:srgbClr val="FFFF00"/>
                  </a:solidFill>
                </a:rPr>
                <a:t>학습목표</a:t>
              </a:r>
              <a:endParaRPr lang="ko-KR" altLang="en-US" sz="2800" dirty="0"/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1" y="32861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250030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  <p:pic>
        <p:nvPicPr>
          <p:cNvPr id="14" name="그림 13" descr="2012-10-14 17.52.32.jp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-32" y="2500306"/>
            <a:ext cx="1428760" cy="785818"/>
          </a:xfrm>
          <a:prstGeom prst="rect">
            <a:avLst/>
          </a:prstGeo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69"/>
          <p:cNvSpPr>
            <a:spLocks noChangeArrowheads="1"/>
          </p:cNvSpPr>
          <p:nvPr/>
        </p:nvSpPr>
        <p:spPr bwMode="auto">
          <a:xfrm>
            <a:off x="0" y="0"/>
            <a:ext cx="9144000" cy="68634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dist">
              <a:lnSpc>
                <a:spcPct val="20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유아기의 발달단계 구분은 학자마다 상이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즉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3-7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세를 유아기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태내기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-7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세를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유아기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걸음마기와 학동초기로 구분</a:t>
            </a:r>
          </a:p>
          <a:p>
            <a:pPr algn="dist">
              <a:lnSpc>
                <a:spcPct val="20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3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 이전의 영아와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∼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세와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∼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세의 유아의 발달 특성이 상이하므로 세분화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된 단계 </a:t>
            </a:r>
            <a:r>
              <a:rPr lang="ko-KR" altLang="en-US" sz="2000" b="1" dirty="0" smtClean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구분이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바람직함</a:t>
            </a:r>
          </a:p>
          <a:p>
            <a:pPr algn="dist">
              <a:lnSpc>
                <a:spcPct val="20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3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∼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 유아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생활환경이 이웃으로까지 확대되지만 가정이 주된 환경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신체적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움직임이 많고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자기의사를 적극 표현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자기중심적 사고 발달로 부모에 반항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하는 성향</a:t>
            </a:r>
          </a:p>
          <a:p>
            <a:pPr algn="dist">
              <a:lnSpc>
                <a:spcPct val="20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∼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 유아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유치원 입학으로 생활환경 확대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또래집단과의 접촉을 통해 사회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적 기술 습득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사물에 대한 호기심 증가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직관적 사고능력 발달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반항적 사고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로 대치</a:t>
            </a:r>
          </a:p>
          <a:p>
            <a:pPr>
              <a:lnSpc>
                <a:spcPct val="20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이 책에서는 유아기를 걸음마기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(3-5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와 학령전기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(5-7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로 구분하여 논의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그룹 11"/>
          <p:cNvGrpSpPr/>
          <p:nvPr/>
        </p:nvGrpSpPr>
        <p:grpSpPr>
          <a:xfrm>
            <a:off x="-33" y="61160"/>
            <a:ext cx="9144033" cy="6679047"/>
            <a:chOff x="-33" y="61160"/>
            <a:chExt cx="9144033" cy="6679047"/>
          </a:xfrm>
        </p:grpSpPr>
        <p:grpSp>
          <p:nvGrpSpPr>
            <p:cNvPr id="10" name="그룹 9"/>
            <p:cNvGrpSpPr/>
            <p:nvPr/>
          </p:nvGrpSpPr>
          <p:grpSpPr>
            <a:xfrm>
              <a:off x="-33" y="61160"/>
              <a:ext cx="9144033" cy="6679047"/>
              <a:chOff x="-32" y="1142984"/>
              <a:chExt cx="9144033" cy="6679047"/>
            </a:xfrm>
          </p:grpSpPr>
          <p:grpSp>
            <p:nvGrpSpPr>
              <p:cNvPr id="7" name="그룹 6"/>
              <p:cNvGrpSpPr/>
              <p:nvPr/>
            </p:nvGrpSpPr>
            <p:grpSpPr>
              <a:xfrm>
                <a:off x="0" y="1142984"/>
                <a:ext cx="9144001" cy="6679047"/>
                <a:chOff x="0" y="1142984"/>
                <a:chExt cx="9144001" cy="6679047"/>
              </a:xfrm>
            </p:grpSpPr>
            <p:sp>
              <p:nvSpPr>
                <p:cNvPr id="2115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1142984"/>
                  <a:ext cx="3475631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rPr>
                    <a:t> 1. </a:t>
                  </a:r>
                  <a:r>
                    <a:rPr lang="ko-KR" altLang="en-US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rPr>
                    <a:t>걸음마기의  발달</a:t>
                  </a:r>
                  <a:endParaRPr lang="en-US" altLang="ko-KR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2116" name="Line 68"/>
                <p:cNvSpPr>
                  <a:spLocks noChangeShapeType="1"/>
                </p:cNvSpPr>
                <p:nvPr/>
              </p:nvSpPr>
              <p:spPr bwMode="auto">
                <a:xfrm>
                  <a:off x="0" y="1643050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1" y="3236160"/>
                  <a:ext cx="9144000" cy="458587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134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2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세부터 신체발달 둔화 시작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신장은 매년 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2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∼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3cm,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체중은 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2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∼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3kg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씩 증가</a:t>
                  </a:r>
                </a:p>
                <a:p>
                  <a:pPr>
                    <a:lnSpc>
                      <a:spcPct val="134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신체 발달의 조건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충분한 영양공급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규칙적인 생활습관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사고와 질병에서 보호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34000"/>
                    </a:lnSpc>
                    <a:buFont typeface="Wingdings" pitchFamily="2" charset="2"/>
                    <a:buChar char="§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질병이나 영양 상태에 의해 성장 손상 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--&gt;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건강 회복 후 적절한 영양공급이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34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이루어지면 </a:t>
                  </a:r>
                  <a:r>
                    <a:rPr lang="ko-KR" altLang="en-US" sz="2000" b="1" dirty="0" smtClean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따라잡기</a:t>
                  </a:r>
                  <a:r>
                    <a:rPr lang="en-US" altLang="ko-KR" sz="2000" b="1" dirty="0" smtClean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(catch-up growth)</a:t>
                  </a:r>
                  <a:r>
                    <a:rPr lang="ko-KR" altLang="en-US" sz="2000" b="1" dirty="0" smtClean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성장 가능</a:t>
                  </a:r>
                </a:p>
                <a:p>
                  <a:pPr algn="dist">
                    <a:lnSpc>
                      <a:spcPct val="134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운동발달의 조건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신체적 성숙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동기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학습 및 연습 기회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성인의 지도방법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</a:p>
                <a:p>
                  <a:pPr>
                    <a:lnSpc>
                      <a:spcPct val="134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장난감</a:t>
                  </a:r>
                </a:p>
                <a:p>
                  <a:pPr>
                    <a:lnSpc>
                      <a:spcPct val="134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대근육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운동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전체운동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이행운동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의 발달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169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참조</a:t>
                  </a:r>
                </a:p>
                <a:p>
                  <a:pPr>
                    <a:lnSpc>
                      <a:spcPct val="134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세발자전거 타기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운동 발달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가족으로부터의 독립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또래집단과의 동일시 촉진</a:t>
                  </a:r>
                </a:p>
                <a:p>
                  <a:pPr>
                    <a:lnSpc>
                      <a:spcPct val="134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소근육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운동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부분운동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협응운동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의 발달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169-170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참조</a:t>
                  </a:r>
                </a:p>
                <a:p>
                  <a:pPr algn="dist">
                    <a:lnSpc>
                      <a:spcPct val="134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손잡이 결정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유전적 요인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생리적 요인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학습적 요인의 상호작용 결과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3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∼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4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세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2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에 거의 결정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손만 아니라 다른 신체 부분도 선호도가 비슷함</a:t>
                  </a:r>
                </a:p>
              </p:txBody>
            </p:sp>
          </p:grpSp>
          <p:sp>
            <p:nvSpPr>
              <p:cNvPr id="8" name="Rectangle 67"/>
              <p:cNvSpPr>
                <a:spLocks noChangeArrowheads="1"/>
              </p:cNvSpPr>
              <p:nvPr/>
            </p:nvSpPr>
            <p:spPr bwMode="auto">
              <a:xfrm>
                <a:off x="0" y="1714488"/>
                <a:ext cx="9108472" cy="830997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 </a:t>
                </a:r>
                <a:r>
                  <a:rPr lang="ko-KR" altLang="en-US" sz="2000" b="1" dirty="0" err="1" smtClean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걸음마기</a:t>
                </a:r>
                <a:r>
                  <a:rPr lang="en-US" altLang="ko-KR" sz="2000" b="1" dirty="0" smtClean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(toddlerhood):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3-5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세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불안정한 걸음걸이의 특성 반영된 명칭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j-lt"/>
                </a:endParaRP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三多의 시기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(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多辯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多動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,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多抗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)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로서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j-lt"/>
                  </a:rPr>
                  <a:t> 좀 더 자율적 독립적인 존재로 발달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j-lt"/>
                  <a:ea typeface="HY견고딕" pitchFamily="18" charset="-127"/>
                </a:endParaRPr>
              </a:p>
            </p:txBody>
          </p:sp>
          <p:sp>
            <p:nvSpPr>
              <p:cNvPr id="9" name="Line 68"/>
              <p:cNvSpPr>
                <a:spLocks noChangeShapeType="1"/>
              </p:cNvSpPr>
              <p:nvPr/>
            </p:nvSpPr>
            <p:spPr bwMode="auto">
              <a:xfrm>
                <a:off x="-32" y="3214680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11" name="직사각형 10"/>
            <p:cNvSpPr/>
            <p:nvPr/>
          </p:nvSpPr>
          <p:spPr>
            <a:xfrm>
              <a:off x="0" y="1556792"/>
              <a:ext cx="2565126" cy="52322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신체적 발달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그룹 22"/>
          <p:cNvGrpSpPr/>
          <p:nvPr/>
        </p:nvGrpSpPr>
        <p:grpSpPr>
          <a:xfrm>
            <a:off x="0" y="71414"/>
            <a:ext cx="9144001" cy="6910957"/>
            <a:chOff x="0" y="71414"/>
            <a:chExt cx="9144001" cy="6910957"/>
          </a:xfrm>
        </p:grpSpPr>
        <p:grpSp>
          <p:nvGrpSpPr>
            <p:cNvPr id="3" name="그룹 9"/>
            <p:cNvGrpSpPr/>
            <p:nvPr/>
          </p:nvGrpSpPr>
          <p:grpSpPr>
            <a:xfrm>
              <a:off x="0" y="71414"/>
              <a:ext cx="9144001" cy="6910957"/>
              <a:chOff x="0" y="71414"/>
              <a:chExt cx="9144001" cy="6910957"/>
            </a:xfrm>
          </p:grpSpPr>
          <p:grpSp>
            <p:nvGrpSpPr>
              <p:cNvPr id="4" name="그룹 7"/>
              <p:cNvGrpSpPr/>
              <p:nvPr/>
            </p:nvGrpSpPr>
            <p:grpSpPr>
              <a:xfrm>
                <a:off x="0" y="571480"/>
                <a:ext cx="9144001" cy="6410891"/>
                <a:chOff x="0" y="571480"/>
                <a:chExt cx="9144001" cy="6410891"/>
              </a:xfrm>
            </p:grpSpPr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980728"/>
                  <a:ext cx="9144000" cy="600164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인지발달은 감각기관의 정보를 조직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해석하는 지각 능력의 발달이 전제</a:t>
                  </a:r>
                </a:p>
                <a:p>
                  <a:pPr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지각 발달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부분지각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전도지각 능력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결핍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예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en-US" altLang="ko-KR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Elkind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의 실험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170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참조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endPara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형태항등성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위치가 바뀌어도 형태는 그대로 유지된다는 지각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4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세 성인 유사</a:t>
                  </a:r>
                </a:p>
                <a:p>
                  <a:pPr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크기항등성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거리에 따라 크기가 변하지 않는다는 지각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8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세에 완전해짐</a:t>
                  </a:r>
                </a:p>
                <a:p>
                  <a:pPr algn="dist"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인지발달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en-US" altLang="ko-KR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Piagett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와 </a:t>
                  </a:r>
                  <a:r>
                    <a:rPr lang="en-US" altLang="ko-KR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Inhelder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의 전조작적 사고 단계 중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전개념적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사고 단계로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</a:p>
                <a:p>
                  <a:pPr>
                    <a:lnSpc>
                      <a:spcPct val="12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도식이 내적 표상으로 전환되지만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성숙한 개념을 활용 못함</a:t>
                  </a:r>
                </a:p>
                <a:p>
                  <a:pPr algn="dist"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전개념적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사고의 특성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상징적 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자기중심적 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물활론적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</a:p>
                <a:p>
                  <a:pPr>
                    <a:lnSpc>
                      <a:spcPct val="12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인공론적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전도추리</a:t>
                  </a:r>
                </a:p>
                <a:p>
                  <a:pPr algn="dist"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상징적 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행동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감각에 의존하지 않고 정신적 표상을 만드는  추상능력으로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2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모방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상징놀이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언어기술 획득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sym typeface="Wingdings" pitchFamily="2" charset="2"/>
                    </a:rPr>
                    <a:t>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sym typeface="Wingdings" pitchFamily="2" charset="2"/>
                    </a:rPr>
                    <a:t>상징놀이의 변화와 효과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sym typeface="Wingdings" pitchFamily="2" charset="2"/>
                    </a:rPr>
                    <a:t>(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sym typeface="Wingdings" pitchFamily="2" charset="2"/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sym typeface="Wingdings" pitchFamily="2" charset="2"/>
                    </a:rPr>
                    <a:t>171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sym typeface="Wingdings" pitchFamily="2" charset="2"/>
                    </a:rPr>
                    <a:t>쪽  참조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sym typeface="Wingdings" pitchFamily="2" charset="2"/>
                    </a:rPr>
                    <a:t>)</a:t>
                  </a:r>
                  <a:endPara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자기중심적 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우주의 모든 현상을 자기중심으로 생각하는 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예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Piaget</a:t>
                  </a:r>
                </a:p>
                <a:p>
                  <a:pPr>
                    <a:lnSpc>
                      <a:spcPct val="12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와 </a:t>
                  </a:r>
                  <a:r>
                    <a:rPr lang="en-US" altLang="ko-KR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Inhelder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의 세 산 모형 실험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교재 </a:t>
                  </a:r>
                  <a:r>
                    <a:rPr lang="en-US" altLang="ko-KR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171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쪽 그림 </a:t>
                  </a:r>
                  <a:r>
                    <a:rPr lang="en-US" altLang="ko-KR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6-2 </a:t>
                  </a: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참조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)</a:t>
                  </a:r>
                  <a:endPara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물환론적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생명이 없는 대상에게 생명과 감정을 부여하는 사고</a:t>
                  </a:r>
                </a:p>
                <a:p>
                  <a:pPr algn="dist"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인공론적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자기중심성의 특별한 형태로 세상의 모든 사물이나 자연현상이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2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사람의 필요에 의해서 자신의 목적에 맞게 쓰려고 만들어진 것이라 믿는 사고</a:t>
                  </a:r>
                </a:p>
                <a:p>
                  <a:pPr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전도추리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한 가지 특정 사건으로부터 다른 특정 사건을 추론하는 사고</a:t>
                  </a:r>
                </a:p>
              </p:txBody>
            </p:sp>
            <p:sp>
              <p:nvSpPr>
                <p:cNvPr id="7" name="Line 68"/>
                <p:cNvSpPr>
                  <a:spLocks noChangeShapeType="1"/>
                </p:cNvSpPr>
                <p:nvPr/>
              </p:nvSpPr>
              <p:spPr bwMode="auto">
                <a:xfrm>
                  <a:off x="0" y="571480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9" name="Rectangle 67"/>
              <p:cNvSpPr>
                <a:spLocks noChangeArrowheads="1"/>
              </p:cNvSpPr>
              <p:nvPr/>
            </p:nvSpPr>
            <p:spPr bwMode="auto">
              <a:xfrm>
                <a:off x="0" y="71414"/>
                <a:ext cx="2682145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2)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심리적 발달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548680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(1)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인지발달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0" y="98072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7"/>
          <p:cNvGrpSpPr/>
          <p:nvPr/>
        </p:nvGrpSpPr>
        <p:grpSpPr>
          <a:xfrm>
            <a:off x="0" y="285728"/>
            <a:ext cx="9144001" cy="6704011"/>
            <a:chOff x="0" y="285728"/>
            <a:chExt cx="9144001" cy="6944828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285728"/>
              <a:ext cx="5311069" cy="5420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(2)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자기통제 및 자율성의 발달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000108"/>
              <a:ext cx="9144000" cy="623044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33CCCC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자기통제의 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172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자기통제능력 획득은 배변 훈련에서 시작되며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 자율성과 사회적 요구의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갈등이 최초로 일어나는 장으로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성공적 해결하면 충동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사건 통제 발달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부모의 행동제한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또래나 형제와 경쟁에서 무능력을 지각하여 분노 표출 많음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부모의 언어적 설명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부모의 분노통제 행동 모방으로 분노통제능력 발달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세에는 부정적 정서에 나름대로 대처하고 이의 표현을 자제하는 능력 발달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걸음마기에는 무엇이든 혼자서 하려 함으로써 환경에 대한 통제를 시도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제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반항기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걸음마기 유아의 분노 표출을 주변인은 반항적 행동으로 지각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하는 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반항적인 행동은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세경에 절정을 이룸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자기주장적이고 반항적 행동을 통해 자율성이 발달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부모가 유아의 자발적 시도 자체를 차단하거나 실패로 돌아가는 경우에는 수치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자기의심 성향이 강화되어 새로운 활동을 회피하거나 친숙한 활동만 수행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유아의 환경통제능력을 고양하기 위하여 부모는 원하는 것을 하게 한 다음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필요할 때 도움을 제공하는 것이 바람직함 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" name="Line 68"/>
            <p:cNvSpPr>
              <a:spLocks noChangeShapeType="1"/>
            </p:cNvSpPr>
            <p:nvPr/>
          </p:nvSpPr>
          <p:spPr bwMode="auto">
            <a:xfrm>
              <a:off x="0" y="92867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그룹 7"/>
          <p:cNvGrpSpPr/>
          <p:nvPr/>
        </p:nvGrpSpPr>
        <p:grpSpPr>
          <a:xfrm>
            <a:off x="0" y="285728"/>
            <a:ext cx="9144001" cy="6321920"/>
            <a:chOff x="0" y="285728"/>
            <a:chExt cx="9144001" cy="6549012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285728"/>
              <a:ext cx="2799164" cy="5420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사회적 발달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000108"/>
              <a:ext cx="9144000" cy="583463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33CCCC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자아중심성과 </a:t>
              </a:r>
              <a:r>
                <a:rPr lang="ko-KR" altLang="en-US" sz="2000" b="1" dirty="0" smtClean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활동성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때문에 부모나 또래와 갈등을 초래하므로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훈육 시작 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훈육은 특정 문화의 가치체계에 유아의 행동을 일치시키는 수단이자 자기행동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통제학습기회 부여하여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자아중심성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약화 사회성이 발달 계기 마련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가장 좋은 훈육방법은 유도기법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세가 되면 성인과의 접촉보다는 또래와의 접촉이 더 많아짐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형제나 또래와의 놀이를 통해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싸우고 경쟁하고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공동목적 달성을 위한 협력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과정에서 인지 성장과 사회적 발달 촉진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특히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혼자놀이와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병렬놀이가 줄어들고 연합놀이와 협동놀이가 증가하여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 발달 촉진</a:t>
              </a:r>
            </a:p>
          </p:txBody>
        </p:sp>
        <p:sp>
          <p:nvSpPr>
            <p:cNvPr id="7" name="Line 68"/>
            <p:cNvSpPr>
              <a:spLocks noChangeShapeType="1"/>
            </p:cNvSpPr>
            <p:nvPr/>
          </p:nvSpPr>
          <p:spPr bwMode="auto">
            <a:xfrm>
              <a:off x="0" y="92867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그룹 19"/>
          <p:cNvGrpSpPr/>
          <p:nvPr/>
        </p:nvGrpSpPr>
        <p:grpSpPr>
          <a:xfrm>
            <a:off x="-71470" y="71414"/>
            <a:ext cx="9215471" cy="6620864"/>
            <a:chOff x="-71470" y="71414"/>
            <a:chExt cx="9215471" cy="6620864"/>
          </a:xfrm>
        </p:grpSpPr>
        <p:grpSp>
          <p:nvGrpSpPr>
            <p:cNvPr id="3" name="그룹 9"/>
            <p:cNvGrpSpPr/>
            <p:nvPr/>
          </p:nvGrpSpPr>
          <p:grpSpPr>
            <a:xfrm>
              <a:off x="0" y="71414"/>
              <a:ext cx="9144001" cy="2520998"/>
              <a:chOff x="0" y="71414"/>
              <a:chExt cx="9144001" cy="2520998"/>
            </a:xfrm>
          </p:grpSpPr>
          <p:grpSp>
            <p:nvGrpSpPr>
              <p:cNvPr id="4" name="그룹 7"/>
              <p:cNvGrpSpPr/>
              <p:nvPr/>
            </p:nvGrpSpPr>
            <p:grpSpPr>
              <a:xfrm>
                <a:off x="0" y="571480"/>
                <a:ext cx="9144001" cy="2020932"/>
                <a:chOff x="0" y="571480"/>
                <a:chExt cx="9144001" cy="2020932"/>
              </a:xfrm>
            </p:grpSpPr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1071546"/>
                  <a:ext cx="9144000" cy="1520866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영양 결핍과 질병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유아 보육에서 활동성을 고려한 영양급식</a:t>
                  </a:r>
                </a:p>
                <a:p>
                  <a:pPr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안전사고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프로그램 공간의 안전한 물리적 환경 구축</a:t>
                  </a:r>
                </a:p>
                <a:p>
                  <a:pPr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주의력결핍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/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과잉행동 장애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(ADHD)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와 공격성 경감을 위한 임상적 개입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20000"/>
                    </a:lnSpc>
                    <a:buFont typeface="Wingdings" pitchFamily="2" charset="2"/>
                    <a:buChar char="§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과잉보호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유아 대상 일상생활 동작능력 훈련</a:t>
                  </a:r>
                </a:p>
              </p:txBody>
            </p:sp>
            <p:sp>
              <p:nvSpPr>
                <p:cNvPr id="7" name="Line 68"/>
                <p:cNvSpPr>
                  <a:spLocks noChangeShapeType="1"/>
                </p:cNvSpPr>
                <p:nvPr/>
              </p:nvSpPr>
              <p:spPr bwMode="auto">
                <a:xfrm>
                  <a:off x="0" y="571480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9" name="Rectangle 67"/>
              <p:cNvSpPr>
                <a:spLocks noChangeArrowheads="1"/>
              </p:cNvSpPr>
              <p:nvPr/>
            </p:nvSpPr>
            <p:spPr bwMode="auto">
              <a:xfrm>
                <a:off x="0" y="71414"/>
                <a:ext cx="5841664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4)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사회복지실천에서의 관심 영역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642918"/>
              <a:ext cx="557213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(1)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신체적 발달의 관심 영역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0" y="114298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314324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4" name="Rectangle 67"/>
            <p:cNvSpPr>
              <a:spLocks noChangeArrowheads="1"/>
            </p:cNvSpPr>
            <p:nvPr/>
          </p:nvSpPr>
          <p:spPr bwMode="auto">
            <a:xfrm>
              <a:off x="-32" y="2643182"/>
              <a:ext cx="578647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(2)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심리적 발달의 관심 영역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5" name="Rectangle 69"/>
            <p:cNvSpPr>
              <a:spLocks noChangeArrowheads="1"/>
            </p:cNvSpPr>
            <p:nvPr/>
          </p:nvSpPr>
          <p:spPr bwMode="auto">
            <a:xfrm>
              <a:off x="-71470" y="3143248"/>
              <a:ext cx="9215470" cy="123617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발달장애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자폐 스펙트럼 장애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눌어증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야뇨증 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 대상 자녀훈육 교육 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공격성과 과잉보호 문제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가족상담을 통한 훈육기술과 가족 분위기 조성방법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정보 제공</a:t>
              </a:r>
            </a:p>
          </p:txBody>
        </p:sp>
        <p:sp>
          <p:nvSpPr>
            <p:cNvPr id="17" name="Rectangle 67"/>
            <p:cNvSpPr>
              <a:spLocks noChangeArrowheads="1"/>
            </p:cNvSpPr>
            <p:nvPr/>
          </p:nvSpPr>
          <p:spPr bwMode="auto">
            <a:xfrm>
              <a:off x="-32" y="4714884"/>
              <a:ext cx="521497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(3)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사회적 발달의 관심 영역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8" name="Line 68"/>
            <p:cNvSpPr>
              <a:spLocks noChangeShapeType="1"/>
            </p:cNvSpPr>
            <p:nvPr/>
          </p:nvSpPr>
          <p:spPr bwMode="auto">
            <a:xfrm>
              <a:off x="-32" y="521495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9" name="Rectangle 69"/>
            <p:cNvSpPr>
              <a:spLocks noChangeArrowheads="1"/>
            </p:cNvSpPr>
            <p:nvPr/>
          </p:nvSpPr>
          <p:spPr bwMode="auto">
            <a:xfrm>
              <a:off x="-71470" y="5214950"/>
              <a:ext cx="9215470" cy="147732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부모역할 훈련 프로그램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건전한 훈육방법과 놀이지도 기술 제고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학대 및 방임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가족에 대한 면밀한 욕구평가에 근거한 상담 및 사례관리 서비스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아동보호전문기관 의뢰</a:t>
              </a: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71414"/>
            <a:ext cx="9144033" cy="6852121"/>
            <a:chOff x="-32" y="191136"/>
            <a:chExt cx="9144033" cy="6852121"/>
          </a:xfrm>
        </p:grpSpPr>
        <p:grpSp>
          <p:nvGrpSpPr>
            <p:cNvPr id="5" name="그룹 4"/>
            <p:cNvGrpSpPr/>
            <p:nvPr/>
          </p:nvGrpSpPr>
          <p:grpSpPr>
            <a:xfrm>
              <a:off x="0" y="191136"/>
              <a:ext cx="9144001" cy="594658"/>
              <a:chOff x="0" y="191136"/>
              <a:chExt cx="9144001" cy="594658"/>
            </a:xfrm>
          </p:grpSpPr>
          <p:sp>
            <p:nvSpPr>
              <p:cNvPr id="2115" name="Rectangle 67"/>
              <p:cNvSpPr>
                <a:spLocks noChangeArrowheads="1"/>
              </p:cNvSpPr>
              <p:nvPr/>
            </p:nvSpPr>
            <p:spPr bwMode="auto">
              <a:xfrm>
                <a:off x="0" y="191136"/>
                <a:ext cx="3358612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rPr>
                  <a:t> 2. </a:t>
                </a:r>
                <a:r>
                  <a:rPr lang="ko-KR" altLang="en-US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rPr>
                  <a:t>학령전기의 발달</a:t>
                </a:r>
                <a:endPara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116" name="Line 68"/>
              <p:cNvSpPr>
                <a:spLocks noChangeShapeType="1"/>
              </p:cNvSpPr>
              <p:nvPr/>
            </p:nvSpPr>
            <p:spPr bwMode="auto">
              <a:xfrm>
                <a:off x="0" y="78579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1905648"/>
              <a:ext cx="279916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신체적 발달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32" y="240571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dist"/>
              <a:endParaRPr lang="ko-KR" altLang="en-US" dirty="0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-32" y="2334276"/>
              <a:ext cx="9144000" cy="470898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신체적 성장 속도 둔화되나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지속적으로 성장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신장은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세에 성인의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65%,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체중은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세에 성인의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30%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정도로 개인차 심함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체지방이 감소하여 학령전기 후반에는 길고 홀쭉한 모습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골격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청소년기까지 꾸준히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골화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진행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&gt;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여아 골격 성숙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(5-6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년차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5-6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세부터 유치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(20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 빠지면서 영구치로 대체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운동발달 특징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신체적 안정성 발달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이동능력 향상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조작적 능력 향상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근육발달로 다양한 운동이 가능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장난감보다 자신의 몸을 이용한 운동을 선호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세에는 한발 뛰기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뛰어넘기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오르기 등이 가능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부분운동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세에 젓가락으로 음식을 먹을 수 있고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얼굴이나 집을 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릴 수 있고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작은 공도 던지고 받을 수 있으며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혼자 옷 입기가 가능해짐</a:t>
              </a:r>
            </a:p>
          </p:txBody>
        </p:sp>
      </p:grpSp>
      <p:sp>
        <p:nvSpPr>
          <p:cNvPr id="14" name="Rectangle 67"/>
          <p:cNvSpPr>
            <a:spLocks noChangeArrowheads="1"/>
          </p:cNvSpPr>
          <p:nvPr/>
        </p:nvSpPr>
        <p:spPr bwMode="auto">
          <a:xfrm>
            <a:off x="0" y="785794"/>
            <a:ext cx="9145452" cy="101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dist">
              <a:lnSpc>
                <a:spcPct val="15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∼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학동초기로도 불리며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꾸준한 신체적 성장 및 운동능력 발달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직관적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사고능력 발달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반항적 행동의 반항적 사고로의 전환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사회적 기술 학습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1237</TotalTime>
  <Words>1911</Words>
  <Application>Microsoft Office PowerPoint</Application>
  <PresentationFormat>화면 슬라이드 쇼(4:3)</PresentationFormat>
  <Paragraphs>188</Paragraphs>
  <Slides>15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15</vt:i4>
      </vt:variant>
    </vt:vector>
  </HeadingPairs>
  <TitlesOfParts>
    <vt:vector size="20" baseType="lpstr">
      <vt:lpstr>HY견고딕</vt:lpstr>
      <vt:lpstr>굴림</vt:lpstr>
      <vt:lpstr>Arial</vt:lpstr>
      <vt:lpstr>Wingdings</vt:lpstr>
      <vt:lpstr>기본 디자인</vt:lpstr>
      <vt:lpstr>제 2 부   인간발달과 사회복지실천</vt:lpstr>
      <vt:lpstr>제 6 장   유아기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USER</cp:lastModifiedBy>
  <cp:revision>198</cp:revision>
  <dcterms:created xsi:type="dcterms:W3CDTF">2004-08-11T05:45:06Z</dcterms:created>
  <dcterms:modified xsi:type="dcterms:W3CDTF">2021-03-30T03:49:24Z</dcterms:modified>
</cp:coreProperties>
</file>

<file path=docProps/thumbnail.jpeg>
</file>