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3" r:id="rId3"/>
    <p:sldId id="270" r:id="rId4"/>
    <p:sldId id="276" r:id="rId5"/>
    <p:sldId id="278" r:id="rId6"/>
    <p:sldId id="279" r:id="rId7"/>
    <p:sldId id="284" r:id="rId8"/>
    <p:sldId id="285" r:id="rId9"/>
    <p:sldId id="286" r:id="rId10"/>
    <p:sldId id="281" r:id="rId11"/>
    <p:sldId id="282" r:id="rId12"/>
    <p:sldId id="267" r:id="rId13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6699"/>
    <a:srgbClr val="A50021"/>
    <a:srgbClr val="CC6600"/>
    <a:srgbClr val="00FF00"/>
    <a:srgbClr val="99FFCC"/>
    <a:srgbClr val="FF99FF"/>
    <a:srgbClr val="990033"/>
    <a:srgbClr val="0080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2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D86AE-20B1-4CFE-927D-4320954A00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6AF5-B9E0-4EAE-8721-AA41054B53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65EF-4AE9-47CD-B837-6C1C666FCC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C7AB1-A7BB-4B7A-82B9-2CD309248D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947D2-BE6D-4F82-860C-A2AAACE0A4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89C19-0708-4D49-B9BB-23D39C6812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E2D1-313E-463F-92A1-B21FF23076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B263E-5A05-4814-9CA2-D1241D5E43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0C4FE-6862-4F1E-8315-CF3FE11DBC8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4ECA9-CA4C-41AC-9C7D-E0D0CE15025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396D-09E8-4421-9996-947119F7A85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BC35110-2120-4042-BE34-AEDA5E16C6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>
              <a:latin typeface="굴림" pitchFamily="50" charset="-127"/>
              <a:ea typeface="굴림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wnb.com/Info/ContentView?sid=L000000222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32" y="260648"/>
            <a:ext cx="9147239" cy="6264696"/>
            <a:chOff x="-32" y="260648"/>
            <a:chExt cx="9147239" cy="6264696"/>
          </a:xfrm>
        </p:grpSpPr>
        <p:sp>
          <p:nvSpPr>
            <p:cNvPr id="2051" name="Line 46"/>
            <p:cNvSpPr>
              <a:spLocks noChangeShapeType="1"/>
            </p:cNvSpPr>
            <p:nvPr/>
          </p:nvSpPr>
          <p:spPr bwMode="auto">
            <a:xfrm>
              <a:off x="3207" y="66788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52" name="Text Box 56"/>
            <p:cNvSpPr txBox="1">
              <a:spLocks noChangeArrowheads="1"/>
            </p:cNvSpPr>
            <p:nvPr/>
          </p:nvSpPr>
          <p:spPr bwMode="auto">
            <a:xfrm>
              <a:off x="96870" y="260648"/>
              <a:ext cx="305724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o-KR" altLang="en-US" sz="24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가족상담과 가족치료</a:t>
              </a:r>
              <a:endParaRPr lang="en-US" altLang="ko-KR" sz="24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2053" name="Rectangle 61"/>
            <p:cNvSpPr>
              <a:spLocks noChangeArrowheads="1"/>
            </p:cNvSpPr>
            <p:nvPr/>
          </p:nvSpPr>
          <p:spPr bwMode="auto">
            <a:xfrm>
              <a:off x="32" y="2306968"/>
              <a:ext cx="9144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ko-KR" sz="3200" dirty="0" smtClean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3. </a:t>
              </a:r>
              <a:r>
                <a:rPr lang="ko-KR" altLang="en-US" sz="3200" dirty="0" smtClean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가족상담과 치료의 발달</a:t>
              </a:r>
              <a:endParaRPr lang="en-US" altLang="ko-KR" sz="3200" dirty="0">
                <a:solidFill>
                  <a:srgbClr val="FF66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54" name="Rectangle 327"/>
            <p:cNvSpPr>
              <a:spLocks noChangeArrowheads="1"/>
            </p:cNvSpPr>
            <p:nvPr/>
          </p:nvSpPr>
          <p:spPr bwMode="auto">
            <a:xfrm>
              <a:off x="-32" y="1988840"/>
              <a:ext cx="9144032" cy="1343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28575">
              <a:solidFill>
                <a:srgbClr val="B89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5" name="AutoShape 87"/>
            <p:cNvSpPr>
              <a:spLocks noChangeArrowheads="1"/>
            </p:cNvSpPr>
            <p:nvPr/>
          </p:nvSpPr>
          <p:spPr bwMode="auto">
            <a:xfrm>
              <a:off x="1835696" y="5779547"/>
              <a:ext cx="5452088" cy="745797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2400" b="1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목원대학교 </a:t>
              </a:r>
              <a:r>
                <a:rPr lang="ko-KR" altLang="en-US" sz="2400" b="1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사회복지학과 </a:t>
              </a:r>
              <a:r>
                <a:rPr lang="ko-KR" altLang="en-US" sz="2400" b="1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권  중  돈</a:t>
              </a:r>
              <a:endParaRPr lang="en-US" altLang="ko-KR" sz="2400" b="1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172" name="Text Box 56"/>
          <p:cNvSpPr txBox="1">
            <a:spLocks noChangeArrowheads="1"/>
          </p:cNvSpPr>
          <p:nvPr/>
        </p:nvSpPr>
        <p:spPr bwMode="auto">
          <a:xfrm>
            <a:off x="96870" y="116632"/>
            <a:ext cx="405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2. </a:t>
            </a:r>
            <a:r>
              <a:rPr lang="ko-KR" altLang="en-US" sz="28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서구 가족치료의 발달</a:t>
            </a:r>
            <a:endParaRPr lang="en-US" altLang="ko-KR" sz="28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4" name="그룹 14"/>
          <p:cNvGrpSpPr>
            <a:grpSpLocks/>
          </p:cNvGrpSpPr>
          <p:nvPr/>
        </p:nvGrpSpPr>
        <p:grpSpPr bwMode="auto">
          <a:xfrm>
            <a:off x="0" y="692696"/>
            <a:ext cx="9143968" cy="2736303"/>
            <a:chOff x="0" y="3044610"/>
            <a:chExt cx="9144000" cy="1705453"/>
          </a:xfrm>
        </p:grpSpPr>
        <p:sp>
          <p:nvSpPr>
            <p:cNvPr id="18" name="Rectangle 53"/>
            <p:cNvSpPr>
              <a:spLocks noChangeArrowheads="1"/>
            </p:cNvSpPr>
            <p:nvPr/>
          </p:nvSpPr>
          <p:spPr bwMode="auto">
            <a:xfrm>
              <a:off x="0" y="3044610"/>
              <a:ext cx="9138529" cy="262377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2.3.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정착 및 </a:t>
              </a:r>
              <a:r>
                <a:rPr lang="ko-KR" altLang="en-US" sz="2000" dirty="0" err="1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혁신기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(1970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년대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Rectangle 76"/>
            <p:cNvSpPr>
              <a:spLocks noChangeArrowheads="1"/>
            </p:cNvSpPr>
            <p:nvPr/>
          </p:nvSpPr>
          <p:spPr bwMode="auto">
            <a:xfrm>
              <a:off x="4731" y="3263257"/>
              <a:ext cx="9139269" cy="148680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체계이론에 근거한 구조적 가족치료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전략적 가족치료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다세대가족치료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Milan Group</a:t>
              </a: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체계적 가족치료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경험적 가족치료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 MRI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의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단기가족치료 등으로 모델 다양화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가족치료 이론과 기법의 발달과 혁신적 변화가 나타남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우울증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부부갈등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성문제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물질남용 등의 다양한 가족문제에 확대 적용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미국과 영국뿐 아니라 독일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캐나다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이탈리아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호주 등에서도 가족치료 발전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가족치료 학회 설립 및 전문학술지 발간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조직의 확대 개편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부부상담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-&gt;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가족상담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-&gt;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부부가족치료학회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(AAMFT,1978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년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)</a:t>
              </a:r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32" y="3501008"/>
            <a:ext cx="9143968" cy="1512168"/>
            <a:chOff x="32" y="4959874"/>
            <a:chExt cx="9143968" cy="1242226"/>
          </a:xfrm>
        </p:grpSpPr>
        <p:sp>
          <p:nvSpPr>
            <p:cNvPr id="15" name="Rectangle 54"/>
            <p:cNvSpPr>
              <a:spLocks noChangeArrowheads="1"/>
            </p:cNvSpPr>
            <p:nvPr/>
          </p:nvSpPr>
          <p:spPr bwMode="auto">
            <a:xfrm>
              <a:off x="32" y="4959874"/>
              <a:ext cx="9143968" cy="338789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2.4.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성장 및 전문화기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(1980)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Rectangle 76"/>
            <p:cNvSpPr>
              <a:spLocks noChangeArrowheads="1"/>
            </p:cNvSpPr>
            <p:nvPr/>
          </p:nvSpPr>
          <p:spPr bwMode="auto">
            <a:xfrm>
              <a:off x="4763" y="5242197"/>
              <a:ext cx="9139237" cy="95990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20000"/>
                </a:lnSpc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특정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모델보다는 여러 모델 통합할 필요성 인식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해결중심모델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심리교육모델</a:t>
              </a:r>
              <a:r>
                <a:rPr lang="en-US" altLang="ko-KR" sz="1500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sz="1500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치료</a:t>
              </a:r>
              <a:r>
                <a:rPr lang="en-US" altLang="ko-KR" sz="1500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+</a:t>
              </a:r>
              <a:r>
                <a:rPr lang="ko-KR" altLang="en-US" sz="1500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교육</a:t>
              </a:r>
              <a:r>
                <a:rPr lang="en-US" altLang="ko-KR" sz="1500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)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20000"/>
                </a:lnSpc>
                <a:buFontTx/>
                <a:buChar char="•"/>
                <a:defRPr/>
              </a:pP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활용분야 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교육학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가정의학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간호학 등 광범위한 분야에서 활용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20000"/>
                </a:lnSpc>
                <a:buFontTx/>
                <a:buChar char="•"/>
                <a:defRPr/>
              </a:pP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1990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년대에는 일본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한국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홍콩 등의 아시아권에도 도입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17" name="그룹 11"/>
          <p:cNvGrpSpPr/>
          <p:nvPr/>
        </p:nvGrpSpPr>
        <p:grpSpPr>
          <a:xfrm>
            <a:off x="0" y="5085185"/>
            <a:ext cx="9144000" cy="1872208"/>
            <a:chOff x="0" y="2060631"/>
            <a:chExt cx="9144000" cy="2091884"/>
          </a:xfrm>
        </p:grpSpPr>
        <p:sp>
          <p:nvSpPr>
            <p:cNvPr id="21" name="Rectangle 54"/>
            <p:cNvSpPr>
              <a:spLocks noChangeArrowheads="1"/>
            </p:cNvSpPr>
            <p:nvPr/>
          </p:nvSpPr>
          <p:spPr bwMode="auto">
            <a:xfrm>
              <a:off x="0" y="2060631"/>
              <a:ext cx="9144000" cy="575476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2.5.  </a:t>
              </a:r>
              <a:r>
                <a:rPr lang="ko-KR" altLang="en-US" sz="2000" dirty="0" err="1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통합기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(1990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년대 이후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2" name="Rectangle 77"/>
            <p:cNvSpPr>
              <a:spLocks noChangeArrowheads="1"/>
            </p:cNvSpPr>
            <p:nvPr/>
          </p:nvSpPr>
          <p:spPr bwMode="auto">
            <a:xfrm>
              <a:off x="0" y="2518864"/>
              <a:ext cx="9144000" cy="1633651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70000"/>
                </a:lnSpc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개인치료 경시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가족치료모델의 효율성 평가 결과 등으로 모델간 통합 노력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70000"/>
                </a:lnSpc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포스트모더니즘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사회구성주의이론 등의 영향으로 이야기치료모델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등의 후기모델 개발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70000"/>
                </a:lnSpc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전기모델과 후기모델이 공존 발전하는 방향으로 발전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: PPCT(person-process-</a:t>
              </a:r>
            </a:p>
            <a:p>
              <a:pPr marL="180975">
                <a:lnSpc>
                  <a:spcPct val="70000"/>
                </a:lnSpc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 context-time)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모델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통합적 문제해결 모델 등의 등장</a:t>
              </a: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19"/>
          <p:cNvGrpSpPr>
            <a:grpSpLocks/>
          </p:cNvGrpSpPr>
          <p:nvPr/>
        </p:nvGrpSpPr>
        <p:grpSpPr bwMode="auto">
          <a:xfrm>
            <a:off x="0" y="908720"/>
            <a:ext cx="9144000" cy="5760640"/>
            <a:chOff x="0" y="836723"/>
            <a:chExt cx="9144000" cy="3960255"/>
          </a:xfrm>
        </p:grpSpPr>
        <p:sp>
          <p:nvSpPr>
            <p:cNvPr id="16" name="Rectangle 76"/>
            <p:cNvSpPr>
              <a:spLocks noChangeArrowheads="1"/>
            </p:cNvSpPr>
            <p:nvPr/>
          </p:nvSpPr>
          <p:spPr bwMode="auto">
            <a:xfrm>
              <a:off x="0" y="1340755"/>
              <a:ext cx="9144000" cy="345622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30000"/>
                </a:lnSpc>
                <a:defRPr/>
              </a:pPr>
              <a:endParaRPr lang="en-US" altLang="ko-KR" sz="1100" b="1" dirty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defRPr/>
              </a:pPr>
              <a:endParaRPr lang="en-US" altLang="ko-KR" b="1" dirty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254" name="Rectangle 53"/>
            <p:cNvSpPr>
              <a:spLocks noChangeArrowheads="1"/>
            </p:cNvSpPr>
            <p:nvPr/>
          </p:nvSpPr>
          <p:spPr bwMode="auto">
            <a:xfrm>
              <a:off x="0" y="836723"/>
              <a:ext cx="9144000" cy="500067"/>
            </a:xfrm>
            <a:prstGeom prst="rect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3.1.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전통적 가족문제 예방과 대처방법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0245" name="Text Box 56"/>
          <p:cNvSpPr txBox="1">
            <a:spLocks noChangeArrowheads="1"/>
          </p:cNvSpPr>
          <p:nvPr/>
        </p:nvSpPr>
        <p:spPr bwMode="auto">
          <a:xfrm>
            <a:off x="96838" y="293688"/>
            <a:ext cx="378020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sz="26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한국의 가족치료 발달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0246" name="Line 46"/>
          <p:cNvSpPr>
            <a:spLocks noChangeShapeType="1"/>
          </p:cNvSpPr>
          <p:nvPr/>
        </p:nvSpPr>
        <p:spPr bwMode="auto">
          <a:xfrm>
            <a:off x="3175" y="836738"/>
            <a:ext cx="9144000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_x60651856" descr="EMB00000fe44c3a"/>
          <p:cNvPicPr>
            <a:picLocks noChangeAspect="1" noChangeArrowheads="1"/>
          </p:cNvPicPr>
          <p:nvPr/>
        </p:nvPicPr>
        <p:blipFill>
          <a:blip r:embed="rId2" cstate="print"/>
          <a:srcRect l="2550" t="3627" r="2806" b="11426"/>
          <a:stretch>
            <a:fillRect/>
          </a:stretch>
        </p:blipFill>
        <p:spPr bwMode="auto">
          <a:xfrm>
            <a:off x="229231" y="1772816"/>
            <a:ext cx="8735257" cy="44347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386195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sz="26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한국 가족치료의 발달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0" y="692697"/>
            <a:ext cx="9144000" cy="923916"/>
            <a:chOff x="0" y="1019548"/>
            <a:chExt cx="9144000" cy="1027265"/>
          </a:xfrm>
        </p:grpSpPr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1019548"/>
              <a:ext cx="9144000" cy="400314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3.1.  </a:t>
              </a:r>
              <a:r>
                <a:rPr lang="ko-KR" altLang="en-US" sz="2000" dirty="0" err="1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생성기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(1970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-1980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년대 초반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19861"/>
              <a:ext cx="9144000" cy="626952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spcBef>
                  <a:spcPts val="300"/>
                </a:spcBef>
                <a:spcAft>
                  <a:spcPts val="300"/>
                </a:spcAft>
                <a:buFontTx/>
                <a:buChar char="•"/>
                <a:defRPr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en-US" altLang="ko-KR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Satir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의 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‘Conjoint Family Therapy’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번역 출간으로 가족치료 소개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Tx/>
                <a:buChar char="•"/>
                <a:defRPr/>
              </a:pP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미 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8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군 병원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정신과 및 </a:t>
              </a:r>
              <a:r>
                <a:rPr lang="ko-KR" altLang="en-US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사회복지계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외국유학 학자들이 가족치료 개념 소개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9221" name="그룹 14"/>
          <p:cNvGrpSpPr>
            <a:grpSpLocks/>
          </p:cNvGrpSpPr>
          <p:nvPr/>
        </p:nvGrpSpPr>
        <p:grpSpPr bwMode="auto">
          <a:xfrm>
            <a:off x="32" y="1700808"/>
            <a:ext cx="9143968" cy="1368153"/>
            <a:chOff x="0" y="3114302"/>
            <a:chExt cx="9144000" cy="1456612"/>
          </a:xfrm>
        </p:grpSpPr>
        <p:sp>
          <p:nvSpPr>
            <p:cNvPr id="9224" name="Rectangle 53"/>
            <p:cNvSpPr>
              <a:spLocks noChangeArrowheads="1"/>
            </p:cNvSpPr>
            <p:nvPr/>
          </p:nvSpPr>
          <p:spPr bwMode="auto">
            <a:xfrm>
              <a:off x="0" y="3114302"/>
              <a:ext cx="9138529" cy="556684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3.2.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발아기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(1980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 중반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-1990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년대 초반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3" name="Rectangle 76"/>
            <p:cNvSpPr>
              <a:spLocks noChangeArrowheads="1"/>
            </p:cNvSpPr>
            <p:nvPr/>
          </p:nvSpPr>
          <p:spPr bwMode="auto">
            <a:xfrm>
              <a:off x="4731" y="3572015"/>
              <a:ext cx="9139269" cy="998899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정신의학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심리학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err="1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사회복지학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간호학 중심의 대학원 교육 시작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가족치료 전공자 증가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1988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년 한국가족치료학회 설립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학위논문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저서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워크숍 실시 및 일부 개인 사설상담소에서 가족치료 실천</a:t>
              </a:r>
              <a:endParaRPr lang="en-US" altLang="ko-KR" b="1" dirty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0" y="3140967"/>
            <a:ext cx="9144000" cy="1497771"/>
            <a:chOff x="0" y="4959874"/>
            <a:chExt cx="9144000" cy="1129299"/>
          </a:xfrm>
        </p:grpSpPr>
        <p:sp>
          <p:nvSpPr>
            <p:cNvPr id="9222" name="Rectangle 54"/>
            <p:cNvSpPr>
              <a:spLocks noChangeArrowheads="1"/>
            </p:cNvSpPr>
            <p:nvPr/>
          </p:nvSpPr>
          <p:spPr bwMode="auto">
            <a:xfrm>
              <a:off x="32" y="4959874"/>
              <a:ext cx="9143968" cy="338789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3. 3.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개화기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(1990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년대 중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,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후반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0" y="5231341"/>
              <a:ext cx="9139237" cy="857832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구조적 가족치료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경험적 가족치료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해결중심단기치료 등 </a:t>
              </a:r>
              <a:r>
                <a:rPr lang="ko-KR" altLang="en-US" b="1" dirty="0" err="1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워크샵이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다양화되면서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이를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defRPr/>
              </a:pP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기반으로 가족치료 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setting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확대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복지관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병원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상담소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정신건강복지센터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등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)</a:t>
              </a:r>
            </a:p>
            <a:p>
              <a:pPr marL="180975"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가족치료 전공 분야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아동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상담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err="1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목회학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)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다양화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가족치료 학회 연구모임 활성화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한국가족치료학회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부부가족상담학회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한국가족관계학회 등에서 </a:t>
              </a:r>
              <a:r>
                <a:rPr lang="ko-KR" altLang="en-US" b="1" dirty="0" err="1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상담사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자격제도 실시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0" y="4756825"/>
            <a:ext cx="9143968" cy="2056551"/>
            <a:chOff x="32" y="4892550"/>
            <a:chExt cx="9143968" cy="1550611"/>
          </a:xfrm>
        </p:grpSpPr>
        <p:sp>
          <p:nvSpPr>
            <p:cNvPr id="18" name="Rectangle 54"/>
            <p:cNvSpPr>
              <a:spLocks noChangeArrowheads="1"/>
            </p:cNvSpPr>
            <p:nvPr/>
          </p:nvSpPr>
          <p:spPr bwMode="auto">
            <a:xfrm>
              <a:off x="32" y="4892550"/>
              <a:ext cx="9143968" cy="284496"/>
            </a:xfrm>
            <a:prstGeom prst="rect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3. 4.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성장기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(2000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년대 이후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Rectangle 76"/>
            <p:cNvSpPr>
              <a:spLocks noChangeArrowheads="1"/>
            </p:cNvSpPr>
            <p:nvPr/>
          </p:nvSpPr>
          <p:spPr bwMode="auto">
            <a:xfrm>
              <a:off x="4763" y="5164015"/>
              <a:ext cx="9139237" cy="127914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건강가정기본법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(2005),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이혼숙려기간제도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(2008)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시행과 가족폭력 및 성폭력 관련 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defRPr/>
              </a:pP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법률과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정신보건법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sz="1100" b="1" dirty="0">
                  <a:solidFill>
                    <a:schemeClr val="accent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linkClick r:id="rId2" tooltip="정신건강증진 및 정신질환자 복지서비스 지원에 관한 법률"/>
                </a:rPr>
                <a:t>정신건강증진 및 </a:t>
              </a:r>
              <a:r>
                <a:rPr lang="ko-KR" altLang="en-US" sz="1100" b="1" dirty="0" err="1">
                  <a:solidFill>
                    <a:schemeClr val="accent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linkClick r:id="rId2" tooltip="정신건강증진 및 정신질환자 복지서비스 지원에 관한 법률"/>
                </a:rPr>
                <a:t>정신질환자</a:t>
              </a:r>
              <a:r>
                <a:rPr lang="ko-KR" altLang="en-US" sz="1100" b="1" dirty="0">
                  <a:solidFill>
                    <a:schemeClr val="accent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linkClick r:id="rId2" tooltip="정신건강증진 및 정신질환자 복지서비스 지원에 관한 법률"/>
                </a:rPr>
                <a:t> 복지서비스 지원에 관한 법률</a:t>
              </a:r>
              <a:r>
                <a:rPr lang="ko-KR" altLang="en-US" sz="1100" dirty="0">
                  <a:solidFill>
                    <a:schemeClr val="accent6"/>
                  </a:solidFill>
                  <a:hlinkClick r:id="rId2" tooltip="정신건강증진 및 정신질환자 복지서비스 지원에 관한 법률"/>
                </a:rPr>
                <a:t> </a:t>
              </a:r>
              <a:r>
                <a:rPr lang="en-US" altLang="ko-KR" dirty="0" smtClean="0"/>
                <a:t>)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등에서 가족상담과 지원 명시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건강가정지원센터 등 가족치료 및 상담센터의 확대설치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부부갈등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이혼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자녀문제 등으로 일반인의 가족 관련 상담 수요 증가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워크샵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err="1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수퍼비전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강화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가족치료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및 상담 관련 자격증 발급으로 치료전문가 증가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아직도 가족치료는 보편화되지 못하고 있어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인력양성</a:t>
              </a:r>
              <a:r>
                <a:rPr lang="en-US" altLang="ko-KR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교육 및 지도감독 강화 등 필요</a:t>
              </a:r>
              <a:endParaRPr lang="en-US" altLang="ko-KR" b="1" dirty="0" smtClean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293688"/>
            <a:ext cx="9147175" cy="6375672"/>
            <a:chOff x="0" y="293688"/>
            <a:chExt cx="9147175" cy="6375672"/>
          </a:xfrm>
        </p:grpSpPr>
        <p:grpSp>
          <p:nvGrpSpPr>
            <p:cNvPr id="2" name="그룹 19"/>
            <p:cNvGrpSpPr>
              <a:grpSpLocks/>
            </p:cNvGrpSpPr>
            <p:nvPr/>
          </p:nvGrpSpPr>
          <p:grpSpPr bwMode="auto">
            <a:xfrm>
              <a:off x="0" y="908720"/>
              <a:ext cx="9144000" cy="5760640"/>
              <a:chOff x="36512" y="1340753"/>
              <a:chExt cx="9144000" cy="5542993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36512" y="1617903"/>
                <a:ext cx="9144000" cy="526584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buFont typeface="Wingdings" pitchFamily="2" charset="2"/>
                  <a:buChar char="§"/>
                  <a:defRPr/>
                </a:pP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정신분석이론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 Freud.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무의식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정신결정론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(5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세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심리성적 발달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자유연상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통찰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해석 등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buFont typeface="Wingdings" pitchFamily="2" charset="2"/>
                  <a:buChar char="§"/>
                  <a:defRPr/>
                </a:pP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인본주의이론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 Rogers.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자기실현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err="1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일치성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진실성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무조건적 긍정적 존중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공감적 이해 등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buFont typeface="Wingdings" pitchFamily="2" charset="2"/>
                  <a:buChar char="§"/>
                  <a:defRPr/>
                </a:pP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행동주의이론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 Skinner, </a:t>
                </a:r>
                <a:r>
                  <a:rPr lang="en-US" altLang="ko-KR" sz="1600" b="1" dirty="0" err="1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Bandura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등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.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학습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모방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강화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벌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모델링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체계적 둔감화 등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buFont typeface="Wingdings" pitchFamily="2" charset="2"/>
                  <a:buChar char="§"/>
                  <a:defRPr/>
                </a:pP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인지이론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 Piaget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인지발달이론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Ellis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REBT(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즉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ABCDE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모델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),  Beck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인지치료모델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buFont typeface="Wingdings" pitchFamily="2" charset="2"/>
                  <a:buChar char="§"/>
                  <a:defRPr/>
                </a:pP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현실치료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en-US" altLang="ko-KR" sz="1600" b="1" dirty="0" err="1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Glasser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.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인간은 자신의 삶을 선택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통제할 수 있음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.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행동은 생존 등의 욕구를 충족하기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defRPr/>
                </a:pP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위한 바람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 want)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표현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 want-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지각한 세계가 불일치할 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때 발생하는 갈등을 조절할 수 있도록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defRPr/>
                </a:pP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자아통제력을 높여줌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buFont typeface="Wingdings" pitchFamily="2" charset="2"/>
                  <a:buChar char="§"/>
                  <a:defRPr/>
                </a:pP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Gestalt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치료 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:</a:t>
                </a:r>
                <a:r>
                  <a:rPr lang="en-US" altLang="ko-KR" sz="1600" b="1" dirty="0" smtClean="0">
                    <a:solidFill>
                      <a:srgbClr val="0000CC"/>
                    </a:solidFill>
                  </a:rPr>
                  <a:t>Pearls.</a:t>
                </a:r>
                <a:r>
                  <a:rPr lang="en-US" altLang="ko-KR" sz="1600" b="1" dirty="0" smtClean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인간은 자신의 욕구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감정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행동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환경 등을 하나의 통합된 전체로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인식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defRPr/>
                </a:pP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Gestalt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형성에 문제가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생기면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인생 미해결과제가 발생함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.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신체자각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환경자각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err="1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빈의자기법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등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buFont typeface="Wingdings" pitchFamily="2" charset="2"/>
                  <a:buChar char="§"/>
                  <a:defRPr/>
                </a:pP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Psychodrama: Moreno.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집단의 치료가능성 인정하고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안전한 치료적 환경에서 해결되지 않은 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200000"/>
                  </a:lnSpc>
                  <a:defRPr/>
                </a:pP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갈등을 재연하여 해결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역할전환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이중자아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err="1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빈의자기법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독백</a:t>
                </a:r>
                <a:r>
                  <a:rPr lang="en-US" altLang="ko-KR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 smtClean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등의 기법 활용</a:t>
                </a:r>
                <a:endParaRPr lang="en-US" altLang="ko-KR" sz="1600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36512" y="1340753"/>
                <a:ext cx="9144000" cy="500066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1.1.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상담이론</a:t>
                </a:r>
                <a:endPara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605326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</a:t>
              </a:r>
              <a:r>
                <a:rPr lang="ko-KR" altLang="en-US" sz="26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 및 치료에 영향을 미친 이론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83673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4221088"/>
            <a:ext cx="7200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/>
          <p:cNvGrpSpPr/>
          <p:nvPr/>
        </p:nvGrpSpPr>
        <p:grpSpPr>
          <a:xfrm>
            <a:off x="0" y="293688"/>
            <a:ext cx="9147175" cy="6564311"/>
            <a:chOff x="0" y="293688"/>
            <a:chExt cx="9147175" cy="6564311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605326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</a:t>
              </a:r>
              <a:r>
                <a:rPr lang="ko-KR" altLang="en-US" sz="26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 및 치료에 영향을 미친 이론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83673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53"/>
            <p:cNvSpPr>
              <a:spLocks noChangeArrowheads="1"/>
            </p:cNvSpPr>
            <p:nvPr/>
          </p:nvSpPr>
          <p:spPr bwMode="auto">
            <a:xfrm>
              <a:off x="0" y="908720"/>
              <a:ext cx="9138497" cy="550397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1.2. </a:t>
              </a:r>
              <a:r>
                <a:rPr lang="ko-KR" altLang="en-US" sz="2000" dirty="0" err="1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가족학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 및 사회과학 이론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1412776"/>
              <a:ext cx="9139237" cy="544522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구조기능주의이론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: Levi-Strauss, Parsons.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가족구조에 따라 관계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문제가 달라짐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현재 가족의 상호작용에 관심을 갖고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기능 개선을 도모하며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가족성원의 문제는 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가족유지에 도움이 된다는 시각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상징적 상호작용이론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: Mead,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시카고학파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가족성원은 주관성에 의거하여 상호작용하며 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상호 연결되어 있다고 보고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성원간의 의사소통과 상호작용변화에 관심을 가짐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가족스트레스 이론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:  Hill, </a:t>
              </a:r>
              <a:r>
                <a:rPr lang="en-US" altLang="ko-KR" b="1" dirty="0" err="1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McCubin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. ABCX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모델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b="1" dirty="0" err="1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스트레스원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-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자원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-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스트레스 인지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평가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-</a:t>
              </a: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위기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), Double ABCX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모델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누적스트레스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-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자원개발노력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-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재평가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-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긍정적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대처능력 추가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)</a:t>
              </a: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건강가족이론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다양한 이론 존재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. Walsh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의 가족탄력성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(resilience)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이론에서는 가족이  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위기와 도전을 극복하고 성장해갈 수 있는 능력이 있음 주장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가정폭력이론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생태체계이론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사회학습이론 등 다양한 이론 존재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개인요인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가족요인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</a:t>
              </a: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사회요인이 복합적으로 작용하여  폭력이 발생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여권주의 이론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남성지배적 사회구조가 여성차별 및 통제 초래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여성의 지위 향상 주장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일반체계이론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생태체계이론</a:t>
              </a:r>
              <a:endParaRPr lang="en-US" altLang="ko-KR" b="1" dirty="0" smtClean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포스트모더니즘</a:t>
              </a:r>
              <a:r>
                <a:rPr lang="en-US" altLang="ko-KR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rPr>
                <a:t>사회구성주의이론 </a:t>
              </a:r>
              <a:endParaRPr lang="en-US" altLang="ko-KR" b="1" dirty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260350"/>
            <a:ext cx="9147175" cy="6597650"/>
            <a:chOff x="0" y="260350"/>
            <a:chExt cx="9147175" cy="6597650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40591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서구의 가족치료 발달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7173" name="Rectangle 54"/>
            <p:cNvSpPr>
              <a:spLocks noChangeArrowheads="1"/>
            </p:cNvSpPr>
            <p:nvPr/>
          </p:nvSpPr>
          <p:spPr bwMode="auto">
            <a:xfrm>
              <a:off x="0" y="798176"/>
              <a:ext cx="9144000" cy="542592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형성기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(1950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년대 까지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grpSp>
          <p:nvGrpSpPr>
            <p:cNvPr id="3" name="그룹 8"/>
            <p:cNvGrpSpPr>
              <a:grpSpLocks/>
            </p:cNvGrpSpPr>
            <p:nvPr/>
          </p:nvGrpSpPr>
          <p:grpSpPr bwMode="auto">
            <a:xfrm>
              <a:off x="0" y="2132856"/>
              <a:ext cx="9144000" cy="4725144"/>
              <a:chOff x="-32" y="793730"/>
              <a:chExt cx="9144032" cy="4939700"/>
            </a:xfrm>
          </p:grpSpPr>
          <p:sp>
            <p:nvSpPr>
              <p:cNvPr id="14" name="Rectangle 77"/>
              <p:cNvSpPr>
                <a:spLocks noChangeArrowheads="1"/>
              </p:cNvSpPr>
              <p:nvPr/>
            </p:nvSpPr>
            <p:spPr bwMode="auto">
              <a:xfrm>
                <a:off x="-32" y="1166330"/>
                <a:ext cx="9144032" cy="4567100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20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세기 초 결혼생활문제가 개인의 심리문제가 아닌 부부상호작용 결과라는 인식 확산</a:t>
                </a:r>
                <a:endParaRPr lang="en-US" altLang="ko-KR" b="1" dirty="0" smtClean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1920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년대 후반부터 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1940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년대까지 부부상담센터 설립</a:t>
                </a:r>
                <a:endParaRPr lang="en-US" altLang="ko-KR" b="1" dirty="0" smtClean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초기에는 부부 각자를 대상으로 상담했으나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부부 </a:t>
                </a:r>
                <a:r>
                  <a:rPr lang="ko-KR" altLang="en-US" b="1" dirty="0" err="1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공동치료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(conjoint therapy)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로 전환</a:t>
                </a:r>
                <a:endParaRPr lang="en-US" altLang="ko-KR" b="1" dirty="0" smtClean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1942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년 </a:t>
                </a:r>
                <a:r>
                  <a:rPr lang="ko-KR" altLang="en-US" b="1" dirty="0" err="1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미국부부부상담가협회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(AAMC)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설립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정신과전문의 등의 부부치료에 합류</a:t>
                </a:r>
                <a:endParaRPr lang="en-US" altLang="ko-KR" b="1" dirty="0" smtClean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20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세기 초에 아동지도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(child guidance) 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운동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성인 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정신장애 예방 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목적 아동 정서치료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Freud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의 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Hans Case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b="1" dirty="0" err="1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거세불안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err="1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말공포증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), Adler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의 사회적 관심에 대한 강조 등이 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영향</a:t>
                </a:r>
                <a:endParaRPr lang="en-US" altLang="ko-KR" b="1" dirty="0" smtClean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en-US" altLang="ko-KR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1930</a:t>
                </a:r>
                <a:r>
                  <a:rPr lang="ko-KR" altLang="en-US" b="1" dirty="0" smtClean="0">
                    <a:solidFill>
                      <a:schemeClr val="accent6"/>
                    </a:solidFill>
                    <a:latin typeface="굴림" pitchFamily="50" charset="-127"/>
                    <a:ea typeface="굴림" pitchFamily="50" charset="-127"/>
                  </a:rPr>
                  <a:t>년대부터 아동문제 해결을 위해 가족상호작용의 변화가 필수적임을 인식</a:t>
                </a:r>
                <a:endParaRPr lang="en-US" altLang="ko-KR" b="1" dirty="0" smtClean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rgbClr val="002060"/>
                    </a:solidFill>
                    <a:latin typeface="굴림" pitchFamily="50" charset="-127"/>
                    <a:ea typeface="굴림" pitchFamily="50" charset="-127"/>
                  </a:rPr>
                  <a:t> 1940</a:t>
                </a:r>
                <a:r>
                  <a:rPr lang="ko-KR" altLang="en-US" b="1" dirty="0" smtClean="0">
                    <a:solidFill>
                      <a:srgbClr val="002060"/>
                    </a:solidFill>
                    <a:latin typeface="굴림" pitchFamily="50" charset="-127"/>
                    <a:ea typeface="굴림" pitchFamily="50" charset="-127"/>
                  </a:rPr>
                  <a:t>년대부터 아동문제해결 위해 부모를 지원하여 아동지도 운동을 전개함</a:t>
                </a:r>
                <a:endParaRPr lang="en-US" altLang="ko-KR" b="1" dirty="0" smtClean="0">
                  <a:solidFill>
                    <a:srgbClr val="00206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rgbClr val="00206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smtClean="0">
                    <a:solidFill>
                      <a:srgbClr val="002060"/>
                    </a:solidFill>
                    <a:latin typeface="굴림" pitchFamily="50" charset="-127"/>
                    <a:ea typeface="굴림" pitchFamily="50" charset="-127"/>
                  </a:rPr>
                  <a:t>부부상담과 아동지도운동은  개인의 문제가 가족과 연결되어 있는 점을 인식하고</a:t>
                </a:r>
                <a:r>
                  <a:rPr lang="en-US" altLang="ko-KR" b="1" dirty="0" smtClean="0">
                    <a:solidFill>
                      <a:srgbClr val="00206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defRPr/>
                </a:pPr>
                <a:r>
                  <a:rPr lang="ko-KR" altLang="en-US" b="1" dirty="0" smtClean="0">
                    <a:solidFill>
                      <a:srgbClr val="002060"/>
                    </a:solidFill>
                    <a:latin typeface="굴림" pitchFamily="50" charset="-127"/>
                    <a:ea typeface="굴림" pitchFamily="50" charset="-127"/>
                  </a:rPr>
                  <a:t>  가족에 대한 개입을 시작했다는 점에서 가족치료 형성에 크게 기여함</a:t>
                </a:r>
                <a:endParaRPr lang="en-US" altLang="ko-KR" b="1" dirty="0" smtClean="0">
                  <a:solidFill>
                    <a:srgbClr val="002060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7178" name="Rectangle 54"/>
              <p:cNvSpPr>
                <a:spLocks noChangeArrowheads="1"/>
              </p:cNvSpPr>
              <p:nvPr/>
            </p:nvSpPr>
            <p:spPr bwMode="auto">
              <a:xfrm>
                <a:off x="0" y="793730"/>
                <a:ext cx="9144000" cy="500066"/>
              </a:xfrm>
              <a:prstGeom prst="rect">
                <a:avLst/>
              </a:prstGeom>
              <a:gradFill rotWithShape="0">
                <a:gsLst>
                  <a:gs pos="0">
                    <a:srgbClr val="D6B19C"/>
                  </a:gs>
                  <a:gs pos="30000">
                    <a:srgbClr val="D49E6C"/>
                  </a:gs>
                  <a:gs pos="70000">
                    <a:srgbClr val="A65528"/>
                  </a:gs>
                  <a:gs pos="100000">
                    <a:srgbClr val="663012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2.1.1.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형성기</a:t>
                </a:r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부부상담과 아동지도운동</a:t>
                </a:r>
                <a:endPara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3" name="Text Box 71"/>
            <p:cNvSpPr txBox="1">
              <a:spLocks noChangeArrowheads="1"/>
            </p:cNvSpPr>
            <p:nvPr/>
          </p:nvSpPr>
          <p:spPr bwMode="auto">
            <a:xfrm>
              <a:off x="32" y="1340768"/>
              <a:ext cx="9143968" cy="73866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 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개인치료의 한계와 극복노력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,  2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차 세계대전 이후의 사회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-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가족불안정과 심리치료 수요 증가 등에 기인하여 태동</a:t>
              </a:r>
              <a:endParaRPr kumimoji="0" lang="en-US" altLang="ko-KR" sz="1400" b="1" dirty="0" smtClean="0">
                <a:solidFill>
                  <a:srgbClr val="FF6600"/>
                </a:solidFill>
                <a:latin typeface="Arial" charset="0"/>
              </a:endParaRPr>
            </a:p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부부상담과 아동지도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집단역동과 상담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사회복지실천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체계이론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 err="1" smtClean="0">
                  <a:solidFill>
                    <a:srgbClr val="FF6600"/>
                  </a:solidFill>
                  <a:latin typeface="Arial" charset="0"/>
                </a:rPr>
                <a:t>조현병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연구 등을 바탕으로 가족치료 형성</a:t>
              </a:r>
              <a:endParaRPr kumimoji="0" lang="en-US" altLang="ko-KR" sz="1600" b="1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260350"/>
            <a:ext cx="9147175" cy="6597647"/>
            <a:chOff x="0" y="260350"/>
            <a:chExt cx="9147175" cy="6597647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40591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서구의 가족치료 발달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764704"/>
              <a:ext cx="9144000" cy="2520280"/>
              <a:chOff x="0" y="1984259"/>
              <a:chExt cx="9144000" cy="2673024"/>
            </a:xfrm>
          </p:grpSpPr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1984259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2.1.2. 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형성기</a:t>
                </a:r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집단역동과 상담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65400"/>
                <a:ext cx="9144000" cy="209188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20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세기 초까지 정신치료의 대상은 개인과 개인의 심리내적 측면이었으나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Moreno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가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사이코드라마를 이용한 집단치료 기법 도임 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Kurt </a:t>
                </a:r>
                <a:r>
                  <a:rPr lang="en-US" altLang="ko-KR" b="1" dirty="0" err="1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Lewin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은 장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(field)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이론에서 인간행동은 개인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-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환경의 상호작용 산물이라고 보고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집단개입이 더욱 효과적임 주장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집단 의사소통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역할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상호작용 등을 가족치료에 적용 시도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(* Family Group Therapy)</a:t>
                </a:r>
              </a:p>
            </p:txBody>
          </p:sp>
        </p:grpSp>
        <p:grpSp>
          <p:nvGrpSpPr>
            <p:cNvPr id="3" name="그룹 8"/>
            <p:cNvGrpSpPr>
              <a:grpSpLocks/>
            </p:cNvGrpSpPr>
            <p:nvPr/>
          </p:nvGrpSpPr>
          <p:grpSpPr bwMode="auto">
            <a:xfrm>
              <a:off x="0" y="3360959"/>
              <a:ext cx="9144000" cy="2444305"/>
              <a:chOff x="-32" y="1013711"/>
              <a:chExt cx="9144032" cy="2444195"/>
            </a:xfrm>
          </p:grpSpPr>
          <p:sp>
            <p:nvSpPr>
              <p:cNvPr id="14" name="Rectangle 77"/>
              <p:cNvSpPr>
                <a:spLocks noChangeArrowheads="1"/>
              </p:cNvSpPr>
              <p:nvPr/>
            </p:nvSpPr>
            <p:spPr bwMode="auto">
              <a:xfrm>
                <a:off x="-32" y="1369768"/>
                <a:ext cx="9144032" cy="2088138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자선조직협회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(COS)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의 우애방문원은 개인문제뿐 아니라 가족문제에도 관심과 개입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err="1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인보관운동에서도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이민자 가족의 정착과 문제해결 원조활동 전개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사회복지실천에서는 가족을 서비스의 기본단위로 인식하고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가족에 개입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가족치료 발달초기 정신과에서 가족에 대한 사정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개입은 </a:t>
                </a:r>
                <a:r>
                  <a:rPr lang="ko-KR" altLang="en-US" b="1" dirty="0" err="1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사회복지사가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담당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en-US" altLang="ko-KR" b="1" dirty="0" err="1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Satir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Papp, Aponte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등의 유명 가족치료자가 사회복지 이력을 지님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7178" name="Rectangle 54"/>
              <p:cNvSpPr>
                <a:spLocks noChangeArrowheads="1"/>
              </p:cNvSpPr>
              <p:nvPr/>
            </p:nvSpPr>
            <p:spPr bwMode="auto">
              <a:xfrm>
                <a:off x="0" y="1013711"/>
                <a:ext cx="9144000" cy="428062"/>
              </a:xfrm>
              <a:prstGeom prst="rect">
                <a:avLst/>
              </a:prstGeom>
              <a:gradFill rotWithShape="0">
                <a:gsLst>
                  <a:gs pos="0">
                    <a:srgbClr val="D6B19C"/>
                  </a:gs>
                  <a:gs pos="30000">
                    <a:srgbClr val="D49E6C"/>
                  </a:gs>
                  <a:gs pos="70000">
                    <a:srgbClr val="A65528"/>
                  </a:gs>
                  <a:gs pos="100000">
                    <a:srgbClr val="663012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2.1.3.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형성기</a:t>
                </a:r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사회복지실천의 영향</a:t>
                </a:r>
                <a:endPara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4" name="그룹 14"/>
            <p:cNvGrpSpPr>
              <a:grpSpLocks/>
            </p:cNvGrpSpPr>
            <p:nvPr/>
          </p:nvGrpSpPr>
          <p:grpSpPr bwMode="auto">
            <a:xfrm>
              <a:off x="4763" y="5877270"/>
              <a:ext cx="9139237" cy="980727"/>
              <a:chOff x="4731" y="3962306"/>
              <a:chExt cx="9139269" cy="991930"/>
            </a:xfrm>
          </p:grpSpPr>
          <p:sp>
            <p:nvSpPr>
              <p:cNvPr id="18" name="Rectangle 53"/>
              <p:cNvSpPr>
                <a:spLocks noChangeArrowheads="1"/>
              </p:cNvSpPr>
              <p:nvPr/>
            </p:nvSpPr>
            <p:spPr bwMode="auto">
              <a:xfrm>
                <a:off x="5471" y="3962306"/>
                <a:ext cx="9138529" cy="509814"/>
              </a:xfrm>
              <a:prstGeom prst="rect">
                <a:avLst/>
              </a:prstGeom>
              <a:gradFill rotWithShape="0">
                <a:gsLst>
                  <a:gs pos="0">
                    <a:srgbClr val="63AEE7"/>
                  </a:gs>
                  <a:gs pos="100000">
                    <a:srgbClr val="38628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2.1.4.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형성기</a:t>
                </a:r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체계이론</a:t>
                </a:r>
                <a:endPara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19" name="Rectangle 76"/>
              <p:cNvSpPr>
                <a:spLocks noChangeArrowheads="1"/>
              </p:cNvSpPr>
              <p:nvPr/>
            </p:nvSpPr>
            <p:spPr bwMode="auto">
              <a:xfrm>
                <a:off x="4731" y="4472121"/>
                <a:ext cx="9139269" cy="48211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spcBef>
                    <a:spcPts val="300"/>
                  </a:spcBef>
                  <a:spcAft>
                    <a:spcPts val="300"/>
                  </a:spcAft>
                  <a:buFont typeface="Arial" pitchFamily="34" charset="0"/>
                  <a:buChar char="•"/>
                  <a:defRPr/>
                </a:pPr>
                <a:r>
                  <a:rPr lang="ko-KR" altLang="en-US" b="1" dirty="0" smtClean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en-US" altLang="ko-KR" b="1" dirty="0" smtClean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2</a:t>
                </a:r>
                <a:r>
                  <a:rPr lang="ko-KR" altLang="en-US" b="1" dirty="0" smtClean="0">
                    <a:solidFill>
                      <a:srgbClr val="003366"/>
                    </a:solidFill>
                    <a:latin typeface="굴림" pitchFamily="50" charset="-127"/>
                    <a:ea typeface="굴림" pitchFamily="50" charset="-127"/>
                  </a:rPr>
                  <a:t>장의 일반체계이론 참조</a:t>
                </a:r>
                <a:endPara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46"/>
          <p:cNvSpPr>
            <a:spLocks noChangeShapeType="1"/>
          </p:cNvSpPr>
          <p:nvPr/>
        </p:nvSpPr>
        <p:spPr bwMode="auto">
          <a:xfrm>
            <a:off x="3207" y="729973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172" name="Text Box 56"/>
          <p:cNvSpPr txBox="1">
            <a:spLocks noChangeArrowheads="1"/>
          </p:cNvSpPr>
          <p:nvPr/>
        </p:nvSpPr>
        <p:spPr bwMode="auto">
          <a:xfrm>
            <a:off x="96870" y="260350"/>
            <a:ext cx="405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2. </a:t>
            </a:r>
            <a:r>
              <a:rPr lang="ko-KR" altLang="en-US" sz="28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서구의 가족치료 발달</a:t>
            </a:r>
            <a:endParaRPr lang="en-US" altLang="ko-KR" sz="28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2" name="그룹 11"/>
          <p:cNvGrpSpPr/>
          <p:nvPr/>
        </p:nvGrpSpPr>
        <p:grpSpPr>
          <a:xfrm>
            <a:off x="0" y="836712"/>
            <a:ext cx="9144000" cy="5904656"/>
            <a:chOff x="0" y="2060631"/>
            <a:chExt cx="9144000" cy="6262516"/>
          </a:xfrm>
        </p:grpSpPr>
        <p:sp>
          <p:nvSpPr>
            <p:cNvPr id="7173" name="Rectangle 54"/>
            <p:cNvSpPr>
              <a:spLocks noChangeArrowheads="1"/>
            </p:cNvSpPr>
            <p:nvPr/>
          </p:nvSpPr>
          <p:spPr bwMode="auto">
            <a:xfrm>
              <a:off x="0" y="2060631"/>
              <a:ext cx="9144000" cy="575476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2.1.5. 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형성기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: </a:t>
              </a:r>
              <a:r>
                <a:rPr lang="ko-KR" altLang="en-US" sz="2000" dirty="0" err="1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조현병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 가족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연구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2518864"/>
              <a:ext cx="9144000" cy="580428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523875" indent="-342900">
                <a:spcBef>
                  <a:spcPts val="500"/>
                </a:spcBef>
                <a:spcAft>
                  <a:spcPts val="500"/>
                </a:spcAft>
                <a:buAutoNum type="arabicParenR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Gregory Bateson</a:t>
              </a:r>
            </a:p>
            <a:p>
              <a:pPr marL="523875" indent="-342900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다분야 학자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(Haley, </a:t>
              </a:r>
              <a:r>
                <a:rPr lang="en-US" altLang="ko-KR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Weakland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Fry, Jackson)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와 동물과 인간의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행동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의사소통에  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523875" indent="-342900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   관한 연구를 실시했으며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의사소통 수준 불일치에 연구 초점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Don Jackson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이 합류하여  </a:t>
              </a:r>
              <a:r>
                <a:rPr lang="ko-KR" altLang="en-US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조현병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가족의 의사소통  연구에 집중하여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이중구속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 (double bind)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가설 제시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예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조현병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아들을 면회간 어머니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)</a:t>
              </a: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이후 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Palo Alto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지역에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Mental Research Institute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설립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MRI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를 기반으로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의사소통 가족치료모델 발전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endParaRPr lang="en-US" altLang="ko-KR" sz="1000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2) Nathan Ackerman</a:t>
              </a: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가족을 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social unit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로 규정하여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어머니와 아동을 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‘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함께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’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치료함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1955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년 </a:t>
              </a:r>
              <a:r>
                <a:rPr lang="ko-KR" altLang="en-US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가족정신건강클리닉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1960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년 뉴욕에 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Ackerman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가족연구소 설립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1962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년 가족치료분야 전문학술지 </a:t>
              </a:r>
              <a:r>
                <a:rPr lang="en-US" altLang="ko-KR" b="1" i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Family Process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창간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정신분석치료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-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가족치료사이의 다리를 놓은 인물로 평가되며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가족치료의 개척자라 함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46"/>
          <p:cNvSpPr>
            <a:spLocks noChangeShapeType="1"/>
          </p:cNvSpPr>
          <p:nvPr/>
        </p:nvSpPr>
        <p:spPr bwMode="auto">
          <a:xfrm>
            <a:off x="3207" y="729973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172" name="Text Box 56"/>
          <p:cNvSpPr txBox="1">
            <a:spLocks noChangeArrowheads="1"/>
          </p:cNvSpPr>
          <p:nvPr/>
        </p:nvSpPr>
        <p:spPr bwMode="auto">
          <a:xfrm>
            <a:off x="96870" y="260350"/>
            <a:ext cx="4059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8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2. </a:t>
            </a:r>
            <a:r>
              <a:rPr lang="ko-KR" altLang="en-US" sz="2800" dirty="0" smtClean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서구의 가족치료 발달</a:t>
            </a:r>
            <a:endParaRPr lang="en-US" altLang="ko-KR" sz="28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2" name="그룹 11"/>
          <p:cNvGrpSpPr/>
          <p:nvPr/>
        </p:nvGrpSpPr>
        <p:grpSpPr>
          <a:xfrm>
            <a:off x="0" y="764704"/>
            <a:ext cx="9144000" cy="5976664"/>
            <a:chOff x="0" y="1984259"/>
            <a:chExt cx="9144000" cy="6338888"/>
          </a:xfrm>
        </p:grpSpPr>
        <p:sp>
          <p:nvSpPr>
            <p:cNvPr id="7173" name="Rectangle 54"/>
            <p:cNvSpPr>
              <a:spLocks noChangeArrowheads="1"/>
            </p:cNvSpPr>
            <p:nvPr/>
          </p:nvSpPr>
          <p:spPr bwMode="auto">
            <a:xfrm>
              <a:off x="0" y="1984259"/>
              <a:ext cx="9144000" cy="57547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2.1.5. 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형성기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: </a:t>
              </a:r>
              <a:r>
                <a:rPr lang="ko-KR" altLang="en-US" sz="2000" dirty="0" err="1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조현병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 가족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연구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2518864"/>
              <a:ext cx="9144000" cy="580428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523875" indent="-342900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3) Theodore </a:t>
              </a:r>
              <a:r>
                <a:rPr lang="en-US" altLang="ko-KR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Lidz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523875" indent="-342900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아버지의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역할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부부의 결혼생활문제가 자녀의 </a:t>
              </a:r>
              <a:r>
                <a:rPr lang="ko-KR" altLang="en-US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조현병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원인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부부분열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(marital schism);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부부가 자신의 기대와 욕구 충족을 위해 상대방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인정 않음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부부왜곡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( marital skew):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부모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한쪽의 성격장애와 의존성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다른 부모는 지배적 성</a:t>
              </a:r>
              <a:r>
                <a:rPr lang="ko-KR" altLang="en-US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향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endParaRPr lang="en-US" altLang="ko-KR" sz="800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4) Lyman 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Wynne(NIMH; </a:t>
              </a:r>
              <a:r>
                <a:rPr lang="en-US" altLang="ko-KR" i="1" dirty="0"/>
                <a:t>National Institute of Mental Health 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)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가족의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역할구조와 의사소통 유형이 </a:t>
              </a:r>
              <a:r>
                <a:rPr lang="ko-KR" altLang="en-US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조현병과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관련성 지님 주장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의사상호성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en-US" altLang="ko-KR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pseudomutuality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):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가족갈등을 감추고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겉으로 친밀한 척함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의사적대성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en-US" altLang="ko-KR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pseudohostility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):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가족친밀성을 감추고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겉으로 적대감을 보임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고무울타리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(rubber fences):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가족외부의 개입과 도움을 수용하고 협조적 태도를 보이나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실제로는 영향을 받지 않고 원래 모습으로 되돌아 가려는 성향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endParaRPr lang="en-US" altLang="ko-KR" sz="800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5) Murray Bowen</a:t>
              </a: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  <a:defRPr/>
              </a:pP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부모의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미분화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삼각관계 등이 다세대에 걸쳐 전수되어 </a:t>
              </a:r>
              <a:r>
                <a:rPr lang="ko-KR" altLang="en-US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조현병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발병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다음 주 설명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0" y="260350"/>
            <a:ext cx="9147175" cy="6175226"/>
            <a:chOff x="0" y="260350"/>
            <a:chExt cx="9147175" cy="6175226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40591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서구의 가족치료 발달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764704"/>
              <a:ext cx="9144000" cy="3312368"/>
              <a:chOff x="0" y="1984259"/>
              <a:chExt cx="9144000" cy="3513119"/>
            </a:xfrm>
          </p:grpSpPr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1984259"/>
                <a:ext cx="9144000" cy="575475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2.1.5. 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형성기</a:t>
                </a:r>
                <a:r>
                  <a:rPr lang="en-US" altLang="ko-KR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 err="1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조현병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 가족 </a:t>
                </a:r>
                <a:r>
                  <a:rPr lang="ko-KR" altLang="en-US" sz="2000" dirty="0" smtClean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연구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18864"/>
                <a:ext cx="9144000" cy="2978514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523875" indent="-342900">
                  <a:spcBef>
                    <a:spcPts val="500"/>
                  </a:spcBef>
                  <a:spcAft>
                    <a:spcPts val="500"/>
                  </a:spcAft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6) Carl Whitaker</a:t>
                </a:r>
              </a:p>
              <a:p>
                <a:pPr marL="523875" indent="-342900">
                  <a:spcBef>
                    <a:spcPts val="500"/>
                  </a:spcBef>
                  <a:spcAft>
                    <a:spcPts val="500"/>
                  </a:spcAft>
                  <a:buFont typeface="Arial" pitchFamily="34" charset="0"/>
                  <a:buChar char="•"/>
                  <a:defRPr/>
                </a:pP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치료과정의 경험을 통해 가족변화가 가능하다고 보고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이론보다 기법 개발에 치중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523875" indent="-342900">
                  <a:spcBef>
                    <a:spcPts val="500"/>
                  </a:spcBef>
                  <a:spcAft>
                    <a:spcPts val="500"/>
                  </a:spcAft>
                  <a:buFont typeface="Arial" pitchFamily="34" charset="0"/>
                  <a:buChar char="•"/>
                  <a:defRPr/>
                </a:pP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환자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+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가족 동시 참여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직관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환상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비유 등의 경험을 중시하여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경험적 가족치료 개발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523875" indent="-342900">
                  <a:spcBef>
                    <a:spcPts val="500"/>
                  </a:spcBef>
                  <a:spcAft>
                    <a:spcPts val="500"/>
                  </a:spcAft>
                  <a:buFont typeface="Arial" pitchFamily="34" charset="0"/>
                  <a:buChar char="•"/>
                  <a:defRPr/>
                </a:pPr>
                <a:endParaRPr lang="en-US" altLang="ko-KR" sz="800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523875" indent="-342900">
                  <a:spcBef>
                    <a:spcPts val="500"/>
                  </a:spcBef>
                  <a:spcAft>
                    <a:spcPts val="500"/>
                  </a:spcAft>
                  <a:defRPr/>
                </a:pP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7) Ronald D. Laing</a:t>
                </a:r>
              </a:p>
              <a:p>
                <a:pPr marL="523875" indent="-342900">
                  <a:spcBef>
                    <a:spcPts val="500"/>
                  </a:spcBef>
                  <a:spcAft>
                    <a:spcPts val="500"/>
                  </a:spcAft>
                  <a:buFont typeface="Arial" pitchFamily="34" charset="0"/>
                  <a:buChar char="•"/>
                  <a:defRPr/>
                </a:pPr>
                <a:r>
                  <a:rPr lang="ko-KR" altLang="en-US" b="1" dirty="0" err="1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반정신치료주의자로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잘 알려져 있으며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현상유지를 위해 갈등이나 불일치는 감추고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523875" indent="-342900">
                  <a:spcBef>
                    <a:spcPts val="500"/>
                  </a:spcBef>
                  <a:spcAft>
                    <a:spcPts val="500"/>
                  </a:spcAft>
                  <a:defRPr/>
                </a:pP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   실제 자아와 다른 거짓 자아</a:t>
                </a:r>
                <a:r>
                  <a:rPr lang="en-US" altLang="ko-KR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(pseudo-self)</a:t>
                </a:r>
                <a:r>
                  <a:rPr lang="ko-KR" altLang="en-US" b="1" dirty="0" smtClean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를 드러냄으로써 정신병리 발생 주장</a:t>
                </a:r>
                <a:endPara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</p:grp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4325014"/>
              <a:ext cx="9144000" cy="40011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  <a:buFont typeface="Wingdings" pitchFamily="2" charset="2"/>
                <a:buNone/>
              </a:pPr>
              <a:r>
                <a:rPr kumimoji="0" lang="en-US" altLang="ko-KR" sz="2000" dirty="0" smtClean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2.1. 6. </a:t>
              </a:r>
              <a:r>
                <a:rPr kumimoji="0" lang="ko-KR" altLang="en-US" sz="2000" dirty="0" smtClean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형성기</a:t>
              </a:r>
              <a:r>
                <a:rPr kumimoji="0" lang="en-US" altLang="ko-KR" sz="2000" dirty="0" smtClean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</a:t>
              </a:r>
              <a:r>
                <a:rPr kumimoji="0" lang="ko-KR" altLang="en-US" sz="2000" dirty="0" smtClean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기타</a:t>
              </a:r>
              <a:endParaRPr kumimoji="0" lang="en-US" altLang="ko-KR" sz="2000" dirty="0">
                <a:solidFill>
                  <a:schemeClr val="accent2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4725144"/>
              <a:ext cx="9144000" cy="1710432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30000"/>
                </a:lnSpc>
                <a:defRPr/>
              </a:pPr>
              <a:endParaRPr lang="en-US" altLang="ko-KR" sz="1100" b="1" dirty="0">
                <a:solidFill>
                  <a:srgbClr val="00336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buFont typeface="Wingdings" pitchFamily="2" charset="2"/>
                <a:buChar char="§"/>
                <a:defRPr/>
              </a:pPr>
              <a:r>
                <a:rPr lang="ko-KR" altLang="en-US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en-US" altLang="ko-KR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John Bell: </a:t>
              </a:r>
              <a:r>
                <a:rPr lang="ko-KR" altLang="en-US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집단상담과 역동의 개념을 가족치료에 접목</a:t>
              </a:r>
              <a:r>
                <a:rPr lang="en-US" altLang="ko-KR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Family Group Therapy</a:t>
              </a:r>
              <a:r>
                <a:rPr lang="ko-KR" altLang="en-US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모델을</a:t>
              </a:r>
              <a:endParaRPr lang="en-US" altLang="ko-KR" b="1" dirty="0" smtClean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defRPr/>
              </a:pPr>
              <a:r>
                <a:rPr lang="en-US" altLang="ko-KR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  </a:t>
              </a:r>
              <a:r>
                <a:rPr lang="ko-KR" altLang="en-US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제시하고</a:t>
              </a:r>
              <a:r>
                <a:rPr lang="en-US" altLang="ko-KR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아동중심</a:t>
              </a:r>
              <a:r>
                <a:rPr lang="en-US" altLang="ko-KR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부모중심</a:t>
              </a:r>
              <a:r>
                <a:rPr lang="en-US" altLang="ko-KR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전체 가족 대상의 </a:t>
              </a:r>
              <a:r>
                <a:rPr lang="en-US" altLang="ko-KR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3</a:t>
              </a:r>
              <a:r>
                <a:rPr lang="ko-KR" altLang="en-US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단계 가족치료방법 제시</a:t>
              </a:r>
              <a:endParaRPr lang="en-US" altLang="ko-KR" b="1" dirty="0" smtClean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buFont typeface="Wingdings" pitchFamily="2" charset="2"/>
                <a:buChar char="§"/>
                <a:defRPr/>
              </a:pPr>
              <a:r>
                <a:rPr lang="en-US" altLang="ko-KR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Ivan </a:t>
              </a:r>
              <a:r>
                <a:rPr lang="en-US" altLang="ko-KR" b="1" dirty="0" err="1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Boszormenyi</a:t>
              </a:r>
              <a:r>
                <a:rPr lang="en-US" altLang="ko-KR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-Nagy: </a:t>
              </a:r>
              <a:r>
                <a:rPr lang="ko-KR" altLang="en-US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다세대에 걸친 충성심 등을 강조하는 맥락적 </a:t>
              </a:r>
              <a:r>
                <a:rPr lang="ko-KR" altLang="en-US" b="1" dirty="0" smtClean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가족치료 모델</a:t>
              </a:r>
              <a:endParaRPr lang="en-US" altLang="ko-KR" b="1" dirty="0" smtClean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0" y="116632"/>
            <a:ext cx="9147175" cy="6741368"/>
            <a:chOff x="0" y="116632"/>
            <a:chExt cx="9147175" cy="6741368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548680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0591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 smtClean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서구의 가족치료 발달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7173" name="Rectangle 54"/>
            <p:cNvSpPr>
              <a:spLocks noChangeArrowheads="1"/>
            </p:cNvSpPr>
            <p:nvPr/>
          </p:nvSpPr>
          <p:spPr bwMode="auto">
            <a:xfrm>
              <a:off x="0" y="620688"/>
              <a:ext cx="9144000" cy="470584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2.2. 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확대기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(1960</a:t>
              </a:r>
              <a:r>
                <a:rPr lang="ko-KR" altLang="en-US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년대</a:t>
              </a:r>
              <a:r>
                <a:rPr lang="en-US" altLang="ko-KR" sz="2000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4" name="Rectangle 77"/>
            <p:cNvSpPr>
              <a:spLocks noChangeArrowheads="1"/>
            </p:cNvSpPr>
            <p:nvPr/>
          </p:nvSpPr>
          <p:spPr bwMode="auto">
            <a:xfrm>
              <a:off x="0" y="1872208"/>
              <a:ext cx="9144000" cy="4985792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1) Mental Research Institute</a:t>
              </a: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Palo Alto, Cal.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에 위치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. Jackson, Haley, </a:t>
              </a:r>
              <a:r>
                <a:rPr lang="en-US" altLang="ko-KR" b="1" dirty="0" err="1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Satir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en-US" altLang="ko-KR" b="1" dirty="0" err="1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Watzlawick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en-US" altLang="ko-KR" b="1" dirty="0" err="1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Beavin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등이 활동</a:t>
              </a:r>
              <a:endParaRPr lang="en-US" altLang="ko-KR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err="1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조현병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가족과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의사소통 연구를 통해 의사소통 가족치료 모델 개발</a:t>
              </a:r>
              <a:endParaRPr lang="en-US" altLang="ko-KR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en-US" altLang="ko-KR" b="1" dirty="0" err="1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Satir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초기에는 의사소통에 관심 두었으나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이후 </a:t>
              </a:r>
              <a:r>
                <a:rPr lang="ko-KR" altLang="en-US" b="1" dirty="0" err="1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자존감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정서적 성장 등에 관심을 두고</a:t>
              </a:r>
              <a:endParaRPr lang="en-US" altLang="ko-KR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탈퇴하여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경험적 가족치료 모델 개발</a:t>
              </a:r>
              <a:endParaRPr lang="en-US" altLang="ko-KR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Haley: 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초기에는 이중구속 등 의사소통에 관심을 두었으나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err="1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가족내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권력과 위계구조에</a:t>
              </a:r>
              <a:endParaRPr lang="en-US" altLang="ko-KR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 관심을 둔 전략적 가족치료 모델 개발</a:t>
              </a:r>
              <a:endParaRPr lang="en-US" altLang="ko-KR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이후 남아있던 연구자들이 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MRI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의 전략적 단기가족치료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상호작용치료</a:t>
              </a: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)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모델 제시</a:t>
              </a:r>
              <a:endParaRPr lang="en-US" altLang="ko-KR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 MRI</a:t>
              </a:r>
              <a:r>
                <a:rPr lang="ko-KR" altLang="en-US" b="1" dirty="0" smtClean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rPr>
                <a:t>는 너무 성공해서 망했다고 할 정도로 가족치료 초기모델 발전의 터전</a:t>
              </a:r>
              <a:endParaRPr lang="en-US" altLang="ko-KR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endParaRPr lang="en-US" altLang="ko-KR" sz="800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2) Salvador </a:t>
              </a:r>
              <a:r>
                <a:rPr lang="en-US" altLang="ko-KR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Minuchin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필라델피아 </a:t>
              </a:r>
              <a:r>
                <a:rPr lang="ko-KR" altLang="en-US" b="1" dirty="0" err="1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아동지도클리닉에서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빈곤가족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비행청소년 가족에 개입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가족경계선</a:t>
              </a:r>
              <a:r>
                <a:rPr lang="en-US" altLang="ko-KR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smtClean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구조 등에 초점을 두는 구조적 가족치료 모델 제시</a:t>
              </a:r>
              <a:endParaRPr lang="en-US" altLang="ko-KR" b="1" dirty="0" smtClean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3" name="Text Box 71"/>
            <p:cNvSpPr txBox="1">
              <a:spLocks noChangeArrowheads="1"/>
            </p:cNvSpPr>
            <p:nvPr/>
          </p:nvSpPr>
          <p:spPr bwMode="auto">
            <a:xfrm>
              <a:off x="32" y="1106160"/>
              <a:ext cx="9143968" cy="73866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 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정신장애에 대한 새로운 치료모델로 인정받으며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다양한 가족치료 모델</a:t>
              </a:r>
              <a:r>
                <a:rPr kumimoji="0" lang="en-US" altLang="ko-KR" sz="1400" b="1" dirty="0" smtClean="0">
                  <a:solidFill>
                    <a:srgbClr val="0000CC"/>
                  </a:solidFill>
                  <a:latin typeface="Arial" charset="0"/>
                </a:rPr>
                <a:t>(</a:t>
              </a:r>
              <a:r>
                <a:rPr kumimoji="0" lang="ko-KR" altLang="en-US" sz="1400" b="1" dirty="0" smtClean="0">
                  <a:solidFill>
                    <a:srgbClr val="0000CC"/>
                  </a:solidFill>
                  <a:latin typeface="Arial" charset="0"/>
                </a:rPr>
                <a:t>부교재  </a:t>
              </a:r>
              <a:r>
                <a:rPr kumimoji="0" lang="en-US" altLang="ko-KR" sz="1400" b="1" dirty="0" smtClean="0">
                  <a:solidFill>
                    <a:srgbClr val="0000CC"/>
                  </a:solidFill>
                  <a:latin typeface="Arial" charset="0"/>
                </a:rPr>
                <a:t>1. 37</a:t>
              </a:r>
              <a:r>
                <a:rPr kumimoji="0" lang="ko-KR" altLang="en-US" sz="1400" b="1" dirty="0" smtClean="0">
                  <a:solidFill>
                    <a:srgbClr val="0000CC"/>
                  </a:solidFill>
                  <a:latin typeface="Arial" charset="0"/>
                </a:rPr>
                <a:t>쪽 참조</a:t>
              </a:r>
              <a:r>
                <a:rPr kumimoji="0" lang="en-US" altLang="ko-KR" sz="1400" b="1" dirty="0" smtClean="0">
                  <a:solidFill>
                    <a:srgbClr val="0000CC"/>
                  </a:solidFill>
                  <a:latin typeface="Arial" charset="0"/>
                </a:rPr>
                <a:t>)</a:t>
              </a:r>
              <a:r>
                <a:rPr kumimoji="0" lang="ko-KR" altLang="en-US" sz="1400" b="1" dirty="0" smtClean="0">
                  <a:solidFill>
                    <a:srgbClr val="0000CC"/>
                  </a:solidFill>
                  <a:latin typeface="Arial" charset="0"/>
                </a:rPr>
                <a:t>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개발됨</a:t>
              </a:r>
              <a:endParaRPr kumimoji="0" lang="en-US" altLang="ko-KR" sz="1400" b="1" dirty="0" smtClean="0">
                <a:solidFill>
                  <a:srgbClr val="FF6600"/>
                </a:solidFill>
                <a:latin typeface="Arial" charset="0"/>
              </a:endParaRPr>
            </a:p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 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치료대상도 정신분열증에 국한되지 않고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빈곤가족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비행청소년가족</a:t>
              </a:r>
              <a:r>
                <a:rPr kumimoji="0" lang="en-US" altLang="ko-KR" sz="1400" b="1" dirty="0" smtClean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 smtClean="0">
                  <a:solidFill>
                    <a:srgbClr val="FF6600"/>
                  </a:solidFill>
                  <a:latin typeface="Arial" charset="0"/>
                </a:rPr>
                <a:t>정신신체증상 가족 등으로 확대</a:t>
              </a:r>
              <a:endParaRPr kumimoji="0" lang="en-US" altLang="ko-KR" sz="1600" b="1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1710</Words>
  <Application>Microsoft Office PowerPoint</Application>
  <PresentationFormat>화면 슬라이드 쇼(4:3)</PresentationFormat>
  <Paragraphs>166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HY강B</vt:lpstr>
      <vt:lpstr>HY견고딕</vt:lpstr>
      <vt:lpstr>굴림</vt:lpstr>
      <vt:lpstr>Arial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USER</cp:lastModifiedBy>
  <cp:revision>142</cp:revision>
  <dcterms:created xsi:type="dcterms:W3CDTF">2004-08-18T05:19:37Z</dcterms:created>
  <dcterms:modified xsi:type="dcterms:W3CDTF">2021-03-17T00:24:19Z</dcterms:modified>
</cp:coreProperties>
</file>