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9" r:id="rId3"/>
    <p:sldId id="320" r:id="rId4"/>
    <p:sldId id="258" r:id="rId5"/>
    <p:sldId id="321" r:id="rId6"/>
    <p:sldId id="294" r:id="rId7"/>
    <p:sldId id="295" r:id="rId8"/>
    <p:sldId id="289" r:id="rId9"/>
    <p:sldId id="315" r:id="rId10"/>
    <p:sldId id="316" r:id="rId11"/>
    <p:sldId id="296" r:id="rId12"/>
    <p:sldId id="299" r:id="rId13"/>
    <p:sldId id="322" r:id="rId14"/>
    <p:sldId id="317" r:id="rId15"/>
    <p:sldId id="323" r:id="rId16"/>
    <p:sldId id="302" r:id="rId17"/>
    <p:sldId id="324" r:id="rId18"/>
    <p:sldId id="325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3" d="100"/>
          <a:sy n="73" d="100"/>
        </p:scale>
        <p:origin x="167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6512" y="44624"/>
            <a:ext cx="9180512" cy="6884898"/>
            <a:chOff x="-36512" y="44624"/>
            <a:chExt cx="9180512" cy="688489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76672"/>
              <a:ext cx="9144000" cy="332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게임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최소한 한 사람에게 나쁜 감정을 갖게 하고 끝내는 일련의 교류로서 친밀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 형성 방해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게임은 초기결정을 지지할 목적에서 이루어지며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유쾌한 감정을 가장하고 인생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각본을 추진하기 위한 교류이며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시간구성의 한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게임의 구성요소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상보적 교류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이면적 교류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불쾌감 수반 결말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게임의 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462-463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게임은 항상 부정적 결말을 맞이하며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보편적인 결말은 초기결정 지지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15071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게임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717032"/>
              <a:ext cx="22124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라켓감정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4221088"/>
              <a:ext cx="9144000" cy="2708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라켓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초기결정을 확증하기 위하여 다른 사람을 조작하는 과정으로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인생각본의 기본이 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라켓감정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조작적이고 파괴적인 행동과 연관된 감정으로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 뒤에 맛보는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불쾌하고 쓰라린 감정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라켓감정은 그런 감정을 유지해 주는 상황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개인이 스스로 선택하게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으로써 계속하여 유지되며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지속적인 감정 유형과 행동방식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라켓과 라켓감정의 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6512" y="42930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69476"/>
            <a:ext cx="9180513" cy="6643900"/>
            <a:chOff x="-36512" y="123118"/>
            <a:chExt cx="9180513" cy="6643900"/>
          </a:xfrm>
        </p:grpSpPr>
        <p:grpSp>
          <p:nvGrpSpPr>
            <p:cNvPr id="2" name="그룹 9"/>
            <p:cNvGrpSpPr/>
            <p:nvPr/>
          </p:nvGrpSpPr>
          <p:grpSpPr>
            <a:xfrm>
              <a:off x="-36512" y="123118"/>
              <a:ext cx="9180513" cy="3331532"/>
              <a:chOff x="-36512" y="123118"/>
              <a:chExt cx="9180513" cy="3331532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4633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18040"/>
                <a:ext cx="9144000" cy="2836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그리고 타인과의 관계에 대한 결정은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년 내에 명확해지며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태도와 각본의 기반이 됨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인생태도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Ernst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OK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울타리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464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 참조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465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17-5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인생각본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부모의 금지령 또는 대항금지령과 아동 자신이 내린 초기결정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초기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결정을 지속하기 위한 게임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결정을 정당화하기 위해 사용하는 라켓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그리고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극본이 어떻게 전개되고 어떻게 끝나야 하는지에 대한 인간 자신의 기대 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인생각본의 수정을 위해서는 치료자의 지시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(Berne),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스스로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Goulding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-36512" y="123118"/>
                <a:ext cx="464400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7)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인생태도와 인생각본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507494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성격발달에 대한 관점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410272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-36512" y="4138157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발달은 부모의 자녀양육 태도와 행동에 의해 크게 영향을 받음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어린이 자아 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생래적 요인과 출생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세까지의 부모와 관련된 외적 사건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감정적 반응양식에 의해 주로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어른 자아 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언어능력이 향상됨에 따라 발달하기 시작하는 것으로 생후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개월부터 발달을 시작하여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세경이면 정상적으로 기능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어버이 자아 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세경부터 발달하기 시작하며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형제 및 그 외 정서적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중요한 인물의 행동과 태도 그리고 사회문화적 영향에 의해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408712"/>
            <a:chOff x="-36512" y="44624"/>
            <a:chExt cx="9180512" cy="6408712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32682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821025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인생태도 역시 부모의 금지령과 양육태도의 영향을 받음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긍정적 자녀양육기술은 자녀로 하여금 긍정적 인생태도를 계속 지닐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초기결정을 내릴 수 있도록 원조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성격 발달과 이후의 인생은 부모의 프로그래밍과 그에 대한 개인의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반응으로 이루어지는 초기결정의 산물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양육적 어버이 자아 상태에서 기능하는 부모는 자녀의 자발성과 자율성을 적절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히 조장하고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 자녀 내면에 양육적 어버이 자아 상태가 개발되게 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자기긍정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타인긍정의 인생태도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게임이 없는 인생각본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 상태 간의 충분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투과성 유지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 초반에 부모로부터 조건적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욕구의 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강한 금지령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만성적 게임과 라켓 감정을 경험하면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인생태도와 자아상태의 발달을 기대하기 어려움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36512" y="188640"/>
            <a:ext cx="9180512" cy="6226243"/>
            <a:chOff x="-36512" y="188640"/>
            <a:chExt cx="9180512" cy="6226243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6226243"/>
              <a:chOff x="-35497" y="692696"/>
              <a:chExt cx="9179497" cy="6226243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48293"/>
                <a:ext cx="9144000" cy="51706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자기긍정과 타인긍정의 인생태도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게임이 없는 인생각본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상태 사이에 적절한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침투성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자신의 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행동에 대한 책임을 수용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 자율적으로 선택할 수 있는 사람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초기결정의 희생양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패자적 인생각본에 따라 게임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주체적인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선택을 하지 못하는 사람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부모가 조건적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부정적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스트로크를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많이 사용하고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자녀가 문제가 있다는 것과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문제의 중요성과 변화의 가능성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자녀의 개인적 능력을 무시하는 경우가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많을수록  성정하여 부적응이나 정서장애 가능성이 높음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금지령 특히 자기부정의 인생태도를 취하도록 하는 금지령을 많이 사용하는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자녀간의 만성적 게임으로 인한 부정적 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부모의 자아구조가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혼합 또는 배타적인 경우 자녀가 정신건강 문제를 일으킴 위험 높음 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0"/>
            <a:ext cx="9144001" cy="6689055"/>
            <a:chOff x="-36512" y="3481844"/>
            <a:chExt cx="9144001" cy="6689055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305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3887191"/>
              <a:ext cx="9144000" cy="6283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현재 행동과 삶의 방향에 대한 새로운 결정을 내리는 것을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조작적 게임과 자기기만적 인생각본이 특징인 인생유형을 자각하고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자발성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친밀성이 특징인 인생유형으로 대치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목표 달성을 위해서는 금지령에 반응하여 내린 초기결정을 인식하고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인생각본을 다시 쓰고 자신의 삶을 스스로 통제할 수 있어야 함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학자에 따라 치료목표 상이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치료목적을 설정함에 있어서는  아주 구체적으로 설정하고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목적달성의 방법과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시기에 대해서도 계약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그러므로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치료과정에서 능동적 행위자로서 적극 참여해야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치료계약은 아주 구체적인 사항을 규정함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자신이 무엇을 변화시키고 싶은지를 모를 경우에는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정도의 단기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계약 후 치료결과에 따라 계약연장 고려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0"/>
            <a:ext cx="9144001" cy="6165304"/>
            <a:chOff x="-36512" y="3481844"/>
            <a:chExt cx="9144001" cy="6165304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305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125187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교류분석치료에서는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내잠자의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책임성을 강조하므로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능동적으로 참여시키며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 등을 자각하여 가식적 행동에서 벗어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 진실한 행동을 할 수 있도록 도움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훈련가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정보제공자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치료를 하는 전문가가 아니며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동등한 관계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동반자 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변화에 필요한 전략과 도구를 갖출 수 있도록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자신의 능력을 발견하도록 원조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교류분석치료의  실무 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97468"/>
            <a:ext cx="9179497" cy="6545020"/>
            <a:chOff x="-35497" y="601524"/>
            <a:chExt cx="9179497" cy="654502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09057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집단치료가 개인치료보다 개인의 변화와 문제해결에 더욱 효과적이라고 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최근에는 전통적 기법 이외에 형태치료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참만남집단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주장훈련집단 등에서도 교류분석치료의 기법을 활용</a:t>
              </a:r>
            </a:p>
            <a:p>
              <a:pPr>
                <a:lnSpc>
                  <a:spcPct val="130000"/>
                </a:lnSpc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하여금 자아 상태의 내용과 기능을 인식할 수 있게 해 주는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자아상태의 경계와 관련된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혼입성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배타성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해이한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분석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자아상태를 이해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자아상태의 경계문제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471-472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17-6, 7, 8, 9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이고그램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자아상태의 기능과 양을 표시한 그림으로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좋고 나쁜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이고그램은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돈주앙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인기없는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여성의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이고그램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473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정서적으로 안정된 사람은 자아상태가 균형을 이루고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경계가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 자아상태를 왕래할 수 있는 사람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교육적 기법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교류분석 자아상태와 치료과정에 대해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교육하는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치료과정을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기법을 학습할 수 있는 인지능력이 있어야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0152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98032"/>
            <a:chOff x="-35497" y="692696"/>
            <a:chExt cx="9179497" cy="659803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교류분석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내면적 교류와 타인과의 교류를 분석하는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내면적 교류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474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17-10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교류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교차적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이면적 교류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475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17-11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(4)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게임 및 라켓분석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게임의 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친밀성을 방해하는 방법을 분석하는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게임을 파악하기 위한 질문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라켓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라켓감정 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라켓의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인생각본과의 연관성 분석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라켓감정을 파악하기 위한 질문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각본분석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각본을 획득하게 되는 과정 그리고 각본에 근거한 행동을 정당화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하기 위하여 채택하는 전략을 분석하여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초기결정을 변화시키는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각본분석의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476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5213037"/>
            <a:chOff x="-35497" y="692696"/>
            <a:chExt cx="9179497" cy="521303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(6)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기타 기법분석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형태치료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가족치료 등의 기법을 혼용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빈의자기법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 의자에 자신이 생각하는 사람이 앉아 있다고 생각하고 얘기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자아상태를 다른 성원이 역할연기를 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사회에서 해보고 싶은 행동을 다른 성원이 재연하거나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자아상태를 번갈아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가면서 역할연기를 해보는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가족모델링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무대감독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연출자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배우가 되어 집단성원이나 가족성원을 기억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상황대로 배치하고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당시의 행동을 재연한 후 토의와 평가를 통하여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상황에 대한 지각을 높이고 의미를 명확히 지각하게 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6143644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18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 인본주의이론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616530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교류분석이론의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교류분석이론의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교류분석이론의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교류분석이론의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17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교류분석이론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22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교류분석이론은 초기 인생결정 또는 과거 전제에 근거하여 현재의 결정을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내린다는 상호작용치료로서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Eric Berne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처음 제시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Berne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정신분석치료의 장기치료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내담자의 수동적 참여에 한계가 있다고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보고 인간의 사고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행동을 표현하는 자아상태 등의 개념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Berne ,  James,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Goulding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Dusay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등은 자아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 모두를 강조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교류분석이론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전통적 교류분석이론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재결정학파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전통적 교류분석이론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현재의 교류 중시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집단을 소우주로 규정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구조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게임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각본분석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재결정학파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내담자가 자아상태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초기결정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인생각본과 이의 현재 행동에 대한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영향을 자각함으로써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인생방향을 새롭게 결정하고 이를 실행에 옮길 능력이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있는 존재로 규정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전통적 기법 이외에 형태치료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가족치료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행동치료 등의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기법을 혼합 사용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앞으로의 교류분석이론은 전통적 기법을 중시하지만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변화보다 성장을 중심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한 접근방법으로 변화할 것으로 예측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Dusay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교류분석이론은 집단치료의 방법으로 개발되었으나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 개인치료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가족치료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부부상담 등에 사용되며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다양한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문제에 적용되고 있음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5497" y="0"/>
            <a:ext cx="9179497" cy="6381328"/>
            <a:chOff x="-35497" y="0"/>
            <a:chExt cx="9179497" cy="6381328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1412776"/>
              <a:chOff x="-35496" y="108951"/>
              <a:chExt cx="9179496" cy="1412776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54491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52172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474920"/>
              <a:ext cx="9144000" cy="490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자율적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재결학파는 반결정론적 철학에 근거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과거 행동 유형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벗어나서 스스로  새로운 목표와 행동을 선택할 수 있는 능력이 있음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주요 타인의 기대 등의 사회적 힘의 영향을 부정하지는 않음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어린 시절에 타인에 의존하여 내릴 결정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과거에 구속된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존재가 아니라 자신의 선택에 의거하여 새로운 인생결정을 내리고 새로운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할 수 있는 존재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조화롭게 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활용하여 현실을 합리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적으로 판단하고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생활과 행동에 대해 책임을 질 수 있음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97468"/>
            <a:ext cx="9180512" cy="6486322"/>
            <a:chOff x="0" y="4227384"/>
            <a:chExt cx="9180512" cy="648632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653136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긍정성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(OK-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ness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인정하는 가치체계에 기초</a:t>
              </a:r>
            </a:p>
            <a:p>
              <a:pPr algn="dist">
                <a:lnSpc>
                  <a:spcPct val="2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조화롭게 통합할 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생활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대해 책임을 질 수 있는 능력 소유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스스로 능동적으로 치료에 참여하여 결정을 내리고 변화할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능력이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능력을 동등하게 취급함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인생방향을 평가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초기결정을 이해하여 새로운 삶의 방향을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결정하는데 주도권을 가짐</a:t>
              </a:r>
            </a:p>
            <a:p>
              <a:pPr>
                <a:lnSpc>
                  <a:spcPct val="2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자신을 신뢰하며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스스로 생각하고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감정을 표현할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822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227384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57055"/>
            <a:chOff x="-2" y="0"/>
            <a:chExt cx="9144003" cy="6757055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자아상태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 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이와 관련된 일련의 행동 유형을 통합한 하나의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Freud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원초아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초자아와 비교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자아상태의 구조와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20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어린이 자아 상태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상황에 대한 정서적 반응이 특징적인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생래적인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인생 초기에 어버이에 대응하기 위해 습관해된 반응양식 포함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FC: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누구에게나 구속 받지 않고 자연스럽게 행동하는 부분으로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자기중심적이며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호기심이나 창조성의 원인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AC: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자기를 예절 바르게 교육하려고 애쓰는 부모에게 순종하고 있는 부분으로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자기를 억제하고 상대방의 틀 안에 들어가려는 반응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어린이 자아 상태의 특성과 표현방법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144001" cy="6926133"/>
            <a:chOff x="-1" y="548680"/>
            <a:chExt cx="9144001" cy="692613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80728"/>
              <a:ext cx="9144000" cy="6494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어른 자아 상태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사고와 합리적 행동이 그 특성으로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욕구와 외적 요구를 중재하는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중재자로서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형성됨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사건에 대한 사고를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수집자료의 정보를 처리하고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행동방법 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정서적으로 성숙하고 행동의 자율성이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행복과 성취뿐 아니라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사회문제에도 관심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어른 자아상태의 특성과 표현방법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어버이 자아 상태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어버이 자아 상태는 외부 세계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부모에게서 얻게 되는 태도나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해야 한다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shoulds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oughts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내용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부모나 사회의 바람직한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내면화함으로써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CP: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비난을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양심이나 이상과 밀접히 관련되어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어린이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에게 여러 가지 규칙을 가르침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NP: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어린이의 성장을 도와주는 부모와 같은 부분이며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동정적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태도나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어버이 자아상태의 특성과 표현방법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자아상태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733748"/>
            <a:chOff x="0" y="642918"/>
            <a:chExt cx="9144001" cy="673374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금지령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내면의 어린이 자아 상태에서 자녀에게 내리는 부모의 메시지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금지령은 자녀가 무엇을 해야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무엇이 되어야 하는지를 말해 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좌절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불행 등 고통을 표현하는 것으로 ‘하지 말라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(don’t)’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내용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직접적으로 언어로 전달되는 경우도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행동에서 추론되는 경우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많음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금지령의 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457-458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458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17-2, 17-3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자녀는 금지령을 수용할지 거부할지를 결정하며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금지령을 받아들이면 그 부분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지속적으로 남아서 특성 구조를 형성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대항금지령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금지령에 대응하는 것은 부모의 내면에 있는 어버이 자아 상태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나오는 메시지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대상금지령은 부모의 기대를 표현한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shoulds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oughts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dos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대항금지령의 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대항금지령은 자녀가 이에 따라 생활하기가 불가능하다는 문제가 있음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금지령과 대항금지령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6512" y="188640"/>
            <a:ext cx="9180512" cy="6475496"/>
            <a:chOff x="-36512" y="188640"/>
            <a:chExt cx="9180512" cy="64754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3475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아동은 부모의 금지령에 반응하여 어떠한 형태이든 초기결정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초기결정은 부모에게 인정받으려는 욕구 또는 신체적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생존을 위한 욕구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동기화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Berne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금지령과 그에 근거하여 내린 초기결정의 희생양이라고 봄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Goulding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Goulding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자녀는 부모의 금지령에 반응하여 결정을 하므로 자신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인생각본을 직접 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한 가지 금지령에 대해서 자녀는 합리적인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것에서부터 병리적인 것에 이르기까지 다양한 결정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초기결정을 이해하고 새로운 결정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재결정을 함으로써 변화될 수 있음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초기결정과 재결정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422108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스트로크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4725144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자녀는 부모와 상호 작용하는 과정에서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(stroke)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받고자 하는 욕구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인지의 형태로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간에 의사소통을 할 때 사용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긍정적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무조건적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스트로크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6512" y="47251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2260</Words>
  <Application>Microsoft Office PowerPoint</Application>
  <PresentationFormat>화면 슬라이드 쇼(4:3)</PresentationFormat>
  <Paragraphs>237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HY견고딕</vt:lpstr>
      <vt:lpstr>굴림</vt:lpstr>
      <vt:lpstr>Wingdings</vt:lpstr>
      <vt:lpstr>기본 디자인</vt:lpstr>
      <vt:lpstr>제 3 부   인간 성격과 사회복지실천</vt:lpstr>
      <vt:lpstr>제 17 장   교류분석이론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270</cp:revision>
  <dcterms:created xsi:type="dcterms:W3CDTF">2004-08-11T05:45:06Z</dcterms:created>
  <dcterms:modified xsi:type="dcterms:W3CDTF">2021-01-20T05:13:15Z</dcterms:modified>
</cp:coreProperties>
</file>