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4" r:id="rId2"/>
    <p:sldId id="256" r:id="rId3"/>
    <p:sldId id="295" r:id="rId4"/>
    <p:sldId id="258" r:id="rId5"/>
    <p:sldId id="257" r:id="rId6"/>
    <p:sldId id="289" r:id="rId7"/>
    <p:sldId id="296" r:id="rId8"/>
    <p:sldId id="259" r:id="rId9"/>
    <p:sldId id="297" r:id="rId10"/>
    <p:sldId id="290" r:id="rId11"/>
    <p:sldId id="298" r:id="rId12"/>
    <p:sldId id="299" r:id="rId13"/>
    <p:sldId id="293" r:id="rId14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2214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204864"/>
            <a:ext cx="9144000" cy="46166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15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태내기와 </a:t>
            </a:r>
            <a:r>
              <a:rPr lang="ko-KR" altLang="en-US" sz="28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영아기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5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유아기</a:t>
            </a:r>
          </a:p>
          <a:p>
            <a:pPr>
              <a:lnSpc>
                <a:spcPct val="15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아동기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8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청소년기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9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성인기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10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</a:t>
            </a:r>
            <a:r>
              <a:rPr lang="ko-KR" altLang="en-US" sz="28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</a:t>
            </a:r>
            <a:r>
              <a:rPr lang="ko-KR" altLang="en-US" sz="2800" b="1" u="sng" kern="0" spc="0" dirty="0" err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>
                  <a:solidFill>
                    <a:srgbClr val="000000"/>
                  </a:solidFill>
                </a:uFill>
                <a:ea typeface="굴림" panose="020B0600000101010101" pitchFamily="50" charset="-127"/>
              </a:rPr>
              <a:t>ㆍ</a:t>
            </a:r>
            <a:r>
              <a:rPr lang="ko-KR" altLang="en-US" sz="28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장년기</a:t>
            </a:r>
            <a:endParaRPr lang="en-US" altLang="ko-KR" sz="28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11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노년기 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260648"/>
            <a:ext cx="9144000" cy="1857388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2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인간발달과 사회복지실천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213285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206084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116632"/>
            <a:ext cx="9144001" cy="6649264"/>
            <a:chOff x="0" y="116632"/>
            <a:chExt cx="9144001" cy="6649264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62068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620688"/>
              <a:ext cx="9144000" cy="61452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직업생활은 가족 및 개인생활 전반에 영향을 미침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중년기에는 체력이나 빠른 속도 요구하는 직무수행능력은 다소 감소하나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그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외의 직업분야에서는 오랜 경험 통한 지식과 기술하여 높은 직업성취도 보임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</a:rPr>
                <a:t>Baltes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와 </a:t>
              </a:r>
              <a:r>
                <a:rPr lang="en-US" altLang="ko-KR" sz="2000" b="1" dirty="0" err="1">
                  <a:solidFill>
                    <a:srgbClr val="00CCFF"/>
                  </a:solidFill>
                </a:rPr>
                <a:t>Baltes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</a:rPr>
                <a:t>중</a:t>
              </a:r>
              <a:r>
                <a:rPr lang="ko-KR" altLang="en-US" sz="2000" b="1" u="sng" kern="0" spc="0" dirty="0" err="1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Fill>
                    <a:solidFill>
                      <a:srgbClr val="000000"/>
                    </a:solidFill>
                  </a:uFill>
                  <a:ea typeface="굴림" panose="020B0600000101010101" pitchFamily="50" charset="-127"/>
                </a:rPr>
                <a:t>ㆍ</a:t>
              </a:r>
              <a:r>
                <a:rPr lang="ko-KR" altLang="en-US" sz="2000" b="1" dirty="0" err="1">
                  <a:solidFill>
                    <a:srgbClr val="00CCFF"/>
                  </a:solidFill>
                </a:rPr>
                <a:t>장년기에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 선택적 능력 발휘를 통한 보상으로 높은 직무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수행능력 유지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</a:rPr>
                <a:t>269</a:t>
              </a:r>
              <a:r>
                <a:rPr lang="ko-KR" altLang="en-US" sz="2000" b="1" dirty="0">
                  <a:solidFill>
                    <a:srgbClr val="FFFF00"/>
                  </a:solidFill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직업적 긴장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직업적 성공과 전환의 공존으로  특히 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40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대와 중산층이 높음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직업만족도 결정요인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</a:rPr>
                <a:t>269 </a:t>
              </a:r>
              <a:r>
                <a:rPr lang="ko-KR" altLang="en-US" sz="2000" b="1" dirty="0">
                  <a:solidFill>
                    <a:srgbClr val="FFFF00"/>
                  </a:solidFill>
                </a:rPr>
                <a:t>참조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고용불안이 심화되면서 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30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40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대에 직업만족도가 낮아지고 직업적 불안 경험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직장 내 대인관계 전술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</a:rPr>
                <a:t>270</a:t>
              </a:r>
              <a:r>
                <a:rPr lang="ko-KR" altLang="en-US" sz="2000" b="1" dirty="0">
                  <a:solidFill>
                    <a:srgbClr val="FFFF00"/>
                  </a:solidFill>
                </a:rPr>
                <a:t>쪽 참조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직업적 전환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</a:rPr>
                <a:t>270</a:t>
              </a:r>
              <a:r>
                <a:rPr lang="ko-KR" altLang="en-US" sz="2000" b="1" dirty="0">
                  <a:solidFill>
                    <a:srgbClr val="FFFF00"/>
                  </a:solidFill>
                </a:rPr>
                <a:t>쪽 참조</a:t>
              </a:r>
              <a:r>
                <a:rPr lang="en-US" altLang="ko-KR" sz="2000" b="1" dirty="0">
                  <a:solidFill>
                    <a:srgbClr val="FFFF00"/>
                  </a:solidFill>
                </a:rPr>
                <a:t>  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자발적 전환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개인의 동기와 성격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취업기회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가족생활 안정 등의 영향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맞벌이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</a:p>
            <a:p>
              <a:pPr algn="dist"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</a:rPr>
                <a:t>비전문직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적극적 성격 소유자의 직업전환 많음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그러나 과도한 업무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가족과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직업의 시간계획 불일치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 배우자나 부모의 역할로 직업전환 못하기도 함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비자발적 직업 전환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개인의 낮은 직무수행능력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경제적 불황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노동시장 유연화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정책의 부정적 결과로 인해 많이 발생하며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가족생활에 부정적 영향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특히 명예퇴직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조기퇴직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정리해고 등에 의한 실직문제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</a:rPr>
                <a:t>구직단념자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 증가 문제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비자발적 퇴직 가족의 경우 재정적 어려움으로 주로 중년여성이 취업으로 가장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역할 대행하는 경우 많음</a:t>
              </a: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116632"/>
              <a:ext cx="536408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직업적 성취와 직업 전환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216024"/>
            <a:ext cx="9144001" cy="6339523"/>
            <a:chOff x="0" y="4653136"/>
            <a:chExt cx="9144001" cy="6339523"/>
          </a:xfrm>
        </p:grpSpPr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515719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Rectangle 69"/>
            <p:cNvSpPr>
              <a:spLocks noChangeArrowheads="1"/>
            </p:cNvSpPr>
            <p:nvPr/>
          </p:nvSpPr>
          <p:spPr bwMode="auto">
            <a:xfrm>
              <a:off x="0" y="5360348"/>
              <a:ext cx="9144000" cy="563231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여가활동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직업활동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생리적 욕구 충족 등과 같은 생활시간을 제외한 잔여시간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 휴식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기분 전환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성취 및 개인적 발전을 도모하는 활동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자녀양육기간 축소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평균수명 연장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조기정년제 시행 등으로 여가시간의 증가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로 여가활용 문제의 중요성 인식 증가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그러나 여가활동을 시간낭비로 보고 무의미한 활동으로 보는 인식 잔존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일제 정착으로 여가인식 변화되고 있으나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소극적 여가활동으로 소일하는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경우도 많음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여가선용을 위해서는 여가에 대한 예비사회화가 필요하나 여가교육의 중요성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무시하여 예비사회화의 기회를 갖지 못함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따라서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</a:t>
              </a:r>
              <a:r>
                <a:rPr lang="ko-KR" altLang="en-US" sz="2000" b="1" u="sng" kern="0" spc="0" dirty="0" err="1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Fill>
                    <a:solidFill>
                      <a:srgbClr val="000000"/>
                    </a:solidFill>
                  </a:uFill>
                  <a:ea typeface="굴림" panose="020B0600000101010101" pitchFamily="50" charset="-127"/>
                </a:rPr>
                <a:t>ㆍ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장년을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위한 사회교육 또는 여가선용 프로그램 참여 필요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특히 신체적 에너지 소요되는 여가활동과 신체에너지 소모가 적은 여가활동을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1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가지씩 미리 습득할 필요가 있음</a:t>
              </a:r>
            </a:p>
          </p:txBody>
        </p:sp>
        <p:sp>
          <p:nvSpPr>
            <p:cNvPr id="14" name="Rectangle 67"/>
            <p:cNvSpPr>
              <a:spLocks noChangeArrowheads="1"/>
            </p:cNvSpPr>
            <p:nvPr/>
          </p:nvSpPr>
          <p:spPr bwMode="auto">
            <a:xfrm>
              <a:off x="0" y="4653136"/>
              <a:ext cx="621510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여가활동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/>
          <p:nvPr/>
        </p:nvGrpSpPr>
        <p:grpSpPr>
          <a:xfrm>
            <a:off x="-71470" y="71414"/>
            <a:ext cx="9215471" cy="6453930"/>
            <a:chOff x="-71470" y="71414"/>
            <a:chExt cx="9215471" cy="6453930"/>
          </a:xfrm>
        </p:grpSpPr>
        <p:grpSp>
          <p:nvGrpSpPr>
            <p:cNvPr id="3" name="그룹 9"/>
            <p:cNvGrpSpPr/>
            <p:nvPr/>
          </p:nvGrpSpPr>
          <p:grpSpPr>
            <a:xfrm>
              <a:off x="0" y="71414"/>
              <a:ext cx="9144001" cy="4648506"/>
              <a:chOff x="0" y="71414"/>
              <a:chExt cx="9144001" cy="4648506"/>
            </a:xfrm>
          </p:grpSpPr>
          <p:grpSp>
            <p:nvGrpSpPr>
              <p:cNvPr id="4" name="그룹 7"/>
              <p:cNvGrpSpPr/>
              <p:nvPr/>
            </p:nvGrpSpPr>
            <p:grpSpPr>
              <a:xfrm>
                <a:off x="0" y="571480"/>
                <a:ext cx="9144001" cy="4148440"/>
                <a:chOff x="0" y="571480"/>
                <a:chExt cx="9144001" cy="4148440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2780928"/>
                  <a:ext cx="9144000" cy="1938992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B0F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성인병 예방을 위한 건강교육이나 건강상담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운동시설 주민 개방</a:t>
                  </a:r>
                </a:p>
                <a:p>
                  <a:pPr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만성질병과 장애 가족에 대한 가족지원 및 중도장애인 재활치료 프로그램</a:t>
                  </a:r>
                </a:p>
                <a:p>
                  <a:pPr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갱년기 장애 예방을 위한 개인상담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집단상담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부부상담 등</a:t>
                  </a:r>
                </a:p>
                <a:p>
                  <a:pPr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성치료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전문기관 의뢰 체계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57148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71414"/>
                <a:ext cx="5753498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sz="2800" b="1" dirty="0">
                    <a:solidFill>
                      <a:srgbClr val="FFFF00"/>
                    </a:solidFill>
                    <a:latin typeface="HY견고딕" pitchFamily="18" charset="-127"/>
                    <a:ea typeface="HY견고딕" pitchFamily="18" charset="-127"/>
                  </a:rPr>
                  <a:t>4. </a:t>
                </a:r>
                <a:r>
                  <a:rPr lang="ko-KR" altLang="en-US" sz="2800" b="1" dirty="0">
                    <a:solidFill>
                      <a:srgbClr val="FFFF00"/>
                    </a:solidFill>
                    <a:latin typeface="HY견고딕" pitchFamily="18" charset="-127"/>
                    <a:ea typeface="HY견고딕" pitchFamily="18" charset="-127"/>
                  </a:rPr>
                  <a:t>사회복지실천에서의 관심 영역</a:t>
                </a:r>
                <a:endParaRPr lang="en-US" altLang="ko-KR" sz="2800" b="1" dirty="0">
                  <a:solidFill>
                    <a:srgbClr val="FFFF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2204864"/>
              <a:ext cx="550069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신체적 발달의 관심 영역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270892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54452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4" name="Rectangle 67"/>
            <p:cNvSpPr>
              <a:spLocks noChangeArrowheads="1"/>
            </p:cNvSpPr>
            <p:nvPr/>
          </p:nvSpPr>
          <p:spPr bwMode="auto">
            <a:xfrm>
              <a:off x="0" y="4849996"/>
              <a:ext cx="528641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심리적 발달의 관심 영역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5" name="Rectangle 69"/>
            <p:cNvSpPr>
              <a:spLocks noChangeArrowheads="1"/>
            </p:cNvSpPr>
            <p:nvPr/>
          </p:nvSpPr>
          <p:spPr bwMode="auto">
            <a:xfrm>
              <a:off x="-71470" y="5509681"/>
              <a:ext cx="9215470" cy="10156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중년기 위기극복 지원하는 평생교육과 여가선용 프로그램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정신질환 심리치료 및 정신병원 의뢰</a:t>
              </a:r>
            </a:p>
          </p:txBody>
        </p:sp>
      </p:grpSp>
      <p:sp>
        <p:nvSpPr>
          <p:cNvPr id="16" name="직사각형 15"/>
          <p:cNvSpPr/>
          <p:nvPr/>
        </p:nvSpPr>
        <p:spPr>
          <a:xfrm>
            <a:off x="0" y="620688"/>
            <a:ext cx="9144000" cy="14054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사회복지제도에서 중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·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장년기를 위한 사회복지 프로그램이나 서비스는 없음</a:t>
            </a:r>
          </a:p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대신 여성복지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장애인복지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고용보험 등의 사회보험제도나 사회서비스 등을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통해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</a:t>
            </a:r>
            <a:r>
              <a:rPr lang="ko-KR" altLang="en-US" sz="2000" b="1" u="sng" kern="0" spc="0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>
                  <a:solidFill>
                    <a:srgbClr val="000000"/>
                  </a:solidFill>
                </a:uFill>
                <a:ea typeface="굴림" panose="020B0600000101010101" pitchFamily="50" charset="-127"/>
              </a:rPr>
              <a:t>ㆍ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장년기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문제해결과 욕구충족 지원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그룹 20"/>
          <p:cNvGrpSpPr/>
          <p:nvPr/>
        </p:nvGrpSpPr>
        <p:grpSpPr>
          <a:xfrm>
            <a:off x="-1" y="313492"/>
            <a:ext cx="9215471" cy="6353372"/>
            <a:chOff x="-1" y="313492"/>
            <a:chExt cx="9215471" cy="6353372"/>
          </a:xfrm>
        </p:grpSpPr>
        <p:grpSp>
          <p:nvGrpSpPr>
            <p:cNvPr id="2" name="그룹 19"/>
            <p:cNvGrpSpPr/>
            <p:nvPr/>
          </p:nvGrpSpPr>
          <p:grpSpPr>
            <a:xfrm>
              <a:off x="0" y="313492"/>
              <a:ext cx="9215470" cy="5604593"/>
              <a:chOff x="0" y="313492"/>
              <a:chExt cx="9215470" cy="5604593"/>
            </a:xfrm>
          </p:grpSpPr>
          <p:grpSp>
            <p:nvGrpSpPr>
              <p:cNvPr id="3" name="그룹 9"/>
              <p:cNvGrpSpPr/>
              <p:nvPr/>
            </p:nvGrpSpPr>
            <p:grpSpPr>
              <a:xfrm>
                <a:off x="0" y="313492"/>
                <a:ext cx="9144001" cy="595228"/>
                <a:chOff x="0" y="313492"/>
                <a:chExt cx="9144001" cy="595228"/>
              </a:xfrm>
            </p:grpSpPr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90872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  <p:sp>
              <p:nvSpPr>
                <p:cNvPr id="9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313492"/>
                  <a:ext cx="4679486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 3) </a:t>
                  </a:r>
                  <a:r>
                    <a:rPr lang="ko-KR" altLang="en-US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사회적 발달의 관심 영역</a:t>
                  </a:r>
                  <a:endPara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</p:grpSp>
          <p:sp>
            <p:nvSpPr>
              <p:cNvPr id="19" name="Rectangle 69"/>
              <p:cNvSpPr>
                <a:spLocks noChangeArrowheads="1"/>
              </p:cNvSpPr>
              <p:nvPr/>
            </p:nvSpPr>
            <p:spPr bwMode="auto">
              <a:xfrm>
                <a:off x="0" y="839772"/>
                <a:ext cx="9215470" cy="507831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8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안정된 가족행활 영위를 지원하는 개인상담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가족상담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8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아동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청소년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장애인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노인 보호</a:t>
                </a:r>
                <a:r>
                  <a:rPr lang="en-US" altLang="ko-KR" sz="2000" b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(care)</a:t>
                </a:r>
                <a:r>
                  <a:rPr lang="ko-KR" altLang="en-US" sz="2000" b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와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재활 지원 서비스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8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노후설계 프로그램을 통한 개인 및 가족의 은퇴 후 노후생활 준비 지원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8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노숙자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부랑인 지원서비스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시설보호사업 실시를 통한 가족기능 대체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8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고용지원서비스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직장인 스트레스 해소 위한 상담 및 여가프로그램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직업실패로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8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인한 알코올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마약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도박 중독 치료 프로그램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8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재취업 위한 직업훈련 및 고용알선사업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심리상담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직업 및 창업 정보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장단기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8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직업훈련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고용알선 서비스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실직자를 위한 쉼터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고용보험 수급절차 상담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</a:p>
              <a:p>
                <a:pPr>
                  <a:lnSpc>
                    <a:spcPct val="18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장애인 등을 위한 부업알선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공동작업장 운영 등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sp>
          <p:nvSpPr>
            <p:cNvPr id="16" name="Line 68"/>
            <p:cNvSpPr>
              <a:spLocks noChangeShapeType="1"/>
            </p:cNvSpPr>
            <p:nvPr/>
          </p:nvSpPr>
          <p:spPr bwMode="auto">
            <a:xfrm>
              <a:off x="-1" y="614364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20" name="Rectangle 67"/>
            <p:cNvSpPr>
              <a:spLocks noChangeArrowheads="1"/>
            </p:cNvSpPr>
            <p:nvPr/>
          </p:nvSpPr>
          <p:spPr bwMode="auto">
            <a:xfrm>
              <a:off x="0" y="6143644"/>
              <a:ext cx="914400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r"/>
              <a:r>
                <a: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다음 주 강의 주제</a:t>
              </a:r>
              <a:r>
                <a: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: 11</a:t>
              </a:r>
              <a:r>
                <a:rPr lang="ko-KR" altLang="en-US" sz="2800" b="1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장 노년기</a:t>
              </a:r>
              <a:endParaRPr lang="en-US" altLang="ko-KR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143116"/>
            <a:ext cx="9144000" cy="39538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</a:t>
            </a:r>
            <a:r>
              <a:rPr lang="ko-KR" altLang="en-US" sz="2600" dirty="0" err="1">
                <a:solidFill>
                  <a:srgbClr val="00CCFF"/>
                </a:solidFill>
              </a:rPr>
              <a:t>중</a:t>
            </a:r>
            <a:r>
              <a:rPr lang="ko-KR" altLang="en-US" sz="2600" b="1" u="sng" kern="0" spc="0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>
                  <a:solidFill>
                    <a:srgbClr val="000000"/>
                  </a:solidFill>
                </a:uFill>
                <a:ea typeface="굴림" panose="020B0600000101010101" pitchFamily="50" charset="-127"/>
              </a:rPr>
              <a:t>ㆍ</a:t>
            </a:r>
            <a:r>
              <a:rPr lang="ko-KR" altLang="en-US" sz="2600" dirty="0" err="1">
                <a:solidFill>
                  <a:srgbClr val="00CCFF"/>
                </a:solidFill>
              </a:rPr>
              <a:t>장년기의</a:t>
            </a:r>
            <a:r>
              <a:rPr lang="ko-KR" altLang="en-US" sz="2600" dirty="0">
                <a:solidFill>
                  <a:srgbClr val="00CCFF"/>
                </a:solidFill>
              </a:rPr>
              <a:t> 신체적 발달의 양상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600" dirty="0">
                <a:solidFill>
                  <a:srgbClr val="00CCFF"/>
                </a:solidFill>
              </a:rPr>
              <a:t> </a:t>
            </a:r>
            <a:r>
              <a:rPr lang="ko-KR" altLang="en-US" sz="2600" dirty="0" err="1">
                <a:solidFill>
                  <a:srgbClr val="00CCFF"/>
                </a:solidFill>
              </a:rPr>
              <a:t>중</a:t>
            </a:r>
            <a:r>
              <a:rPr lang="ko-KR" altLang="en-US" sz="2600" b="1" u="sng" kern="0" spc="0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>
                  <a:solidFill>
                    <a:srgbClr val="000000"/>
                  </a:solidFill>
                </a:uFill>
                <a:ea typeface="굴림" panose="020B0600000101010101" pitchFamily="50" charset="-127"/>
              </a:rPr>
              <a:t>ㆍ</a:t>
            </a:r>
            <a:r>
              <a:rPr lang="ko-KR" altLang="en-US" sz="2600" dirty="0" err="1">
                <a:solidFill>
                  <a:srgbClr val="00CCFF"/>
                </a:solidFill>
              </a:rPr>
              <a:t>장년기의</a:t>
            </a:r>
            <a:r>
              <a:rPr lang="ko-KR" altLang="en-US" sz="2600" dirty="0">
                <a:solidFill>
                  <a:srgbClr val="00CCFF"/>
                </a:solidFill>
              </a:rPr>
              <a:t> 심리적 발달의 양상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600" dirty="0">
                <a:solidFill>
                  <a:srgbClr val="00CCFF"/>
                </a:solidFill>
              </a:rPr>
              <a:t> </a:t>
            </a:r>
            <a:r>
              <a:rPr lang="ko-KR" altLang="en-US" sz="2600" dirty="0" err="1">
                <a:solidFill>
                  <a:srgbClr val="00CCFF"/>
                </a:solidFill>
              </a:rPr>
              <a:t>중</a:t>
            </a:r>
            <a:r>
              <a:rPr lang="ko-KR" altLang="en-US" sz="2600" b="1" u="sng" kern="0" spc="0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>
                  <a:solidFill>
                    <a:srgbClr val="000000"/>
                  </a:solidFill>
                </a:uFill>
                <a:ea typeface="굴림" panose="020B0600000101010101" pitchFamily="50" charset="-127"/>
              </a:rPr>
              <a:t>ㆍ</a:t>
            </a:r>
            <a:r>
              <a:rPr lang="ko-KR" altLang="en-US" sz="2600" dirty="0" err="1">
                <a:solidFill>
                  <a:srgbClr val="00CCFF"/>
                </a:solidFill>
              </a:rPr>
              <a:t>장년기의</a:t>
            </a:r>
            <a:r>
              <a:rPr lang="ko-KR" altLang="en-US" sz="2600" dirty="0">
                <a:solidFill>
                  <a:srgbClr val="00CCFF"/>
                </a:solidFill>
              </a:rPr>
              <a:t> 사회적 발달의 양상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600" dirty="0">
                <a:solidFill>
                  <a:srgbClr val="00CCFF"/>
                </a:solidFill>
              </a:rPr>
              <a:t> 사회복지실천의 </a:t>
            </a:r>
            <a:r>
              <a:rPr lang="ko-KR" altLang="en-US" sz="2600" dirty="0" err="1">
                <a:solidFill>
                  <a:srgbClr val="00CCFF"/>
                </a:solidFill>
              </a:rPr>
              <a:t>중</a:t>
            </a:r>
            <a:r>
              <a:rPr lang="ko-KR" altLang="en-US" sz="2600" b="1" u="sng" kern="0" spc="0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>
                  <a:solidFill>
                    <a:srgbClr val="000000"/>
                  </a:solidFill>
                </a:uFill>
                <a:ea typeface="굴림" panose="020B0600000101010101" pitchFamily="50" charset="-127"/>
              </a:rPr>
              <a:t>ㆍ</a:t>
            </a:r>
            <a:r>
              <a:rPr lang="ko-KR" altLang="en-US" sz="2600" dirty="0" err="1">
                <a:solidFill>
                  <a:srgbClr val="00CCFF"/>
                </a:solidFill>
              </a:rPr>
              <a:t>장년기</a:t>
            </a:r>
            <a:r>
              <a:rPr lang="ko-KR" altLang="en-US" sz="2600" dirty="0">
                <a:solidFill>
                  <a:srgbClr val="00CCFF"/>
                </a:solidFill>
              </a:rPr>
              <a:t> 발달에 관한 관심영역 이해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10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 err="1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중장년기</a:t>
            </a:r>
            <a:endParaRPr lang="ko-KR" altLang="en-US" sz="3800" dirty="0"/>
          </a:p>
        </p:txBody>
      </p:sp>
      <p:grpSp>
        <p:nvGrpSpPr>
          <p:cNvPr id="16" name="그룹 15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sp>
          <p:nvSpPr>
            <p:cNvPr id="11" name="직사각형 10"/>
            <p:cNvSpPr/>
            <p:nvPr/>
          </p:nvSpPr>
          <p:spPr>
            <a:xfrm>
              <a:off x="1357290" y="2571744"/>
              <a:ext cx="2143140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180000" lvl="1"/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pic>
        <p:nvPicPr>
          <p:cNvPr id="14" name="그림 13" descr="2012-10-14 17.52.32.jp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-32" y="2500306"/>
            <a:ext cx="1428760" cy="785818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69"/>
          <p:cNvSpPr>
            <a:spLocks noChangeArrowheads="1"/>
          </p:cNvSpPr>
          <p:nvPr/>
        </p:nvSpPr>
        <p:spPr bwMode="auto">
          <a:xfrm>
            <a:off x="0" y="0"/>
            <a:ext cx="9144000" cy="68941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lnSpc>
                <a:spcPct val="17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중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·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장년기의 연령구분은 다양하나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∼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세에 시작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60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∼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세에 종료</a:t>
            </a:r>
          </a:p>
          <a:p>
            <a:pPr>
              <a:lnSpc>
                <a:spcPct val="17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Levinson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등은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∼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세로 규정하고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이를 다시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단위로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단계로 세분</a:t>
            </a:r>
          </a:p>
          <a:p>
            <a:pPr>
              <a:lnSpc>
                <a:spcPct val="17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이 책에서는 중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·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장년기를 하나의 단계로 구분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40-65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이전까지로 규정</a:t>
            </a:r>
          </a:p>
          <a:p>
            <a:pPr algn="dist">
              <a:lnSpc>
                <a:spcPct val="17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중</a:t>
            </a:r>
            <a:r>
              <a:rPr lang="en-US" altLang="ko-KR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·</a:t>
            </a:r>
            <a:r>
              <a:rPr lang="ko-KR" altLang="en-US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장년기 구분 기준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40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세부터 중년이라 보는 사회적 통념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발달심리학 연구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7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결과와 노인복지법 등의 법적 노인 연령 기준 고려</a:t>
            </a:r>
          </a:p>
          <a:p>
            <a:pPr>
              <a:lnSpc>
                <a:spcPct val="17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 err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</a:t>
            </a:r>
            <a:r>
              <a:rPr lang="ko-KR" altLang="en-US" sz="2000" b="1" u="sng" kern="0" spc="0" dirty="0" err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>
                  <a:solidFill>
                    <a:srgbClr val="000000"/>
                  </a:solidFill>
                </a:uFill>
                <a:ea typeface="굴림" panose="020B0600000101010101" pitchFamily="50" charset="-127"/>
              </a:rPr>
              <a:t>ㆍ</a:t>
            </a:r>
            <a:r>
              <a:rPr lang="ko-KR" altLang="en-US" sz="2000" b="1" dirty="0" err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장년기에</a:t>
            </a:r>
            <a:r>
              <a:rPr lang="ko-KR" altLang="en-US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대한 상반된 견해</a:t>
            </a:r>
          </a:p>
          <a:p>
            <a:pPr algn="dist">
              <a:lnSpc>
                <a:spcPct val="17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전성기 또는 황금기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경제적 안정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삶의 지혜 터득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직장과 가정에서의 높은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7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지위와 권한</a:t>
            </a:r>
          </a:p>
          <a:p>
            <a:pPr algn="dist">
              <a:lnSpc>
                <a:spcPct val="17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쇠퇴기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신체적 퇴행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낮은 결혼만족도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높은 질병 이환 가능성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자녀양육과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7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노부모 부양의 책임 동시 이행하는 샌드위치세대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침체된 삶의 여정 위험성</a:t>
            </a:r>
          </a:p>
          <a:p>
            <a:pPr>
              <a:lnSpc>
                <a:spcPct val="17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전성기 또는 쇠퇴기로 보기보다는 인생의 전환기로 이해하는 것이 바람직함</a:t>
            </a:r>
          </a:p>
          <a:p>
            <a:pPr algn="dist">
              <a:lnSpc>
                <a:spcPct val="17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 err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</a:t>
            </a:r>
            <a:r>
              <a:rPr lang="ko-KR" altLang="en-US" sz="2000" b="1" u="sng" kern="0" spc="0" dirty="0" err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>
                  <a:solidFill>
                    <a:srgbClr val="000000"/>
                  </a:solidFill>
                </a:uFill>
                <a:ea typeface="굴림" panose="020B0600000101010101" pitchFamily="50" charset="-127"/>
              </a:rPr>
              <a:t>ㆍ</a:t>
            </a:r>
            <a:r>
              <a:rPr lang="ko-KR" altLang="en-US" sz="2000" b="1" dirty="0" err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장년기</a:t>
            </a:r>
            <a:r>
              <a:rPr lang="ko-KR" altLang="en-US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주요 발달과업</a:t>
            </a:r>
            <a:r>
              <a:rPr lang="en-US" altLang="ko-KR" sz="2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신체적 변화에 대한 적응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부부간의 애정 재확립과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7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중년기 위기의 극복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직업활동에의 몰두와 여가선용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-1" y="116632"/>
            <a:ext cx="9144002" cy="6773986"/>
            <a:chOff x="-1" y="225583"/>
            <a:chExt cx="9144002" cy="6773986"/>
          </a:xfrm>
        </p:grpSpPr>
        <p:grpSp>
          <p:nvGrpSpPr>
            <p:cNvPr id="7" name="그룹 6"/>
            <p:cNvGrpSpPr/>
            <p:nvPr/>
          </p:nvGrpSpPr>
          <p:grpSpPr>
            <a:xfrm>
              <a:off x="0" y="225583"/>
              <a:ext cx="9144001" cy="6773986"/>
              <a:chOff x="0" y="225583"/>
              <a:chExt cx="9144001" cy="6773986"/>
            </a:xfrm>
          </p:grpSpPr>
          <p:sp>
            <p:nvSpPr>
              <p:cNvPr id="2115" name="Rectangle 67"/>
              <p:cNvSpPr>
                <a:spLocks noChangeArrowheads="1"/>
              </p:cNvSpPr>
              <p:nvPr/>
            </p:nvSpPr>
            <p:spPr bwMode="auto">
              <a:xfrm>
                <a:off x="0" y="225583"/>
                <a:ext cx="2653290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 1. </a:t>
                </a:r>
                <a:r>
                  <a:rPr lang="ko-KR" altLang="en-US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신체적 발달</a:t>
                </a:r>
                <a:endPara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116" name="Line 68"/>
              <p:cNvSpPr>
                <a:spLocks noChangeShapeType="1"/>
              </p:cNvSpPr>
              <p:nvPr/>
            </p:nvSpPr>
            <p:spPr bwMode="auto">
              <a:xfrm>
                <a:off x="0" y="801647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305703"/>
                <a:ext cx="9144000" cy="569386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양호한 건강 상태를 유지하지만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신체적 능력과 건강 감퇴 시작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신체구조의 변화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신장 감소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추간판의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감소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50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세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0.3 cm,  60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세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2cm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허리둘레와 체중 증가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40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세 이후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머리카락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멜라닌 색소 감소로  희고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가늘게 변화하거나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탈모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피부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탄력 및 수분 감소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건조해지고 주름 증가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신체 기능의 쇠퇴</a:t>
                </a:r>
                <a:endPara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활력의 감소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육체적 힘의 약화 시작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질병 저항력 감소와 회복 시간 증가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심장기능 저하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(30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세 기준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80%),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신경자극 전달속도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(5%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감소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특히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전두엽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탄력성 감소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흉곽 축소로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30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대 기준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75%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신체 구조 및 기능의 변화로  관절염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당뇨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심장병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고혈압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악성신생물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등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만성적 성인병 위험 높아짐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감각기관의 노화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시력이 낮아지고 원시가 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청각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예민성이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줄어듦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따라서 건강유지에 관심과 주의를 기울여야 함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sp>
          <p:nvSpPr>
            <p:cNvPr id="8" name="Rectangle 67"/>
            <p:cNvSpPr>
              <a:spLocks noChangeArrowheads="1"/>
            </p:cNvSpPr>
            <p:nvPr/>
          </p:nvSpPr>
          <p:spPr bwMode="auto">
            <a:xfrm>
              <a:off x="0" y="801647"/>
              <a:ext cx="279916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신체적 변화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9" name="Line 68"/>
            <p:cNvSpPr>
              <a:spLocks noChangeShapeType="1"/>
            </p:cNvSpPr>
            <p:nvPr/>
          </p:nvSpPr>
          <p:spPr bwMode="auto">
            <a:xfrm>
              <a:off x="-1" y="1305703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그룹 7"/>
          <p:cNvGrpSpPr/>
          <p:nvPr/>
        </p:nvGrpSpPr>
        <p:grpSpPr>
          <a:xfrm>
            <a:off x="0" y="188640"/>
            <a:ext cx="9144001" cy="6751920"/>
            <a:chOff x="0" y="185152"/>
            <a:chExt cx="9144001" cy="6994459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85152"/>
              <a:ext cx="2446504" cy="5420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성적 변화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707314"/>
              <a:ext cx="9144000" cy="64722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남녀 모두 성적 능력의 저하가 이루어지는 갱년기 경험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여성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초경 후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30-40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년에 난자 모두 배출하고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 후반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- 50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 초반에 폐경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(10%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정도는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이전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조기폐경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생식능력 상실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여성호르몬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1/6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로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 algn="dist"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자궁과 유방의 퇴화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3/4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정도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폐경의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신체 및 심리적 증상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262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), </a:t>
              </a: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폐경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증상을 경험하지 않거나 더욱 활동적 생활을 하는 경우도 있음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남성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여성에 비해 비교적 늦은 시기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남성 호르몬 서서히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(30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세부터 연간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1%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정도씩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정자 수와 활동성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성적 능력은 저하되나 성적 무능력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원인 </a:t>
              </a:r>
              <a:endPara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263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초래 않음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소수의 남성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(5%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 증상 경험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중년기 갱년기 장애 인식의 성차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남성은 노련미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여성은 매력 상실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내리막길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여성이 남성에 비해 신체 및 성적 변화로 인해 더 큰 어려움 경험</a:t>
              </a:r>
            </a:p>
          </p:txBody>
        </p:sp>
        <p:sp>
          <p:nvSpPr>
            <p:cNvPr id="7" name="Line 68"/>
            <p:cNvSpPr>
              <a:spLocks noChangeShapeType="1"/>
            </p:cNvSpPr>
            <p:nvPr/>
          </p:nvSpPr>
          <p:spPr bwMode="auto">
            <a:xfrm>
              <a:off x="0" y="70731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/>
          <p:nvPr/>
        </p:nvGrpSpPr>
        <p:grpSpPr>
          <a:xfrm>
            <a:off x="0" y="71414"/>
            <a:ext cx="9144001" cy="6760620"/>
            <a:chOff x="0" y="71414"/>
            <a:chExt cx="9144001" cy="6760620"/>
          </a:xfrm>
        </p:grpSpPr>
        <p:grpSp>
          <p:nvGrpSpPr>
            <p:cNvPr id="3" name="그룹 9"/>
            <p:cNvGrpSpPr/>
            <p:nvPr/>
          </p:nvGrpSpPr>
          <p:grpSpPr>
            <a:xfrm>
              <a:off x="0" y="71414"/>
              <a:ext cx="9144001" cy="6760620"/>
              <a:chOff x="0" y="71414"/>
              <a:chExt cx="9144001" cy="6760620"/>
            </a:xfrm>
          </p:grpSpPr>
          <p:grpSp>
            <p:nvGrpSpPr>
              <p:cNvPr id="4" name="그룹 7"/>
              <p:cNvGrpSpPr/>
              <p:nvPr/>
            </p:nvGrpSpPr>
            <p:grpSpPr>
              <a:xfrm>
                <a:off x="0" y="571480"/>
                <a:ext cx="9144001" cy="6260554"/>
                <a:chOff x="0" y="571480"/>
                <a:chExt cx="9144001" cy="6260554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1071546"/>
                  <a:ext cx="9144000" cy="5760488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7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인지 변화에 대한 이견 존재하나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인지적 반응속도가 늦어진다는 점은 동의</a:t>
                  </a:r>
                </a:p>
                <a:p>
                  <a:pPr>
                    <a:lnSpc>
                      <a:spcPct val="17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인지적 반응속도 둔화 원인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중추신경계 기능 저하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vs.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조심성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심사숙고 증가</a:t>
                  </a:r>
                </a:p>
                <a:p>
                  <a:pPr algn="dist">
                    <a:lnSpc>
                      <a:spcPct val="17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기억의 감퇴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50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 이후 기억정보를 활성화하는 소요시간 증가하나 크게 감소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7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하지 않음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.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재인기억은 유지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청각기억은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40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이후 일정기간 유지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시각 기억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7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은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60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세까지 유지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정보처리시간 증가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장기기억보다는 단기기억이 감퇴하나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7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그 정도는  크지 않음</a:t>
                  </a:r>
                </a:p>
                <a:p>
                  <a:pPr>
                    <a:lnSpc>
                      <a:spcPct val="17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중년기에는 직업활동 등으로 특정 분야의 지식과 기술습득으로 전문성 보유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7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새로운 것의 학습능력은 저하되나 지혜가 있으므로 문제해결능력 상승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7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현실적이고 실제적인 문제해결능력은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중</a:t>
                  </a:r>
                  <a:r>
                    <a:rPr lang="ko-KR" altLang="en-US" sz="2000" b="1" u="sng" kern="0" spc="0" dirty="0" err="1">
                      <a:solidFill>
                        <a:srgbClr val="00B0F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uFill>
                        <a:solidFill>
                          <a:srgbClr val="000000"/>
                        </a:solidFill>
                      </a:uFill>
                      <a:ea typeface="굴림" panose="020B0600000101010101" pitchFamily="50" charset="-127"/>
                    </a:rPr>
                    <a:t>ㆍ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장년기에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최고조에 달함</a:t>
                  </a:r>
                </a:p>
                <a:p>
                  <a:pPr algn="dist">
                    <a:lnSpc>
                      <a:spcPct val="17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풍부한 경험과 높은 수준의 문제해결능력의 덕택으로 사회조직에서 ‘지휘하는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7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(command generation)’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로서의 지위 구가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57148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71414"/>
                <a:ext cx="2653290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2.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심리적 발달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642918"/>
              <a:ext cx="550069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인지능력의 변화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114298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/>
          <p:nvPr/>
        </p:nvGrpSpPr>
        <p:grpSpPr>
          <a:xfrm>
            <a:off x="-34958" y="0"/>
            <a:ext cx="9215470" cy="6823928"/>
            <a:chOff x="-71470" y="3284984"/>
            <a:chExt cx="9215470" cy="6823928"/>
          </a:xfrm>
        </p:grpSpPr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386104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4" name="Rectangle 67"/>
            <p:cNvSpPr>
              <a:spLocks noChangeArrowheads="1"/>
            </p:cNvSpPr>
            <p:nvPr/>
          </p:nvSpPr>
          <p:spPr bwMode="auto">
            <a:xfrm>
              <a:off x="0" y="3284984"/>
              <a:ext cx="528641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심리적  위기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5" name="Rectangle 69"/>
            <p:cNvSpPr>
              <a:spLocks noChangeArrowheads="1"/>
            </p:cNvSpPr>
            <p:nvPr/>
          </p:nvSpPr>
          <p:spPr bwMode="auto">
            <a:xfrm>
              <a:off x="-71470" y="3861048"/>
              <a:ext cx="9215470" cy="624786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Erikson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은 중장년기의 심리사회적 위기를 생산성 대 침체로 규정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생산성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부모역할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직업적 성취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사회봉사 등의 활동에 적극 참여 통해 성취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침체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승진탈락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부부갈등 등으로 무능력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기술과 생활변화 부적응 경험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신체 노화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직업과 가족생활 변화 적응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자아성장 관심 증가로 중년기 위기 경험 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남성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 초반 남성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80%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정도가 경험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직업전환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이혼과 결혼갈등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교통사고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등으로 자살시도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우울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수면장애 등 경험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여성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남편과 노부모 걱정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자기실현 문제로 남성보다 더 심한 위기 경험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중년기 위기 존재여부 이견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문화적 차이만 동의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265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10-2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자녀가 모두 떠나고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빈둥지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시기로 변화됨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빈둥지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시기의 장단점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265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그룹 15"/>
          <p:cNvGrpSpPr/>
          <p:nvPr/>
        </p:nvGrpSpPr>
        <p:grpSpPr>
          <a:xfrm>
            <a:off x="-32" y="214290"/>
            <a:ext cx="9144032" cy="6703881"/>
            <a:chOff x="-32" y="214290"/>
            <a:chExt cx="9358378" cy="6703881"/>
          </a:xfrm>
        </p:grpSpPr>
        <p:grpSp>
          <p:nvGrpSpPr>
            <p:cNvPr id="10" name="그룹 9"/>
            <p:cNvGrpSpPr/>
            <p:nvPr/>
          </p:nvGrpSpPr>
          <p:grpSpPr>
            <a:xfrm>
              <a:off x="0" y="214290"/>
              <a:ext cx="9358346" cy="6703881"/>
              <a:chOff x="0" y="214290"/>
              <a:chExt cx="9358346" cy="6703881"/>
            </a:xfrm>
          </p:grpSpPr>
          <p:grpSp>
            <p:nvGrpSpPr>
              <p:cNvPr id="8" name="그룹 7"/>
              <p:cNvGrpSpPr/>
              <p:nvPr/>
            </p:nvGrpSpPr>
            <p:grpSpPr>
              <a:xfrm>
                <a:off x="0" y="785794"/>
                <a:ext cx="9358346" cy="6132377"/>
                <a:chOff x="0" y="785794"/>
                <a:chExt cx="9358346" cy="6132377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1285860"/>
                  <a:ext cx="9358346" cy="563231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8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B0F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성원의 성장을 지원할 수 있는 안정적 가족환경 조성해야 함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8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부모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지위에 따라 책임과 권리 공평 배분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합리적 의사결정 능력 갖춰야 함</a:t>
                  </a:r>
                </a:p>
                <a:p>
                  <a:pPr>
                    <a:lnSpc>
                      <a:spcPct val="18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Newman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과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Newman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 가족내 의사소통 유형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266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참조</a:t>
                  </a:r>
                </a:p>
                <a:p>
                  <a:pPr algn="dist">
                    <a:lnSpc>
                      <a:spcPct val="18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가족을 위한 시간계획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하루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-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미래시간 계획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수립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가족의 장단기 미래목표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8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수립과 중간점검을 통한 수정보완이 필요</a:t>
                  </a:r>
                </a:p>
                <a:p>
                  <a:pPr algn="dist">
                    <a:lnSpc>
                      <a:spcPct val="18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청소년 자녀 훈육과 노부모 부양 역할 수행으로 샌드위치 세대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낀 세대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 지위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8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(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267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그림 </a:t>
                  </a:r>
                  <a:r>
                    <a:rPr lang="en-US" altLang="ko-KR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10-3 </a:t>
                  </a: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참조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endPara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8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가족 이외의 친척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직업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종교단체 등의 사회관계망과 상호작용하고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외적 압력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8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으로부터 가족을 보호할 수 있도록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가족과 사회관계망간에 역동적 균형을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80000"/>
                    </a:lnSpc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유지해야 함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785794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214290"/>
                <a:ext cx="2715486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3.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사회적 발달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857232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가족생활 환경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32" y="135729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9"/>
          <p:cNvGrpSpPr/>
          <p:nvPr/>
        </p:nvGrpSpPr>
        <p:grpSpPr>
          <a:xfrm>
            <a:off x="-1" y="214290"/>
            <a:ext cx="9144001" cy="6326741"/>
            <a:chOff x="0" y="214290"/>
            <a:chExt cx="9358346" cy="6326741"/>
          </a:xfrm>
        </p:grpSpPr>
        <p:grpSp>
          <p:nvGrpSpPr>
            <p:cNvPr id="4" name="그룹 7"/>
            <p:cNvGrpSpPr/>
            <p:nvPr/>
          </p:nvGrpSpPr>
          <p:grpSpPr>
            <a:xfrm>
              <a:off x="0" y="764704"/>
              <a:ext cx="9358346" cy="5776327"/>
              <a:chOff x="0" y="764704"/>
              <a:chExt cx="9358346" cy="5776327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908720"/>
                <a:ext cx="9358346" cy="563231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아동의 변화에 적절한 자녀교육 및 훈육방법을 선택적으로 활용해야 함</a:t>
                </a:r>
                <a:endPara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학령전기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-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아동기 자녀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부모 규칙설정과 자녀 순응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자녀의 교육자와 비서로서   </a:t>
                </a:r>
                <a:endPara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역할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부부하위체계 내에 자녀를 위한 공간 마련</a:t>
                </a:r>
                <a:endPara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청소년기 자녀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자녀의 독립성 인정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동시에 적절한 한계를 지어 부모 권위 유지</a:t>
                </a:r>
                <a:endPara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(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268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그림 </a:t>
                </a:r>
                <a:r>
                  <a:rPr lang="en-US" altLang="ko-KR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10-4 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참조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 err="1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자녀독립기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자녀를 성인으로 인정하고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의사를 존중하며</a:t>
                </a: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결혼준비 지원과 </a:t>
                </a:r>
                <a:endPara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B0F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결혼 후에도 지속적 관심과 지원 필요</a:t>
                </a:r>
                <a:endPara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이와 함께 부부관계를 친밀한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이인군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관계로 재조정하고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며느리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손자녀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등을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위한 공간 마련 등 전체적인 가족관계 재조정 필요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7" name="Line 68"/>
              <p:cNvSpPr>
                <a:spLocks noChangeShapeType="1"/>
              </p:cNvSpPr>
              <p:nvPr/>
            </p:nvSpPr>
            <p:spPr bwMode="auto">
              <a:xfrm flipV="1">
                <a:off x="0" y="764704"/>
                <a:ext cx="9358346" cy="2109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214290"/>
              <a:ext cx="370639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자녀 교육 및 훈육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1128</TotalTime>
  <Words>1588</Words>
  <Application>Microsoft Office PowerPoint</Application>
  <PresentationFormat>화면 슬라이드 쇼(4:3)</PresentationFormat>
  <Paragraphs>159</Paragraphs>
  <Slides>13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13</vt:i4>
      </vt:variant>
    </vt:vector>
  </HeadingPairs>
  <TitlesOfParts>
    <vt:vector size="17" baseType="lpstr">
      <vt:lpstr>HY견고딕</vt:lpstr>
      <vt:lpstr>굴림</vt:lpstr>
      <vt:lpstr>Wingdings</vt:lpstr>
      <vt:lpstr>기본 디자인</vt:lpstr>
      <vt:lpstr>제 2 부   인간발달과 사회복지실천</vt:lpstr>
      <vt:lpstr>제 10 장   중장년기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권중돈</cp:lastModifiedBy>
  <cp:revision>179</cp:revision>
  <dcterms:created xsi:type="dcterms:W3CDTF">2004-08-11T05:45:06Z</dcterms:created>
  <dcterms:modified xsi:type="dcterms:W3CDTF">2021-05-03T05:25:12Z</dcterms:modified>
</cp:coreProperties>
</file>

<file path=docProps/thumbnail.jpeg>
</file>