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7" r:id="rId2"/>
    <p:sldId id="304" r:id="rId3"/>
    <p:sldId id="309" r:id="rId4"/>
    <p:sldId id="258" r:id="rId5"/>
    <p:sldId id="294" r:id="rId6"/>
    <p:sldId id="295" r:id="rId7"/>
    <p:sldId id="305" r:id="rId8"/>
    <p:sldId id="289" r:id="rId9"/>
    <p:sldId id="298" r:id="rId10"/>
    <p:sldId id="306" r:id="rId11"/>
    <p:sldId id="299" r:id="rId12"/>
    <p:sldId id="265" r:id="rId13"/>
    <p:sldId id="283" r:id="rId14"/>
    <p:sldId id="310" r:id="rId15"/>
    <p:sldId id="293" r:id="rId16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07306-1A9B-4570-B33D-624D4967C45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9D9C6-D908-4CEA-A231-2F4D07CA6E9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D72A7-8DF2-4547-8F79-FBAC6FB69A0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A622B-87A9-4F68-9332-ACE5C3C322A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B2D5C-77CE-4F97-9849-44C7E82FBBC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84E5F-03DE-4B71-9DC2-BC625414E30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5DE76-AC31-4631-9E48-AFD7C5F7313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B88A8-6EE8-4615-B924-10E2F396141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70380-B2B6-4268-A42A-BC4B7DBC4F7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C2D87-7C48-4796-AF77-4DEF29E26C7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D7984-4E8E-4AB8-98D2-8C5C48984B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1C62E1-DC5E-4C39-BBE5-FC6A3F2CF63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135685"/>
            <a:ext cx="9144000" cy="4677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소집단이론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일반체계이론</a:t>
            </a:r>
            <a:endParaRPr lang="en-US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생태학적 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구조기능주의이론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갈등이론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상호작용이론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교환이론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여성주의이론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 </a:t>
            </a:r>
            <a:r>
              <a:rPr lang="ko-KR" altLang="en-US" sz="2800" b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다문화이론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203460"/>
            <a:ext cx="9144000" cy="18573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4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부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사회체계와 사회복지실천</a:t>
            </a:r>
            <a:endParaRPr lang="ko-KR" altLang="en-US" sz="3800" dirty="0"/>
          </a:p>
        </p:txBody>
      </p:sp>
      <p:sp>
        <p:nvSpPr>
          <p:cNvPr id="9" name="Line 68"/>
          <p:cNvSpPr>
            <a:spLocks noChangeShapeType="1"/>
          </p:cNvSpPr>
          <p:nvPr/>
        </p:nvSpPr>
        <p:spPr bwMode="auto">
          <a:xfrm>
            <a:off x="-1" y="2060848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Line 68"/>
          <p:cNvSpPr>
            <a:spLocks noChangeShapeType="1"/>
          </p:cNvSpPr>
          <p:nvPr/>
        </p:nvSpPr>
        <p:spPr bwMode="auto">
          <a:xfrm>
            <a:off x="-32" y="2132856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188640"/>
            <a:ext cx="9179497" cy="6826236"/>
            <a:chOff x="-35497" y="692696"/>
            <a:chExt cx="9179497" cy="6826236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32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에너지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체계가 유지될 수 있게 하는 일종의 정보나 자원으로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내부에서 산출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또는 외부에서 유입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상승작용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 내부 또는 외부와의 상호작용이 증가함으로써 체계 내에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에너지의 양이 증가하는 현상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엔트로피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체계가 소멸해 가거나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무질서해지고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비조직화되는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과정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투입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산출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체계가 정보나 에너지를 받아들여 자원을 만들어 내는 과정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593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22-1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투입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체계가 환경으로부터 에너지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정보 등을 받아들이는 과정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전환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자신에게 투입된 에너지를 적절하게 변형하는 재조직화 과정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산출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 내에서 변형된 에너지를 환경으로 방출하는 과정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동등종결성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처음의 조건과 수단이 어떠하든 동일한 결과 산출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다중종결성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처음의 조건과 수단이 비슷하다고 할지라도 다른 결과 산출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환류는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체계의 평형 유지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변화 촉진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혼란을 유발하기도 함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부적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체계의 항상성을 유지하고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변화를 극소화하면서 체계 자체를 유지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시키는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--&gt; 1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차적 수준의 변화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정적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체계에 급진적이고 불연속적인 변화를 통하여 체계 전체를 변화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시키는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--&gt; 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차 수준의 변화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549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366799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(2) </a:t>
              </a:r>
              <a:r>
                <a:rPr lang="ko-KR" altLang="en-US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투입</a:t>
              </a:r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-</a:t>
              </a:r>
              <a:r>
                <a:rPr lang="ko-KR" altLang="en-US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전환</a:t>
              </a:r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-</a:t>
              </a:r>
              <a:r>
                <a:rPr lang="ko-KR" altLang="en-US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산출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그룹 16"/>
          <p:cNvGrpSpPr/>
          <p:nvPr/>
        </p:nvGrpSpPr>
        <p:grpSpPr>
          <a:xfrm>
            <a:off x="-36512" y="0"/>
            <a:ext cx="9180512" cy="6815123"/>
            <a:chOff x="-36512" y="0"/>
            <a:chExt cx="9180512" cy="6815123"/>
          </a:xfrm>
        </p:grpSpPr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0" y="0"/>
              <a:ext cx="265329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 3. </a:t>
              </a:r>
              <a:r>
                <a:rPr lang="ko-KR" altLang="en-US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rPr>
                <a:t>체계의 발달</a:t>
              </a:r>
              <a:endParaRPr lang="en-US" altLang="ko-KR" sz="2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1" y="54868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-36512" y="1129968"/>
              <a:ext cx="9144000" cy="1938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발달은 복잡한 신체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심리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요인이 상호 작용한 산물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개인은 타인과 지속적으로 상징적 상호교환을 통해 발달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성원 간의 상호작용을 통해 개인의 변화가 일어나며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전체 체계에도 영향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개인의 행동을 이해하기 위해서는 개인의 현재 기능 상태에 대한 역동적 관점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개인이 체계의 구성원으로서 참여하는 방식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시간에 따른 참여의 변화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정도뿐만 아니라 체계 자체의 변화속성 등을 고려해야 함</a:t>
              </a:r>
            </a:p>
          </p:txBody>
        </p:sp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0" y="601524"/>
              <a:ext cx="279916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개인의 발달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1" name="Line 68"/>
            <p:cNvSpPr>
              <a:spLocks noChangeShapeType="1"/>
            </p:cNvSpPr>
            <p:nvPr/>
          </p:nvSpPr>
          <p:spPr bwMode="auto">
            <a:xfrm>
              <a:off x="-36512" y="112474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-36512" y="357301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4" name="Rectangle 67"/>
            <p:cNvSpPr>
              <a:spLocks noChangeArrowheads="1"/>
            </p:cNvSpPr>
            <p:nvPr/>
          </p:nvSpPr>
          <p:spPr bwMode="auto">
            <a:xfrm>
              <a:off x="-36512" y="3068960"/>
              <a:ext cx="350448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가족체계의 발달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Rectangle 69"/>
            <p:cNvSpPr>
              <a:spLocks noChangeArrowheads="1"/>
            </p:cNvSpPr>
            <p:nvPr/>
          </p:nvSpPr>
          <p:spPr bwMode="auto">
            <a:xfrm>
              <a:off x="0" y="3645024"/>
              <a:ext cx="9144000" cy="31700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가족은 일련의 규범적인 생활 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 가족생활주기를 거치는 단위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가족이 적절한 생활전이를 하지 못할 경우 가족은 정신건강 문제발생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가족은 수직적 스트레스 유발요인과 수평적 스트레스 유발요인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595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경험함으로써 변화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가족의 생활단계에서는 가족위기가 발생되므로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단계별 발달과업을 수행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해야 함</a:t>
              </a:r>
            </a:p>
            <a:p>
              <a:pPr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Carter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와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McGoldrick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가족생활주기와 발달과업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596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22-2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가족생활단계의 변화에 맞게 가족 상호작용 유형을 변화시키지 못하면 역기능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 가족관계 형성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역기능적 가족의 특성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595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-36512" y="191136"/>
            <a:ext cx="9180513" cy="6444108"/>
            <a:chOff x="-36512" y="191136"/>
            <a:chExt cx="9180513" cy="6444108"/>
          </a:xfrm>
        </p:grpSpPr>
        <p:grpSp>
          <p:nvGrpSpPr>
            <p:cNvPr id="5" name="그룹 4"/>
            <p:cNvGrpSpPr/>
            <p:nvPr/>
          </p:nvGrpSpPr>
          <p:grpSpPr>
            <a:xfrm>
              <a:off x="0" y="191136"/>
              <a:ext cx="9144001" cy="523220"/>
              <a:chOff x="0" y="191136"/>
              <a:chExt cx="9144001" cy="523220"/>
            </a:xfrm>
          </p:grpSpPr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>
                <a:off x="0" y="191136"/>
                <a:ext cx="441659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 4. </a:t>
                </a:r>
                <a:r>
                  <a:rPr lang="ko-KR" altLang="en-US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사회복지실천에의 적용</a:t>
                </a:r>
                <a:endPara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2116" name="Line 68"/>
              <p:cNvSpPr>
                <a:spLocks noChangeShapeType="1"/>
              </p:cNvSpPr>
              <p:nvPr/>
            </p:nvSpPr>
            <p:spPr bwMode="auto">
              <a:xfrm>
                <a:off x="0" y="692696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-36512" y="692696"/>
              <a:ext cx="597150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적응적 체계와 증상에 대한 관점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549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dist"/>
              <a:endParaRPr lang="ko-KR" altLang="en-US" dirty="0"/>
            </a:p>
          </p:txBody>
        </p:sp>
        <p:sp>
          <p:nvSpPr>
            <p:cNvPr id="12" name="Rectangle 69"/>
            <p:cNvSpPr>
              <a:spLocks noChangeArrowheads="1"/>
            </p:cNvSpPr>
            <p:nvPr/>
          </p:nvSpPr>
          <p:spPr bwMode="auto">
            <a:xfrm>
              <a:off x="-36512" y="1167144"/>
              <a:ext cx="9144000" cy="5468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(1)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적응적 체계 </a:t>
              </a:r>
              <a:endParaRPr lang="en-US" altLang="ko-KR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적응적 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구조화하고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구조를 해체하고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재구조화함으로써 또는 더욱 분화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되고 복잡한 체계가 됨으로써 환경적 요구에 대처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체계는 선별적 적응과정을 활용하므로 시간이 지남에 따라 체계는 더욱 정교화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되고 환경에 선별적으로 적응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체계의 개방성은 체계의 생존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연속성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변화능력의 기반을 이루는 필수 요인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개방체계는 안정된 상태를 유지하고 체계와 환경 사이의 적합성을 성취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적응적 체계는 하위체계 간의 역동적인 상호작용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시작 조건이나 방법이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다르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더라도 동일한 최종 상태에 도달할 수 있는 능력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역할의 수와 유형을 분화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개인적 발달을 조장하는 능력 등을 지님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597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22-3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(2)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증상에 대한 관점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개인의 문제와 증상은 역기능적 체계에 대한 은유인 동시에 적응방법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따라서 정신내적 갈등에서 원인을 찾기보다 체계 내부 또는 체계와 환경 사이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상호작용적 현상을 분석해야 함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증상은 체계가 역기능적 상호작용 유형을 지속적으로 유지함으로써 안정 상태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유지하고 체계의 파괴나 소멸을 방지해 주는 기능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2"/>
          <p:cNvGrpSpPr/>
          <p:nvPr/>
        </p:nvGrpSpPr>
        <p:grpSpPr>
          <a:xfrm>
            <a:off x="-1" y="214290"/>
            <a:ext cx="9144001" cy="6303788"/>
            <a:chOff x="-1" y="928670"/>
            <a:chExt cx="9144001" cy="6303788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695108"/>
              <a:ext cx="9144000" cy="5537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개입 초점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문제나 증상의 원인 제거보다는 내부의 부분 간의 상호작용이나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체계와 환경 사이의 관계를 변화시키는데 초점</a:t>
              </a:r>
            </a:p>
            <a:p>
              <a:pPr algn="dist"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개입 목적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 성원 사이의 상호 의존성과 상호 관련성을 파악하여 증상을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일으키는 역기능적 상호작용 유형을 변화시켜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증상을 제거하고 개인의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기능을 증진함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전체 체계의 변화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차 수준의 변화를 통한 증상의 제거</a:t>
              </a:r>
            </a:p>
            <a:p>
              <a:pPr algn="dist"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전체 체계를 곧바로 기능적 체계로 변환시키는 것은 불가능하므로 중간 단계로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일시적인 역기능적 체계를 만든 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다시 기능적 체계로 변환시켜 문제나 증상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8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제거</a:t>
              </a:r>
            </a:p>
            <a:p>
              <a:pPr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과거보다 현재 체계 내의 역기능적 상호작용 유형에 치료적 초점</a:t>
              </a:r>
            </a:p>
            <a:p>
              <a:pPr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개입단위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개인이 관계를 맺고 있는 체계 모두</a:t>
              </a:r>
            </a:p>
          </p:txBody>
        </p: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0" y="928670"/>
              <a:ext cx="244650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개입 목표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1" y="150017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dist"/>
              <a:endParaRPr lang="ko-KR" altLang="en-US" dirty="0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2"/>
          <p:cNvGrpSpPr/>
          <p:nvPr/>
        </p:nvGrpSpPr>
        <p:grpSpPr>
          <a:xfrm>
            <a:off x="-1" y="214290"/>
            <a:ext cx="9144001" cy="1955863"/>
            <a:chOff x="-1" y="928670"/>
            <a:chExt cx="9144001" cy="1955863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479084"/>
              <a:ext cx="9144000" cy="1405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일반체계이론에서는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변화대리인으로 규정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변화대리인의 역할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600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변화대리인의 실무원칙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601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22-4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</a:p>
          </p:txBody>
        </p: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0" y="928670"/>
              <a:ext cx="573746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변화대리인의 역할과 실무원칙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1" y="150017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dist"/>
              <a:endParaRPr lang="ko-KR" altLang="en-US" dirty="0"/>
            </a:p>
          </p:txBody>
        </p:sp>
      </p:grpSp>
      <p:sp>
        <p:nvSpPr>
          <p:cNvPr id="9" name="Rectangle 67"/>
          <p:cNvSpPr>
            <a:spLocks noChangeArrowheads="1"/>
          </p:cNvSpPr>
          <p:nvPr/>
        </p:nvSpPr>
        <p:spPr bwMode="auto">
          <a:xfrm>
            <a:off x="0" y="2185700"/>
            <a:ext cx="221246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 4) </a:t>
            </a:r>
            <a:r>
              <a:rPr lang="ko-KR" altLang="en-US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개입기법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0" name="Line 68"/>
          <p:cNvSpPr>
            <a:spLocks noChangeShapeType="1"/>
          </p:cNvSpPr>
          <p:nvPr/>
        </p:nvSpPr>
        <p:spPr bwMode="auto">
          <a:xfrm>
            <a:off x="-36512" y="2708920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dist"/>
            <a:endParaRPr lang="ko-KR" altLang="en-US" dirty="0"/>
          </a:p>
        </p:txBody>
      </p:sp>
      <p:sp>
        <p:nvSpPr>
          <p:cNvPr id="11" name="Rectangle 69"/>
          <p:cNvSpPr>
            <a:spLocks noChangeArrowheads="1"/>
          </p:cNvSpPr>
          <p:nvPr/>
        </p:nvSpPr>
        <p:spPr bwMode="auto">
          <a:xfrm>
            <a:off x="0" y="2636912"/>
            <a:ext cx="9144000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Compton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과 </a:t>
            </a:r>
            <a:r>
              <a:rPr lang="en-US" altLang="ko-KR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Galaway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사회복지실천 개입기법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교재 </a:t>
            </a:r>
            <a:r>
              <a: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601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쪽 참조</a:t>
            </a:r>
            <a:endParaRPr lang="en-US" altLang="ko-KR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다음에서는 가족치료의 대표적 기법만 논의</a:t>
            </a: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(1) </a:t>
            </a:r>
            <a:r>
              <a:rPr lang="ko-KR" alt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상호작용 실연 및 경계선 설정 </a:t>
            </a:r>
            <a:endParaRPr lang="en-US" altLang="ko-KR" sz="2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상호작용 실연기법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치료자가 치료시간에 가족의 상호작용 유형을 직접 확인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하고자 할 때 사용하는 기법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예</a:t>
            </a:r>
            <a:r>
              <a: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교재 </a:t>
            </a:r>
            <a:r>
              <a: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602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쪽 참조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경계선 설정기법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하위체계 간의 독립성과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침투성을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허용할 수 있는 경계선을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만드는 기법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예</a:t>
            </a:r>
            <a:r>
              <a: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교재 </a:t>
            </a:r>
            <a:r>
              <a: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602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쪽 참조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 </a:t>
            </a:r>
            <a:r>
              <a:rPr lang="ko-KR" alt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지시</a:t>
            </a:r>
          </a:p>
          <a:p>
            <a:pPr algn="dist">
              <a:lnSpc>
                <a:spcPct val="14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지시기법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직설적 지시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은유적 지시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역설적 지시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처방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제지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시련기법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)(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교재 </a:t>
            </a:r>
            <a:endParaRPr lang="en-US" altLang="ko-KR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603-604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쪽 참조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5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그룹 20"/>
          <p:cNvGrpSpPr/>
          <p:nvPr/>
        </p:nvGrpSpPr>
        <p:grpSpPr>
          <a:xfrm>
            <a:off x="-1" y="71414"/>
            <a:ext cx="9144002" cy="6165898"/>
            <a:chOff x="-1" y="71414"/>
            <a:chExt cx="9144002" cy="6165898"/>
          </a:xfrm>
        </p:grpSpPr>
        <p:grpSp>
          <p:nvGrpSpPr>
            <p:cNvPr id="3" name="그룹 9"/>
            <p:cNvGrpSpPr/>
            <p:nvPr/>
          </p:nvGrpSpPr>
          <p:grpSpPr>
            <a:xfrm>
              <a:off x="0" y="71414"/>
              <a:ext cx="9144001" cy="3945269"/>
              <a:chOff x="0" y="71414"/>
              <a:chExt cx="9144001" cy="3945269"/>
            </a:xfrm>
          </p:grpSpPr>
          <p:grpSp>
            <p:nvGrpSpPr>
              <p:cNvPr id="4" name="그룹 7"/>
              <p:cNvGrpSpPr/>
              <p:nvPr/>
            </p:nvGrpSpPr>
            <p:grpSpPr>
              <a:xfrm>
                <a:off x="0" y="571480"/>
                <a:ext cx="9144001" cy="3445203"/>
                <a:chOff x="0" y="571480"/>
                <a:chExt cx="9144001" cy="3445203"/>
              </a:xfrm>
            </p:grpSpPr>
            <p:sp>
              <p:nvSpPr>
                <p:cNvPr id="6" name="Rectangle 69"/>
                <p:cNvSpPr>
                  <a:spLocks noChangeArrowheads="1"/>
                </p:cNvSpPr>
                <p:nvPr/>
              </p:nvSpPr>
              <p:spPr bwMode="auto">
                <a:xfrm>
                  <a:off x="0" y="692696"/>
                  <a:ext cx="9144000" cy="332398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ct val="150000"/>
                    </a:lnSpc>
                  </a:pPr>
                  <a:r>
                    <a:rPr lang="en-US" altLang="ko-KR" sz="2000" b="1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(3) </a:t>
                  </a:r>
                  <a:r>
                    <a:rPr lang="ko-KR" altLang="en-US" sz="2000" b="1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재정의</a:t>
                  </a:r>
                  <a:endParaRPr lang="en-US" altLang="ko-KR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5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재정의 기법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행동이나 사건이 지니는 부정적 의미를 긍정적 의미로 변화시켜 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5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주는 기법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(</a:t>
                  </a:r>
                  <a:r>
                    <a:rPr lang="ko-KR" altLang="en-US" sz="2000" b="1" dirty="0" err="1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재명명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긍정적 의미부여 기법으로도 불림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)</a:t>
                  </a:r>
                </a:p>
                <a:p>
                  <a:pPr>
                    <a:lnSpc>
                      <a:spcPct val="150000"/>
                    </a:lnSpc>
                  </a:pPr>
                  <a:r>
                    <a:rPr lang="en-US" altLang="ko-KR" sz="2000" b="1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(4) </a:t>
                  </a:r>
                  <a:r>
                    <a:rPr lang="ko-KR" altLang="en-US" sz="2000" b="1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순환적 질문</a:t>
                  </a:r>
                </a:p>
                <a:p>
                  <a:pPr algn="dist">
                    <a:lnSpc>
                      <a:spcPct val="15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순환적 질문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개인의 증상행동을 가족성원 간의 관계상의 문제로 </a:t>
                  </a:r>
                  <a:r>
                    <a:rPr lang="ko-KR" altLang="en-US" sz="2000" b="1" dirty="0" err="1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재규정하기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 algn="dist">
                    <a:lnSpc>
                      <a:spcPct val="15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위하여 사용하는 기법으로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차이에 관한 질문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가설적 질문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행동의 효과에 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5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대한 질문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 err="1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삼인군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질문 등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(</a:t>
                  </a:r>
                  <a:r>
                    <a:rPr lang="ko-KR" altLang="en-US" sz="2000" b="1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교재 </a:t>
                  </a:r>
                  <a:r>
                    <a:rPr lang="en-US" altLang="ko-KR" sz="2000" b="1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604</a:t>
                  </a:r>
                  <a:r>
                    <a:rPr lang="ko-KR" altLang="en-US" sz="2000" b="1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쪽 참조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)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</a:p>
              </p:txBody>
            </p:sp>
            <p:sp>
              <p:nvSpPr>
                <p:cNvPr id="7" name="Line 68"/>
                <p:cNvSpPr>
                  <a:spLocks noChangeShapeType="1"/>
                </p:cNvSpPr>
                <p:nvPr/>
              </p:nvSpPr>
              <p:spPr bwMode="auto">
                <a:xfrm>
                  <a:off x="0" y="571480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9" name="Rectangle 67"/>
              <p:cNvSpPr>
                <a:spLocks noChangeArrowheads="1"/>
              </p:cNvSpPr>
              <p:nvPr/>
            </p:nvSpPr>
            <p:spPr bwMode="auto">
              <a:xfrm>
                <a:off x="0" y="71414"/>
                <a:ext cx="2212465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4)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개입기법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6" name="Line 68"/>
            <p:cNvSpPr>
              <a:spLocks noChangeShapeType="1"/>
            </p:cNvSpPr>
            <p:nvPr/>
          </p:nvSpPr>
          <p:spPr bwMode="auto">
            <a:xfrm>
              <a:off x="-1" y="623731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10" name="Rectangle 67"/>
          <p:cNvSpPr>
            <a:spLocks noChangeArrowheads="1"/>
          </p:cNvSpPr>
          <p:nvPr/>
        </p:nvSpPr>
        <p:spPr bwMode="auto">
          <a:xfrm>
            <a:off x="0" y="6290156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다음 주 강의 주제</a:t>
            </a:r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:  23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장</a:t>
            </a:r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생태학적 이론</a:t>
            </a:r>
            <a:endParaRPr lang="en-US" altLang="ko-KR" sz="2800" b="1" dirty="0">
              <a:solidFill>
                <a:srgbClr val="7030A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348875"/>
            <a:ext cx="9144000" cy="41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2800" b="1" dirty="0">
              <a:solidFill>
                <a:srgbClr val="FFFF00"/>
              </a:solidFill>
            </a:endParaRPr>
          </a:p>
          <a:p>
            <a:r>
              <a:rPr lang="ko-KR" altLang="en-US" sz="2800" b="1" dirty="0">
                <a:solidFill>
                  <a:srgbClr val="FFFF00"/>
                </a:solidFill>
              </a:rPr>
              <a:t>        </a:t>
            </a:r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1400" b="1" dirty="0">
              <a:solidFill>
                <a:srgbClr val="66CCFF"/>
              </a:solidFill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일반체계이론의 사회관과 기본 가정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일반체계이론의 주요 개념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일반체계이론의 체계 발달 관점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일반체계이론의 사회복지실천 적용방안 이해</a:t>
            </a: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64307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22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장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일반체계이론</a:t>
            </a:r>
            <a:endParaRPr lang="ko-KR" altLang="en-US" sz="3800" dirty="0"/>
          </a:p>
        </p:txBody>
      </p:sp>
      <p:grpSp>
        <p:nvGrpSpPr>
          <p:cNvPr id="9" name="그룹 8"/>
          <p:cNvGrpSpPr/>
          <p:nvPr/>
        </p:nvGrpSpPr>
        <p:grpSpPr>
          <a:xfrm>
            <a:off x="-32" y="2500306"/>
            <a:ext cx="9144032" cy="785818"/>
            <a:chOff x="-32" y="2500306"/>
            <a:chExt cx="9144032" cy="785818"/>
          </a:xfrm>
        </p:grpSpPr>
        <p:sp>
          <p:nvSpPr>
            <p:cNvPr id="11" name="직사각형 10"/>
            <p:cNvSpPr/>
            <p:nvPr/>
          </p:nvSpPr>
          <p:spPr>
            <a:xfrm>
              <a:off x="1357290" y="2571744"/>
              <a:ext cx="214314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80000" lvl="1"/>
              <a:r>
                <a:rPr lang="ko-KR" altLang="en-US" sz="2800" b="1" dirty="0">
                  <a:solidFill>
                    <a:srgbClr val="FFFF00"/>
                  </a:solidFill>
                </a:rPr>
                <a:t>학습목표</a:t>
              </a:r>
              <a:endParaRPr lang="ko-KR" altLang="en-US" sz="2800" dirty="0"/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-1" y="328612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2" y="250030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pic>
        <p:nvPicPr>
          <p:cNvPr id="1026" name="Picture 2" descr="C:\Users\User\Desktop\pc\문화여가\사진모음\사진(2012.5.-11.)\2012-06-28 16.17.5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92896"/>
            <a:ext cx="1440160" cy="792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0" y="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생물학자 </a:t>
            </a:r>
            <a:r>
              <a:rPr lang="en-US" altLang="ko-KR" sz="2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Bertalanffy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 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1940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년대에 처음 제시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1960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년대 사회복지실천 도입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일반체계이론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현상을 설명하고 예측하고 통제할 수 있는 이론적 모델을 제시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하는 기능을 하는 작업가설로서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세포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모든 형태의 인간 연합체에 적용 가능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체계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독특한 방식으로 상호작용하고 지속적으로 존재하는 구성요소를 포함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하는 조직화된 전체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체계이론의 등장으로 기존의 기계적이고 환원론적 사고에서 탈피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직선적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원인론에서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순환적 </a:t>
            </a:r>
            <a:r>
              <a:rPr lang="ko-KR" altLang="en-US" sz="2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원인론으로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행동을 일으키는 다양한 변인의 상호작용을 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이해할 수 있는 개념적 </a:t>
            </a:r>
            <a:r>
              <a:rPr lang="ko-KR" altLang="en-US" sz="2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준거틀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마련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일반체계이론이 사회복지실천에 도입되어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정보의 조직화와 통합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인간과 상호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작용하는 다양한 체계에 대한 통합적 관점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인간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환경 복합체에 대한 이중적 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초점의 유지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사정과 개입 영역의 확대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적응과 부적응의 이해에 긍정적 기여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그러나 일반체계이론에 대한 전문직 평가는 긍정과 부정으로 상반되고 있으나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 algn="dist">
              <a:lnSpc>
                <a:spcPct val="14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인공두뇌이론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의사소통이론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생태학적 이론까지 포함하는 것으로 확대되고 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있음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일반체계이론의 한계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난해하고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복잡하고 고도로 추상적 개념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그룹 15"/>
          <p:cNvGrpSpPr/>
          <p:nvPr/>
        </p:nvGrpSpPr>
        <p:grpSpPr>
          <a:xfrm>
            <a:off x="-35497" y="0"/>
            <a:ext cx="9216009" cy="6877839"/>
            <a:chOff x="-35497" y="0"/>
            <a:chExt cx="9216009" cy="6877839"/>
          </a:xfrm>
        </p:grpSpPr>
        <p:grpSp>
          <p:nvGrpSpPr>
            <p:cNvPr id="10" name="그룹 9"/>
            <p:cNvGrpSpPr/>
            <p:nvPr/>
          </p:nvGrpSpPr>
          <p:grpSpPr>
            <a:xfrm>
              <a:off x="-35497" y="0"/>
              <a:ext cx="9179496" cy="6877839"/>
              <a:chOff x="-35496" y="108951"/>
              <a:chExt cx="9179496" cy="6877839"/>
            </a:xfrm>
          </p:grpSpPr>
          <p:grpSp>
            <p:nvGrpSpPr>
              <p:cNvPr id="7" name="그룹 6"/>
              <p:cNvGrpSpPr/>
              <p:nvPr/>
            </p:nvGrpSpPr>
            <p:grpSpPr>
              <a:xfrm>
                <a:off x="-1" y="108951"/>
                <a:ext cx="9144001" cy="6877839"/>
                <a:chOff x="-1" y="108951"/>
                <a:chExt cx="9144001" cy="6877839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3005951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1. </a:t>
                  </a:r>
                  <a:r>
                    <a:rPr lang="ko-KR" altLang="en-US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사회관과 가정</a:t>
                  </a:r>
                  <a:endPara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6" name="Rectangle 69"/>
                <p:cNvSpPr>
                  <a:spLocks noChangeArrowheads="1"/>
                </p:cNvSpPr>
                <p:nvPr/>
              </p:nvSpPr>
              <p:spPr bwMode="auto">
                <a:xfrm>
                  <a:off x="0" y="4186023"/>
                  <a:ext cx="9144000" cy="2800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체계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어떤 형태의 규칙적 상호작용이나 상호 의존성에 의해 통합된 조직</a:t>
                  </a:r>
                </a:p>
                <a:p>
                  <a:pPr algn="dist"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체계는 전체를 형성하기 위하여 서로 조화를 이룬 통합된 부분들로 구성되고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</a:p>
                <a:p>
                  <a:pPr algn="dist">
                    <a:lnSpc>
                      <a:spcPct val="11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경계를 초월하여 외부 환경과도 지속적인 에너지 교환을 통해 생존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변화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발달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</a:p>
                <a:p>
                  <a:pPr algn="dist"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체계의 변화는 체계 자체의 변화에 머무르는 것이 아니라 환경의 변화를 야기</a:t>
                  </a:r>
                </a:p>
                <a:p>
                  <a:pPr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체계는 비교적 안정된 구조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안정된 상호작용 유형을 보유</a:t>
                  </a:r>
                </a:p>
                <a:p>
                  <a:pPr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체계는 다양한 수준에 걸쳐 존재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상위체계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-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체계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-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하위체계에 동시에 속함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일반체계이론은 가족체계 이해에 잘 적용됨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일반체계이론의 기본가정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교재 </a:t>
                  </a:r>
                  <a:r>
                    <a:rPr lang="en-US" altLang="ko-K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585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쪽 표 </a:t>
                  </a:r>
                  <a:r>
                    <a:rPr lang="en-US" altLang="ko-K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22-1 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참조</a:t>
                  </a:r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0" y="657631"/>
                <a:ext cx="4796506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1) </a:t>
                </a:r>
                <a:r>
                  <a:rPr lang="ko-KR" altLang="en-US" sz="2800" b="1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인간과 사회에 대한 관점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-35496" y="1161687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36511" y="407707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052736"/>
              <a:ext cx="9144000" cy="25545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전체적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인간은 신체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심리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부분으로 분리된 존재가 아니라 통합된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/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전체로 기능하며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전체의 기능수준은 신체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심리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사회라는 각 부분의 기능 정도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/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단순히 합한 것 이상의 것이며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한 부분의 변화는 전체 인간의 사회적 기능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영향 미침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환경 속의 인간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인간은 외부 체계와 끊임없이 상호 작용하며 상호 의존하는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/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인간은 자신의 욕구에 맞게 환경을 수정할 수 있을 뿐만 아니라 환경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/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요구에 맞게 자신의 행동을 수정할 수 있는 능력을 지니며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인간행동은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환경과의 끊임없는 역동적 상호작용의 산물</a:t>
              </a:r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3573016"/>
              <a:ext cx="244650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기본 가정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0"/>
            <a:ext cx="9179497" cy="6861582"/>
            <a:chOff x="-35497" y="0"/>
            <a:chExt cx="9179497" cy="6861582"/>
          </a:xfrm>
        </p:grpSpPr>
        <p:grpSp>
          <p:nvGrpSpPr>
            <p:cNvPr id="3" name="그룹 9"/>
            <p:cNvGrpSpPr/>
            <p:nvPr/>
          </p:nvGrpSpPr>
          <p:grpSpPr>
            <a:xfrm>
              <a:off x="-35497" y="0"/>
              <a:ext cx="9179496" cy="1215916"/>
              <a:chOff x="-35496" y="108951"/>
              <a:chExt cx="9179496" cy="1215916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230063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2. </a:t>
                  </a:r>
                  <a:r>
                    <a:rPr lang="ko-KR" altLang="en-US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주요 개념</a:t>
                  </a:r>
                  <a:endPara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0" y="801647"/>
                <a:ext cx="4091185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구조 및 조직적 속성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-35496" y="1305703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844824"/>
              <a:ext cx="9144000" cy="50167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구조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 성원 사이에서 지속적으로 나타나는 안정된 관계 유형</a:t>
              </a:r>
            </a:p>
            <a:p>
              <a:pPr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비합산성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전체는 부분의 총합 그 이상이다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전체성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전체로서의 체계는 부분 간의 관계체계와는 다른 관계 특성을 지님</a:t>
              </a:r>
            </a:p>
            <a:p>
              <a:pPr algn="dist"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조직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에너지 교환을 촉진하는 체계 성원의 집합으로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부분 간의 지속적인 상호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6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교환활동에 의해 조직화</a:t>
              </a:r>
            </a:p>
            <a:p>
              <a:pPr algn="dist"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체계는 상위체계에 의존하고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하위체계의 방향을 제시해야 적절히 기능하고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6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부분간의 반복적 상호작용을 통해 하위체계와 위계질서 형성</a:t>
              </a:r>
            </a:p>
            <a:p>
              <a:pPr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하위체계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홀론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holon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 부분인 동시에 전체인 총체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(entity)</a:t>
              </a:r>
            </a:p>
            <a:p>
              <a:pPr algn="dist">
                <a:lnSpc>
                  <a:spcPct val="16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가족체계는 세대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흥미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기능에 따라 하위체계를 형성하고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하계체계간의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6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상호작용을 통해 가족은 기능함</a:t>
              </a:r>
            </a:p>
          </p:txBody>
        </p:sp>
      </p:grpSp>
      <p:sp>
        <p:nvSpPr>
          <p:cNvPr id="10" name="Line 68"/>
          <p:cNvSpPr>
            <a:spLocks noChangeShapeType="1"/>
          </p:cNvSpPr>
          <p:nvPr/>
        </p:nvSpPr>
        <p:spPr bwMode="auto">
          <a:xfrm>
            <a:off x="-1" y="1844824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1" name="Rectangle 67"/>
          <p:cNvSpPr>
            <a:spLocks noChangeArrowheads="1"/>
          </p:cNvSpPr>
          <p:nvPr/>
        </p:nvSpPr>
        <p:spPr bwMode="auto">
          <a:xfrm>
            <a:off x="-36512" y="1249596"/>
            <a:ext cx="49584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  </a:t>
            </a:r>
            <a:r>
              <a:rPr lang="en-US" altLang="ko-KR" sz="2800" b="1" dirty="0">
                <a:solidFill>
                  <a:srgbClr val="00CCFF"/>
                </a:solidFill>
                <a:latin typeface="HY견고딕" pitchFamily="18" charset="-127"/>
                <a:ea typeface="HY견고딕" pitchFamily="18" charset="-127"/>
              </a:rPr>
              <a:t>(1) </a:t>
            </a:r>
            <a:r>
              <a:rPr lang="ko-KR" altLang="en-US" sz="2800" b="1" dirty="0">
                <a:solidFill>
                  <a:srgbClr val="00CCFF"/>
                </a:solidFill>
                <a:latin typeface="HY견고딕" pitchFamily="18" charset="-127"/>
                <a:ea typeface="HY견고딕" pitchFamily="18" charset="-127"/>
              </a:rPr>
              <a:t>체계 내부의 구조와 조직</a:t>
            </a:r>
            <a:endParaRPr lang="en-US" altLang="ko-KR" sz="2800" b="1" dirty="0">
              <a:solidFill>
                <a:srgbClr val="00CCFF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188640"/>
            <a:ext cx="9179497" cy="6564626"/>
            <a:chOff x="-35497" y="692696"/>
            <a:chExt cx="9179497" cy="6564626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060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가족성원과 체계는 생활주기상의 각 단계에서 직면하는 요구를 수용하고 변화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할 수 있어야 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퇴직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등의 가족전이과정에서 가족의 역할분화가 일어남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역할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특정한 지위와 연관된 문화적 유형의 총합이며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여러 가지 역할을 동시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수행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사회체계는 수단적 역할과 표현적 역할을 가지며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이들 역할의 상호 보완성은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체계의 기능과 직결됨</a:t>
              </a:r>
            </a:p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역할보완성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역할관계의 적합성과 성원의 성장과 창조적 적응과 관련된 개념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역할보완성을 성취하지 못하면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 내에 스트레스가 야기되고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개인은 역할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변화에 대한 요구를 받는 등 체계는 역할긴장 경험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위계질서 특히 가족내의 위계질서는 연령과 성이라는 기준에 의해 자연발생적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으로 형성되지만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가족성원의 역할이나 권력에 변화가 일어나면 변화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권력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동맹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세대간 결탁 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가족체계가 권력의 분화와 위계서열을 규정하고 변화시키는 과정은 가족구조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형성과 변화에 중요한 요인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549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507542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(1) </a:t>
              </a:r>
              <a:r>
                <a:rPr lang="ko-KR" altLang="en-US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체계 내부의 구조와 조직 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188640"/>
            <a:ext cx="9179497" cy="6351811"/>
            <a:chOff x="-35497" y="692696"/>
            <a:chExt cx="9179497" cy="6351811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58477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경계선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환경과 구별 짓는 체계 주변의 상상적 테두리 또는 점선으로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 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외부의 성원을 규정할 뿐만 아니라 환경과 체계를 구분</a:t>
              </a: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개방체계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 내에서의 자유로운 정보교환과 자원교환을 허용하며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외부로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부터와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외부로의 상대적으로 자유로운 에너지 흐름을 인정</a:t>
              </a: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폐쇄체계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외부 환경과 고립되어 있고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융통성이 없고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분화가 이루어지지 않고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덜 효과적인 역기능적 체계</a:t>
              </a: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모든 체계는 주변체계와의 교류를 통하여 에너지를 유입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방출하고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성장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하거나 변화할 수 있는 능력과 스스로를 유지할 수 있는 능력이 있어야 함</a:t>
              </a: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내적 안정성을 유지하고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외부 환경으로부터의 투입을 선별적으로 받아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들임으로써 재조직화할 수 있음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폐쇄체계는 융통성이 없고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분화가 이루어지지 않고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덜 효과적인 역기능체계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549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425308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(2) </a:t>
              </a:r>
              <a:r>
                <a:rPr lang="ko-KR" altLang="en-US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체계 외부와의 관계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9"/>
          <p:cNvGrpSpPr/>
          <p:nvPr/>
        </p:nvGrpSpPr>
        <p:grpSpPr>
          <a:xfrm>
            <a:off x="0" y="71414"/>
            <a:ext cx="9144001" cy="6514753"/>
            <a:chOff x="0" y="71414"/>
            <a:chExt cx="9144001" cy="6514753"/>
          </a:xfrm>
        </p:grpSpPr>
        <p:grpSp>
          <p:nvGrpSpPr>
            <p:cNvPr id="4" name="그룹 7"/>
            <p:cNvGrpSpPr/>
            <p:nvPr/>
          </p:nvGrpSpPr>
          <p:grpSpPr>
            <a:xfrm>
              <a:off x="0" y="548680"/>
              <a:ext cx="9144001" cy="6037487"/>
              <a:chOff x="0" y="548680"/>
              <a:chExt cx="9144001" cy="6037487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548680"/>
                <a:ext cx="9144000" cy="60374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dist"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체계의 역동적 속성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체계는 지속적으로 변화를 추구함과 동시에 역동적 균형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상태를 유지</a:t>
                </a:r>
              </a:p>
              <a:p>
                <a:pPr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자기지향적 과정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성장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개혁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변화를 창출해 내려는 속성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--&gt;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형태변형적 속성</a:t>
                </a:r>
              </a:p>
              <a:p>
                <a:pPr algn="dist"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자기규제적 과정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체계 내부의 규칙과 가치를 보존하고 안정성을 유지하려는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성향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--&gt;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형태정체적 속성</a:t>
                </a:r>
              </a:p>
              <a:p>
                <a:pPr algn="dist"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항상성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체계가 균형을 위협받았을 때 이를 회복하려는 경향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.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즉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지속적인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변화의 상태에 놓여 있는 동시에 역동적인 균형 상태를 유지하는 경향</a:t>
                </a:r>
              </a:p>
              <a:p>
                <a:pPr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균형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외부체계로부터의 투입 없이 평형 상태를 유지할 수 있는 체계의 능력</a:t>
                </a:r>
              </a:p>
              <a:p>
                <a:pPr algn="dist"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안정 상태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전체 체계가 균형을 이루고 있고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부분 간의 관계를 유지하고 쇠퇴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3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하여 붕괴하지 않게 하기 위해 환경과의 융통성 있는 에너지 교환관계를 유지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하고 있는 상태</a:t>
                </a:r>
              </a:p>
              <a:p>
                <a:pPr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긴장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체계의 내적인 구조적 조직상의 스트레스</a:t>
                </a:r>
              </a:p>
              <a:p>
                <a:pPr algn="dist"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긴장은 체계가 환경과 상호 작용하는 과정에서 이루어지는 체계 진화의 자연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스러운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부분</a:t>
                </a:r>
              </a:p>
              <a:p>
                <a:pPr>
                  <a:lnSpc>
                    <a:spcPct val="13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개방적 가족은 스트레스와 긴장을 경험하지만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이를 처리하고 성장할 수 있음 </a:t>
                </a:r>
              </a:p>
            </p:txBody>
          </p:sp>
          <p:sp>
            <p:nvSpPr>
              <p:cNvPr id="7" name="Line 68"/>
              <p:cNvSpPr>
                <a:spLocks noChangeShapeType="1"/>
              </p:cNvSpPr>
              <p:nvPr/>
            </p:nvSpPr>
            <p:spPr bwMode="auto">
              <a:xfrm>
                <a:off x="0" y="571480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9" name="Rectangle 67"/>
            <p:cNvSpPr>
              <a:spLocks noChangeArrowheads="1"/>
            </p:cNvSpPr>
            <p:nvPr/>
          </p:nvSpPr>
          <p:spPr bwMode="auto">
            <a:xfrm>
              <a:off x="0" y="71414"/>
              <a:ext cx="397416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역동 및 진화적 속성</a:t>
              </a:r>
              <a:endParaRPr lang="en-US" altLang="ko-KR" sz="2000" b="1" dirty="0">
                <a:solidFill>
                  <a:srgbClr val="FFFF00"/>
                </a:solidFill>
                <a:latin typeface="+mj-lt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6512" y="95160"/>
            <a:ext cx="9180512" cy="6713708"/>
            <a:chOff x="-36512" y="692696"/>
            <a:chExt cx="9180512" cy="6713708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938304"/>
              <a:ext cx="9144000" cy="5468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의사소통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두 사람 또는 그 이상의 개인 사이에서 정보를 전달하는 체계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상호작용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두 사람 또는 그 이상의 사람들 사이에서 일어나는 연속적이고 상호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적인 일련의 접촉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의사소통은 ‘차이를 만들어 내는 차이’이므로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언어적 의사소통과 비언어적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의사소통을 모두 고려해야 이해 가능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체계의 작동을 점검하고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적응적 행동이 필요한지를 판단하고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수정할 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있는 능력으로서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체계가 현상을 유지하기 위한 일종의 규제신호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규칙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체계가 성원 사이의 규정된 관계를 유지하거나 회복하기 위하여 노력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하는 방법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591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삼각관계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성원 두 사람이 의사소통을 할 때 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자가 상호작용에 합류하는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경우로서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체계내의 혼란과 역기능 야기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기능적 의사소통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필요할 경우에 메시지를 재언급하거나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명확화하거나 수정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환류를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받아들이고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자신의 지각을 점검하고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구체적인 예를 들어줄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것을 요구하는 의사소통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역기능적 의사소통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불명확하며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대화 내용의 연결성이 없고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질문을 무시하고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상황과 동떨어진 반응을 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부적절하게 행동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6512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279916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과정적 속성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7" name="Rectangle 67"/>
          <p:cNvSpPr>
            <a:spLocks noChangeArrowheads="1"/>
          </p:cNvSpPr>
          <p:nvPr/>
        </p:nvSpPr>
        <p:spPr bwMode="auto">
          <a:xfrm>
            <a:off x="-7620" y="764704"/>
            <a:ext cx="24913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00CCFF"/>
                </a:solidFill>
                <a:latin typeface="HY견고딕" pitchFamily="18" charset="-127"/>
                <a:ea typeface="HY견고딕" pitchFamily="18" charset="-127"/>
              </a:rPr>
              <a:t>  (1) </a:t>
            </a:r>
            <a:r>
              <a:rPr lang="ko-KR" altLang="en-US" sz="2800" b="1" dirty="0">
                <a:solidFill>
                  <a:srgbClr val="00CCFF"/>
                </a:solidFill>
                <a:latin typeface="HY견고딕" pitchFamily="18" charset="-127"/>
                <a:ea typeface="HY견고딕" pitchFamily="18" charset="-127"/>
              </a:rPr>
              <a:t>의사소통</a:t>
            </a:r>
            <a:endParaRPr lang="en-US" altLang="ko-KR" sz="2800" b="1" dirty="0">
              <a:solidFill>
                <a:srgbClr val="00CCFF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Line 68"/>
          <p:cNvSpPr>
            <a:spLocks noChangeShapeType="1"/>
          </p:cNvSpPr>
          <p:nvPr/>
        </p:nvSpPr>
        <p:spPr bwMode="auto">
          <a:xfrm>
            <a:off x="-36512" y="1268760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1569</TotalTime>
  <Words>2015</Words>
  <Application>Microsoft Office PowerPoint</Application>
  <PresentationFormat>화면 슬라이드 쇼(4:3)</PresentationFormat>
  <Paragraphs>219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9" baseType="lpstr">
      <vt:lpstr>HY견고딕</vt:lpstr>
      <vt:lpstr>굴림</vt:lpstr>
      <vt:lpstr>Wingdings</vt:lpstr>
      <vt:lpstr>기본 디자인</vt:lpstr>
      <vt:lpstr>제 4 부   사회체계와 사회복지실천</vt:lpstr>
      <vt:lpstr>제 22 장   일반체계이론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Windows 사용자</cp:lastModifiedBy>
  <cp:revision>221</cp:revision>
  <dcterms:created xsi:type="dcterms:W3CDTF">2004-08-11T05:45:06Z</dcterms:created>
  <dcterms:modified xsi:type="dcterms:W3CDTF">2021-01-20T06:29:14Z</dcterms:modified>
</cp:coreProperties>
</file>