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9" r:id="rId2"/>
    <p:sldId id="283" r:id="rId3"/>
    <p:sldId id="270" r:id="rId4"/>
    <p:sldId id="304" r:id="rId5"/>
    <p:sldId id="313" r:id="rId6"/>
    <p:sldId id="314" r:id="rId7"/>
    <p:sldId id="282" r:id="rId8"/>
    <p:sldId id="308" r:id="rId9"/>
    <p:sldId id="267" r:id="rId10"/>
    <p:sldId id="289" r:id="rId11"/>
    <p:sldId id="311" r:id="rId12"/>
    <p:sldId id="312" r:id="rId13"/>
    <p:sldId id="315" r:id="rId14"/>
    <p:sldId id="300" r:id="rId15"/>
    <p:sldId id="301" r:id="rId16"/>
    <p:sldId id="316" r:id="rId17"/>
    <p:sldId id="317" r:id="rId18"/>
    <p:sldId id="292" r:id="rId19"/>
  </p:sldIdLst>
  <p:sldSz cx="9144000" cy="6858000" type="screen4x3"/>
  <p:notesSz cx="6761163" cy="99425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FF00"/>
    <a:srgbClr val="990033"/>
    <a:srgbClr val="800000"/>
    <a:srgbClr val="990000"/>
    <a:srgbClr val="A50021"/>
    <a:srgbClr val="008000"/>
    <a:srgbClr val="339933"/>
    <a:srgbClr val="CC66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393D3-306B-4A3F-B68A-319B7950929C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0E64A-E275-40D2-A98F-5327E26703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2520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D86AE-20B1-4CFE-927D-4320954A00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6AF5-B9E0-4EAE-8721-AA41054B53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465EF-4AE9-47CD-B837-6C1C666FCC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C7AB1-A7BB-4B7A-82B9-2CD309248D5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947D2-BE6D-4F82-860C-A2AAACE0A46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89C19-0708-4D49-B9BB-23D39C6812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E2D1-313E-463F-92A1-B21FF23076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B263E-5A05-4814-9CA2-D1241D5E43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0C4FE-6862-4F1E-8315-CF3FE11DBC8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4ECA9-CA4C-41AC-9C7D-E0D0CE15025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396D-09E8-4421-9996-947119F7A85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BC35110-2120-4042-BE34-AEDA5E16C6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>
              <a:latin typeface="굴림" pitchFamily="50" charset="-127"/>
              <a:ea typeface="굴림" pitchFamily="50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260648"/>
            <a:ext cx="9147207" cy="6264696"/>
            <a:chOff x="0" y="260648"/>
            <a:chExt cx="9147207" cy="6264696"/>
          </a:xfrm>
        </p:grpSpPr>
        <p:sp>
          <p:nvSpPr>
            <p:cNvPr id="2051" name="Line 46"/>
            <p:cNvSpPr>
              <a:spLocks noChangeShapeType="1"/>
            </p:cNvSpPr>
            <p:nvPr/>
          </p:nvSpPr>
          <p:spPr bwMode="auto">
            <a:xfrm>
              <a:off x="3207" y="66788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52" name="Text Box 56"/>
            <p:cNvSpPr txBox="1">
              <a:spLocks noChangeArrowheads="1"/>
            </p:cNvSpPr>
            <p:nvPr/>
          </p:nvSpPr>
          <p:spPr bwMode="auto">
            <a:xfrm>
              <a:off x="96870" y="260648"/>
              <a:ext cx="305724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o-KR" altLang="en-US" sz="240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가족상담과 가족치료</a:t>
              </a:r>
              <a:endParaRPr lang="en-US" altLang="ko-KR" sz="24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2053" name="Rectangle 61"/>
            <p:cNvSpPr>
              <a:spLocks noChangeArrowheads="1"/>
            </p:cNvSpPr>
            <p:nvPr/>
          </p:nvSpPr>
          <p:spPr bwMode="auto">
            <a:xfrm>
              <a:off x="32" y="2306968"/>
              <a:ext cx="9144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11. </a:t>
              </a:r>
              <a:r>
                <a:rPr lang="ko-KR" altLang="en-US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이야기 가족치료</a:t>
              </a:r>
              <a:endParaRPr lang="en-US" altLang="ko-KR" sz="3200" dirty="0">
                <a:solidFill>
                  <a:srgbClr val="FF66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54" name="Rectangle 327"/>
            <p:cNvSpPr>
              <a:spLocks noChangeArrowheads="1"/>
            </p:cNvSpPr>
            <p:nvPr/>
          </p:nvSpPr>
          <p:spPr bwMode="auto">
            <a:xfrm>
              <a:off x="0" y="1988840"/>
              <a:ext cx="9144032" cy="1343504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28575">
              <a:solidFill>
                <a:srgbClr val="B89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5" name="AutoShape 87"/>
            <p:cNvSpPr>
              <a:spLocks noChangeArrowheads="1"/>
            </p:cNvSpPr>
            <p:nvPr/>
          </p:nvSpPr>
          <p:spPr bwMode="auto">
            <a:xfrm>
              <a:off x="1835696" y="5779547"/>
              <a:ext cx="5452088" cy="745797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2400" b="1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목원대학교 사회복지학과 권  중  돈</a:t>
              </a:r>
              <a:endParaRPr lang="en-US" altLang="ko-KR" sz="2400" b="1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0" y="116632"/>
            <a:ext cx="9147175" cy="6671932"/>
            <a:chOff x="0" y="116632"/>
            <a:chExt cx="9147175" cy="6671932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82603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116632"/>
              <a:ext cx="4418197" cy="736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8" name="Rectangle 76"/>
            <p:cNvSpPr>
              <a:spLocks noChangeArrowheads="1"/>
            </p:cNvSpPr>
            <p:nvPr/>
          </p:nvSpPr>
          <p:spPr bwMode="auto">
            <a:xfrm>
              <a:off x="0" y="1285860"/>
              <a:ext cx="9144000" cy="550270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1) </a:t>
              </a:r>
              <a:r>
                <a:rPr lang="ko-KR" altLang="en-US" b="1" dirty="0">
                  <a:solidFill>
                    <a:srgbClr val="FF0000"/>
                  </a:solidFill>
                </a:rPr>
                <a:t>가족의 문제 이야기 경청하기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가족은 </a:t>
              </a:r>
              <a:r>
                <a:rPr lang="en-US" altLang="ko-KR" b="1" dirty="0"/>
                <a:t>‘</a:t>
              </a:r>
              <a:r>
                <a:rPr lang="ko-KR" altLang="en-US" b="1" dirty="0"/>
                <a:t>문제로 가득 찬 이야기</a:t>
              </a:r>
              <a:r>
                <a:rPr lang="en-US" altLang="ko-KR" b="1" dirty="0"/>
                <a:t>’</a:t>
              </a:r>
              <a:r>
                <a:rPr lang="ko-KR" altLang="en-US" b="1" dirty="0"/>
                <a:t>를 시작하면서</a:t>
              </a:r>
              <a:r>
                <a:rPr lang="en-US" altLang="ko-KR" b="1" dirty="0"/>
                <a:t>, ‘</a:t>
              </a:r>
              <a:r>
                <a:rPr lang="ko-KR" altLang="en-US" b="1" dirty="0"/>
                <a:t>다 내 잘못</a:t>
              </a:r>
              <a:r>
                <a:rPr lang="en-US" altLang="ko-KR" b="1" dirty="0"/>
                <a:t>’</a:t>
              </a:r>
              <a:r>
                <a:rPr lang="ko-KR" altLang="en-US" b="1" dirty="0"/>
                <a:t>이라며 자신에게 책임 돌림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 err="1"/>
                <a:t>치료자는</a:t>
              </a:r>
              <a:r>
                <a:rPr lang="ko-KR" altLang="en-US" b="1" dirty="0"/>
                <a:t> 경청하고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공감해주면서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빈약한 설명을 할 때 상세히 이야기할 것 격려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가족의 능력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유능함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긍정적 측면에 주의를 기울이고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배경을 탐색하여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지배적 이야기와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정반대의 이야기가 나올 가능성에 대해 열린 자세로 임함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endParaRPr lang="en-US" altLang="ko-KR" sz="800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2) </a:t>
              </a:r>
              <a:r>
                <a:rPr lang="ko-KR" altLang="en-US" b="1" dirty="0">
                  <a:solidFill>
                    <a:srgbClr val="FF0000"/>
                  </a:solidFill>
                </a:rPr>
                <a:t>문제의 외재화</a:t>
              </a:r>
              <a:r>
                <a:rPr lang="en-US" altLang="ko-KR" b="1" dirty="0">
                  <a:solidFill>
                    <a:srgbClr val="FF0000"/>
                  </a:solidFill>
                </a:rPr>
                <a:t>(externalization): </a:t>
              </a:r>
              <a:r>
                <a:rPr lang="ko-KR" altLang="en-US" b="1" dirty="0">
                  <a:solidFill>
                    <a:srgbClr val="FF0000"/>
                  </a:solidFill>
                </a:rPr>
                <a:t>사람과 문제를 분리하기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가족은 문제를 사람 안에 있다고 생각하여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문제를 내재화하는 경향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문제와 사람을 분리하고 객관화하여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문제가 사람밖에 존재한다고 생각하게 하는 기법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</a:t>
              </a:r>
              <a:r>
                <a:rPr lang="ko-KR" altLang="en-US" b="1" dirty="0" err="1"/>
                <a:t>내담자와</a:t>
              </a:r>
              <a:r>
                <a:rPr lang="ko-KR" altLang="en-US" b="1" dirty="0"/>
                <a:t> 함께 문제에 이름을 붙이고 의인화하여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문제를 외재화 즉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문제를 상황이나 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대인관계의 산물로 이해하도록 함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외재화의 대상</a:t>
              </a:r>
              <a:r>
                <a:rPr lang="en-US" altLang="ko-KR" b="1" dirty="0"/>
                <a:t>:</a:t>
              </a:r>
              <a:r>
                <a:rPr lang="ko-KR" altLang="en-US" b="1" dirty="0"/>
                <a:t> 감정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대인관계문제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사회문화적 신념과 관습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제도나 사회정책 등 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개인과 가족에게 영향을 미치는 사회경제적 특성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문제의 이름을 붙이는 </a:t>
              </a:r>
              <a:r>
                <a:rPr lang="ko-KR" altLang="en-US" b="1" dirty="0" err="1"/>
                <a:t>의인화작업에서</a:t>
              </a:r>
              <a:r>
                <a:rPr lang="ko-KR" altLang="en-US" b="1" dirty="0"/>
                <a:t> 진단명보다는 </a:t>
              </a:r>
              <a:r>
                <a:rPr lang="ko-KR" altLang="en-US" b="1" dirty="0" err="1"/>
                <a:t>내담자</a:t>
              </a:r>
              <a:r>
                <a:rPr lang="ko-KR" altLang="en-US" b="1" dirty="0"/>
                <a:t> 자신의 일상생활 경험에 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기초하는 것이 바람직함 </a:t>
              </a:r>
              <a:r>
                <a:rPr lang="en-US" altLang="ko-KR" b="1" dirty="0">
                  <a:solidFill>
                    <a:srgbClr val="0000CC"/>
                  </a:solidFill>
                </a:rPr>
                <a:t>(</a:t>
              </a:r>
              <a:r>
                <a:rPr lang="ko-KR" altLang="en-US" b="1" dirty="0">
                  <a:solidFill>
                    <a:srgbClr val="0000CC"/>
                  </a:solidFill>
                </a:rPr>
                <a:t>예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>
                  <a:solidFill>
                    <a:srgbClr val="0000CC"/>
                  </a:solidFill>
                </a:rPr>
                <a:t>교재 </a:t>
              </a:r>
              <a:r>
                <a:rPr lang="en-US" altLang="ko-KR" b="1" dirty="0">
                  <a:solidFill>
                    <a:srgbClr val="0000CC"/>
                  </a:solidFill>
                </a:rPr>
                <a:t>259</a:t>
              </a:r>
              <a:r>
                <a:rPr lang="ko-KR" altLang="en-US" b="1" dirty="0">
                  <a:solidFill>
                    <a:srgbClr val="0000CC"/>
                  </a:solidFill>
                </a:rPr>
                <a:t>쪽</a:t>
              </a:r>
              <a:r>
                <a:rPr lang="en-US" altLang="ko-KR" b="1" dirty="0">
                  <a:solidFill>
                    <a:srgbClr val="0000CC"/>
                  </a:solidFill>
                </a:rPr>
                <a:t>)</a:t>
              </a:r>
            </a:p>
          </p:txBody>
        </p:sp>
        <p:sp>
          <p:nvSpPr>
            <p:cNvPr id="7" name="Text Box 71"/>
            <p:cNvSpPr txBox="1">
              <a:spLocks noChangeArrowheads="1"/>
            </p:cNvSpPr>
            <p:nvPr/>
          </p:nvSpPr>
          <p:spPr bwMode="auto">
            <a:xfrm>
              <a:off x="0" y="927376"/>
              <a:ext cx="9144000" cy="400110"/>
            </a:xfrm>
            <a:prstGeom prst="rect">
              <a:avLst/>
            </a:prstGeom>
            <a:gradFill rotWithShape="0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/>
            </a:gra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buSzPct val="75000"/>
                <a:buFont typeface="Wingdings" pitchFamily="2" charset="2"/>
                <a:buNone/>
              </a:pP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4.2.1.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: 1.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문제의 경청과 해체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입장진술 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1)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7175" cy="6671932"/>
            <a:chOff x="0" y="116632"/>
            <a:chExt cx="9147175" cy="6671932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82603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116632"/>
              <a:ext cx="4418197" cy="736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8" name="Rectangle 76"/>
            <p:cNvSpPr>
              <a:spLocks noChangeArrowheads="1"/>
            </p:cNvSpPr>
            <p:nvPr/>
          </p:nvSpPr>
          <p:spPr bwMode="auto">
            <a:xfrm>
              <a:off x="0" y="1285860"/>
              <a:ext cx="9144000" cy="550270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3) </a:t>
              </a:r>
              <a:r>
                <a:rPr lang="ko-KR" altLang="en-US" b="1" dirty="0">
                  <a:solidFill>
                    <a:srgbClr val="FF0000"/>
                  </a:solidFill>
                </a:rPr>
                <a:t>문제의 영향력 탐색하기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문제가 내담자의 삶에 어떤 영향을 미쳤으며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현재는 어떤 영향을 미치고 있는지 질문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내담자의 삶의 목적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희망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꿈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가치 그리고 미래의 가능성에 미치는 영향을 질문</a:t>
              </a:r>
              <a:endParaRPr lang="en-US" altLang="ko-KR" b="1" dirty="0"/>
            </a:p>
            <a:p>
              <a:pPr marL="285750" indent="-285750">
                <a:spcBef>
                  <a:spcPts val="300"/>
                </a:spcBef>
                <a:spcAft>
                  <a:spcPts val="300"/>
                </a:spcAft>
                <a:buFont typeface="Wingdings" panose="05000000000000000000" pitchFamily="2" charset="2"/>
                <a:buChar char="§"/>
              </a:pPr>
              <a:r>
                <a:rPr lang="ko-KR" altLang="en-US" b="1" dirty="0"/>
                <a:t>문제를 키우는 문화적 신념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관습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태도 등이 무엇인지 질문 </a:t>
              </a:r>
              <a:r>
                <a:rPr lang="en-US" altLang="ko-KR" b="1" dirty="0">
                  <a:solidFill>
                    <a:srgbClr val="0000CC"/>
                  </a:solidFill>
                </a:rPr>
                <a:t>(</a:t>
              </a:r>
              <a:r>
                <a:rPr lang="ko-KR" altLang="en-US" b="1" dirty="0">
                  <a:solidFill>
                    <a:srgbClr val="0000CC"/>
                  </a:solidFill>
                </a:rPr>
                <a:t>교재</a:t>
              </a:r>
              <a:r>
                <a:rPr lang="en-US" altLang="ko-KR" b="1" dirty="0">
                  <a:solidFill>
                    <a:srgbClr val="0000CC"/>
                  </a:solidFill>
                </a:rPr>
                <a:t> 259</a:t>
              </a:r>
              <a:r>
                <a:rPr lang="ko-KR" altLang="en-US" b="1" dirty="0">
                  <a:solidFill>
                    <a:srgbClr val="0000CC"/>
                  </a:solidFill>
                </a:rPr>
                <a:t>쪽 참조</a:t>
              </a:r>
              <a:r>
                <a:rPr lang="en-US" altLang="ko-KR" b="1" dirty="0">
                  <a:solidFill>
                    <a:srgbClr val="0000CC"/>
                  </a:solidFill>
                </a:rPr>
                <a:t>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endParaRPr lang="en-US" altLang="ko-KR" sz="800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4) </a:t>
              </a:r>
              <a:r>
                <a:rPr lang="ko-KR" altLang="en-US" b="1" dirty="0">
                  <a:solidFill>
                    <a:srgbClr val="FF0000"/>
                  </a:solidFill>
                </a:rPr>
                <a:t>문제의 영향력 평가하기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문제가 미치는 영향력에 대해 내담자가 어떻게 생각하는지 질문</a:t>
              </a:r>
              <a:r>
                <a:rPr lang="en-US" altLang="ko-KR" b="1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(</a:t>
              </a:r>
              <a:r>
                <a:rPr lang="ko-KR" altLang="en-US" b="1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교재 </a:t>
              </a:r>
              <a:r>
                <a:rPr lang="en-US" altLang="ko-KR" b="1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260</a:t>
              </a:r>
              <a:r>
                <a:rPr lang="ko-KR" altLang="en-US" b="1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쪽 참조</a:t>
              </a:r>
              <a:r>
                <a:rPr lang="en-US" altLang="ko-KR" b="1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sz="800" b="1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5) </a:t>
              </a:r>
              <a:r>
                <a:rPr lang="ko-KR" altLang="en-US" b="1" dirty="0">
                  <a:solidFill>
                    <a:srgbClr val="FF0000"/>
                  </a:solidFill>
                </a:rPr>
                <a:t>평가를 정당화하기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어떤 근거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이유에서 그런 평가를 내리는지를 질문 </a:t>
              </a:r>
              <a:r>
                <a:rPr lang="en-US" altLang="ko-KR" b="1" dirty="0">
                  <a:solidFill>
                    <a:srgbClr val="0000CC"/>
                  </a:solidFill>
                </a:rPr>
                <a:t>(</a:t>
              </a:r>
              <a:r>
                <a:rPr lang="ko-KR" altLang="en-US" b="1" dirty="0">
                  <a:solidFill>
                    <a:srgbClr val="0000CC"/>
                  </a:solidFill>
                </a:rPr>
                <a:t>교재 </a:t>
              </a:r>
              <a:r>
                <a:rPr lang="en-US" altLang="ko-KR" b="1" dirty="0">
                  <a:solidFill>
                    <a:srgbClr val="0000CC"/>
                  </a:solidFill>
                </a:rPr>
                <a:t>260</a:t>
              </a:r>
              <a:r>
                <a:rPr lang="ko-KR" altLang="en-US" b="1" dirty="0">
                  <a:solidFill>
                    <a:srgbClr val="0000CC"/>
                  </a:solidFill>
                </a:rPr>
                <a:t>쪽 참조</a:t>
              </a:r>
              <a:r>
                <a:rPr lang="en-US" altLang="ko-KR" b="1" dirty="0">
                  <a:solidFill>
                    <a:srgbClr val="0000CC"/>
                  </a:solidFill>
                </a:rPr>
                <a:t>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독특한 결과나 지향 상태에 대한 본격적 대화로 옮아갈 수 있는 토대를 제공함</a:t>
              </a:r>
              <a:endParaRPr lang="en-US" altLang="ko-KR" b="1" dirty="0"/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endParaRPr lang="en-US" altLang="ko-KR" sz="800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이상의 질문을 통해 내담자는 문제에 대한 부정적 감정이 경감되고</a:t>
              </a:r>
              <a:r>
                <a:rPr lang="en-US" altLang="ko-KR" b="1" dirty="0">
                  <a:solidFill>
                    <a:srgbClr val="0000CC"/>
                  </a:solidFill>
                </a:rPr>
                <a:t>,</a:t>
              </a:r>
              <a:r>
                <a:rPr lang="ko-KR" altLang="en-US" b="1" dirty="0">
                  <a:solidFill>
                    <a:srgbClr val="0000CC"/>
                  </a:solidFill>
                </a:rPr>
                <a:t> 새로운 관점에서 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상황을 인식하게 되며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자신을 도와주는 사람을 확인하고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가족이 문제에 협력 대처할 수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ko-KR" altLang="en-US" b="1" dirty="0">
                  <a:solidFill>
                    <a:srgbClr val="0000CC"/>
                  </a:solidFill>
                </a:rPr>
                <a:t>  있게 되며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자신의 삶에서 문제의 영향이 적은 상황을 인식하고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삶과 정체성에서 바라는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바와 희망을 생각</a:t>
              </a:r>
              <a:r>
                <a:rPr lang="en-US" altLang="ko-KR" b="1" dirty="0">
                  <a:solidFill>
                    <a:srgbClr val="0000CC"/>
                  </a:solidFill>
                </a:rPr>
                <a:t>,</a:t>
              </a:r>
              <a:r>
                <a:rPr lang="ko-KR" altLang="en-US" b="1" dirty="0">
                  <a:solidFill>
                    <a:srgbClr val="0000CC"/>
                  </a:solidFill>
                </a:rPr>
                <a:t>표현할 수 있어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문제중심의 지배적 이야기와 상반된 이야기 전개 가능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b="1" dirty="0"/>
            </a:p>
          </p:txBody>
        </p:sp>
        <p:sp>
          <p:nvSpPr>
            <p:cNvPr id="7" name="Text Box 71"/>
            <p:cNvSpPr txBox="1">
              <a:spLocks noChangeArrowheads="1"/>
            </p:cNvSpPr>
            <p:nvPr/>
          </p:nvSpPr>
          <p:spPr bwMode="auto">
            <a:xfrm>
              <a:off x="0" y="872768"/>
              <a:ext cx="9144000" cy="468000"/>
            </a:xfrm>
            <a:prstGeom prst="rect">
              <a:avLst/>
            </a:prstGeom>
            <a:gradFill rotWithShape="0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/>
            </a:gra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buSzPct val="75000"/>
              </a:pP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4.2.1.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: 1.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문제의 경청과 해체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입장진술 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1)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7175" cy="6654832"/>
            <a:chOff x="0" y="116632"/>
            <a:chExt cx="9147175" cy="6654832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82603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116632"/>
              <a:ext cx="4418197" cy="736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8" name="Rectangle 76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550270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문제해체과정에서 나타난 독특한 결과 즉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내담자가 했거나 바라는 긍정적 삶의 모습초점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독특한 결과</a:t>
              </a:r>
              <a:r>
                <a:rPr lang="en-US" altLang="ko-KR" b="1" dirty="0"/>
                <a:t>(unique outcomes)</a:t>
              </a:r>
              <a:r>
                <a:rPr lang="ko-KR" altLang="en-US" b="1" dirty="0"/>
                <a:t>는 문제 영향이 약한 반면 내담자의 능력이 강화된 순간</a:t>
              </a:r>
              <a:r>
                <a:rPr lang="en-US" altLang="ko-KR" b="1" dirty="0"/>
                <a:t> 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이런 독특한 결과를 </a:t>
              </a:r>
              <a:r>
                <a:rPr lang="ko-KR" altLang="en-US" b="1" dirty="0" err="1"/>
                <a:t>내담자는</a:t>
              </a:r>
              <a:r>
                <a:rPr lang="ko-KR" altLang="en-US" b="1" dirty="0"/>
                <a:t> </a:t>
              </a:r>
              <a:r>
                <a:rPr lang="en-US" altLang="ko-KR" b="1" dirty="0"/>
                <a:t>‘</a:t>
              </a:r>
              <a:r>
                <a:rPr lang="ko-KR" altLang="en-US" b="1" dirty="0"/>
                <a:t>슬쩍 이야기하고 넘어가는</a:t>
              </a:r>
              <a:r>
                <a:rPr lang="en-US" altLang="ko-KR" b="1" dirty="0"/>
                <a:t>’ </a:t>
              </a:r>
              <a:r>
                <a:rPr lang="ko-KR" altLang="en-US" b="1" dirty="0"/>
                <a:t>경향이 있는데</a:t>
              </a:r>
              <a:r>
                <a:rPr lang="en-US" altLang="ko-KR" b="1" dirty="0"/>
                <a:t>,  </a:t>
              </a:r>
              <a:r>
                <a:rPr lang="ko-KR" altLang="en-US" b="1" dirty="0" err="1"/>
                <a:t>치료자는</a:t>
              </a:r>
              <a:r>
                <a:rPr lang="ko-KR" altLang="en-US" b="1" dirty="0"/>
                <a:t> 이에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/>
                <a:t> </a:t>
              </a:r>
              <a:r>
                <a:rPr lang="ko-KR" altLang="en-US" b="1" dirty="0"/>
                <a:t> 특별한 주의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관심을 갖고 질문하여 대안적 이야기</a:t>
              </a:r>
              <a:r>
                <a:rPr lang="en-US" altLang="ko-KR" b="1" dirty="0"/>
                <a:t>(alternative story)</a:t>
              </a:r>
              <a:r>
                <a:rPr lang="ko-KR" altLang="en-US" b="1" dirty="0"/>
                <a:t>의</a:t>
              </a:r>
              <a:r>
                <a:rPr lang="en-US" altLang="ko-KR" b="1" dirty="0"/>
                <a:t> </a:t>
              </a:r>
              <a:r>
                <a:rPr lang="ko-KR" altLang="en-US" b="1" dirty="0"/>
                <a:t>기초 형성함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endParaRPr lang="en-US" altLang="ko-KR" sz="800" b="1" dirty="0"/>
            </a:p>
            <a:p>
              <a:pPr marL="342900" indent="-342900">
                <a:spcBef>
                  <a:spcPts val="500"/>
                </a:spcBef>
                <a:spcAft>
                  <a:spcPts val="500"/>
                </a:spcAft>
                <a:buAutoNum type="arabicParenR"/>
              </a:pPr>
              <a:r>
                <a:rPr lang="ko-KR" altLang="en-US" b="1" dirty="0">
                  <a:solidFill>
                    <a:srgbClr val="FF0000"/>
                  </a:solidFill>
                </a:rPr>
                <a:t>가족의 독특한 결과 경청하기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내담자가 아주 조금이라도 문제를 통제할 수 있었던 때나</a:t>
              </a:r>
              <a:r>
                <a:rPr lang="en-US" altLang="ko-KR" b="1" dirty="0"/>
                <a:t>,</a:t>
              </a:r>
              <a:r>
                <a:rPr lang="ko-KR" altLang="en-US" b="1" dirty="0"/>
                <a:t> 만족스럽게 처리한 순간을 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기억해내고 상세히 설명하도록 하고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경청함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예</a:t>
              </a:r>
              <a:r>
                <a:rPr lang="en-US" altLang="ko-KR" b="1" dirty="0">
                  <a:solidFill>
                    <a:srgbClr val="0000CC"/>
                  </a:solidFill>
                </a:rPr>
                <a:t>: (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</a:t>
              </a:r>
              <a:r>
                <a:rPr lang="en-US" altLang="ko-KR" b="1" dirty="0">
                  <a:solidFill>
                    <a:srgbClr val="0000CC"/>
                  </a:solidFill>
                </a:rPr>
                <a:t>)</a:t>
              </a:r>
              <a:r>
                <a:rPr lang="ko-KR" altLang="en-US" b="1" dirty="0">
                  <a:solidFill>
                    <a:srgbClr val="0000CC"/>
                  </a:solidFill>
                </a:rPr>
                <a:t>가 평소보다 나쁘지 않았던 때가 있었나요</a:t>
              </a:r>
              <a:r>
                <a:rPr lang="en-US" altLang="ko-KR" b="1" dirty="0">
                  <a:solidFill>
                    <a:srgbClr val="0000CC"/>
                  </a:solidFill>
                </a:rPr>
                <a:t>?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2) </a:t>
              </a:r>
              <a:r>
                <a:rPr lang="ko-KR" altLang="en-US" b="1" dirty="0">
                  <a:solidFill>
                    <a:srgbClr val="FF0000"/>
                  </a:solidFill>
                </a:rPr>
                <a:t>독특한 결과 외재화 하기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2060"/>
                  </a:solidFill>
                </a:rPr>
                <a:t> </a:t>
              </a:r>
              <a:r>
                <a:rPr lang="ko-KR" altLang="en-US" b="1" dirty="0">
                  <a:solidFill>
                    <a:srgbClr val="002060"/>
                  </a:solidFill>
                </a:rPr>
                <a:t>독특한 결과의 대상인 행동</a:t>
              </a:r>
              <a:r>
                <a:rPr lang="en-US" altLang="ko-KR" b="1" dirty="0">
                  <a:solidFill>
                    <a:srgbClr val="002060"/>
                  </a:solidFill>
                </a:rPr>
                <a:t>, </a:t>
              </a:r>
              <a:r>
                <a:rPr lang="ko-KR" altLang="en-US" b="1" dirty="0">
                  <a:solidFill>
                    <a:srgbClr val="002060"/>
                  </a:solidFill>
                </a:rPr>
                <a:t>가치</a:t>
              </a:r>
              <a:r>
                <a:rPr lang="en-US" altLang="ko-KR" b="1" dirty="0">
                  <a:solidFill>
                    <a:srgbClr val="002060"/>
                  </a:solidFill>
                </a:rPr>
                <a:t>, </a:t>
              </a:r>
              <a:r>
                <a:rPr lang="ko-KR" altLang="en-US" b="1" dirty="0">
                  <a:solidFill>
                    <a:srgbClr val="002060"/>
                  </a:solidFill>
                </a:rPr>
                <a:t>목적</a:t>
              </a:r>
              <a:r>
                <a:rPr lang="en-US" altLang="ko-KR" b="1" dirty="0">
                  <a:solidFill>
                    <a:srgbClr val="002060"/>
                  </a:solidFill>
                </a:rPr>
                <a:t>, </a:t>
              </a:r>
              <a:r>
                <a:rPr lang="ko-KR" altLang="en-US" b="1" dirty="0">
                  <a:solidFill>
                    <a:srgbClr val="002060"/>
                  </a:solidFill>
                </a:rPr>
                <a:t>사회적 관습 등에 이름이나 제목을 붙여 독특한</a:t>
              </a:r>
              <a:endParaRPr lang="en-US" altLang="ko-KR" b="1" dirty="0">
                <a:solidFill>
                  <a:srgbClr val="002060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002060"/>
                  </a:solidFill>
                </a:rPr>
                <a:t> </a:t>
              </a:r>
              <a:r>
                <a:rPr lang="ko-KR" altLang="en-US" b="1" dirty="0">
                  <a:solidFill>
                    <a:srgbClr val="002060"/>
                  </a:solidFill>
                </a:rPr>
                <a:t> 결과를 재정의함</a:t>
              </a:r>
              <a:r>
                <a:rPr lang="en-US" altLang="ko-KR" b="1" dirty="0">
                  <a:solidFill>
                    <a:srgbClr val="002060"/>
                  </a:solidFill>
                </a:rPr>
                <a:t>(</a:t>
              </a:r>
              <a:r>
                <a:rPr lang="ko-KR" altLang="en-US" b="1" dirty="0">
                  <a:solidFill>
                    <a:srgbClr val="0000CC"/>
                  </a:solidFill>
                </a:rPr>
                <a:t>교재 </a:t>
              </a:r>
              <a:r>
                <a:rPr lang="en-US" altLang="ko-KR" b="1" dirty="0">
                  <a:solidFill>
                    <a:srgbClr val="0000CC"/>
                  </a:solidFill>
                </a:rPr>
                <a:t>262</a:t>
              </a:r>
              <a:r>
                <a:rPr lang="ko-KR" altLang="en-US" b="1" dirty="0">
                  <a:solidFill>
                    <a:srgbClr val="0000CC"/>
                  </a:solidFill>
                </a:rPr>
                <a:t>쪽 참조</a:t>
              </a:r>
              <a:r>
                <a:rPr lang="en-US" altLang="ko-KR" b="1" dirty="0">
                  <a:solidFill>
                    <a:srgbClr val="0000CC"/>
                  </a:solidFill>
                </a:rPr>
                <a:t>)</a:t>
              </a:r>
            </a:p>
          </p:txBody>
        </p:sp>
        <p:sp>
          <p:nvSpPr>
            <p:cNvPr id="7" name="Text Box 71"/>
            <p:cNvSpPr txBox="1">
              <a:spLocks noChangeArrowheads="1"/>
            </p:cNvSpPr>
            <p:nvPr/>
          </p:nvSpPr>
          <p:spPr bwMode="auto">
            <a:xfrm>
              <a:off x="0" y="927376"/>
              <a:ext cx="9144000" cy="400110"/>
            </a:xfrm>
            <a:prstGeom prst="rect">
              <a:avLst/>
            </a:prstGeom>
            <a:gradFill rotWithShape="0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/>
            </a:gra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buSzPct val="75000"/>
                <a:buFont typeface="Wingdings" pitchFamily="2" charset="2"/>
                <a:buNone/>
              </a:pP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4.2.2.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: 2.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독특한 결과의 탐색과 해체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입장진술 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2)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7175" cy="6654832"/>
            <a:chOff x="0" y="116632"/>
            <a:chExt cx="9147175" cy="6654832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82603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116632"/>
              <a:ext cx="4418197" cy="736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8" name="Rectangle 76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550270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3) </a:t>
              </a:r>
              <a:r>
                <a:rPr lang="ko-KR" altLang="en-US" b="1" dirty="0">
                  <a:solidFill>
                    <a:srgbClr val="FF0000"/>
                  </a:solidFill>
                </a:rPr>
                <a:t>독특한 결과의 영향력 탐색하기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ko-KR" altLang="en-US" b="1" dirty="0"/>
                <a:t> 독특한 결과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예외상황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문제해결 기술이 삶에 어떤 영향을 미치는지를 탐색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독특한 결과가 발생한 경우가 언제인지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그때 가족의 사고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행동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감정은 어땠는지 등을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ko-KR" altLang="en-US" b="1" dirty="0"/>
                <a:t>  계속 질문하고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독특한 결과의 목격자가 어떻게 생각할지를 추측해보도록 함</a:t>
              </a:r>
              <a:endParaRPr lang="en-US" altLang="ko-KR" b="1" dirty="0"/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/>
                <a:t> </a:t>
              </a:r>
              <a:r>
                <a:rPr lang="ko-KR" altLang="en-US" b="1" dirty="0"/>
                <a:t>이를 통해 가족은 자신의 경험에 대해 폭넓은 시각과 풍부한 이야기를 쓸 수 있게 되고</a:t>
              </a:r>
              <a:r>
                <a:rPr lang="en-US" altLang="ko-KR" b="1" dirty="0"/>
                <a:t>, 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/>
                <a:t>  </a:t>
              </a:r>
              <a:r>
                <a:rPr lang="ko-KR" altLang="en-US" b="1" dirty="0"/>
                <a:t>이를 계기로 자신들이 바라는 변화의 근거를 만들 수 있음</a:t>
              </a:r>
              <a:r>
                <a:rPr lang="en-US" altLang="ko-KR" b="1" dirty="0">
                  <a:solidFill>
                    <a:srgbClr val="0000CC"/>
                  </a:solidFill>
                </a:rPr>
                <a:t>(</a:t>
              </a:r>
              <a:r>
                <a:rPr lang="ko-KR" altLang="en-US" b="1" dirty="0">
                  <a:solidFill>
                    <a:srgbClr val="0000CC"/>
                  </a:solidFill>
                </a:rPr>
                <a:t>교재 </a:t>
              </a:r>
              <a:r>
                <a:rPr lang="en-US" altLang="ko-KR" b="1" dirty="0">
                  <a:solidFill>
                    <a:srgbClr val="0000CC"/>
                  </a:solidFill>
                </a:rPr>
                <a:t>262 </a:t>
              </a:r>
              <a:r>
                <a:rPr lang="ko-KR" altLang="en-US" b="1" dirty="0">
                  <a:solidFill>
                    <a:srgbClr val="0000CC"/>
                  </a:solidFill>
                </a:rPr>
                <a:t>참조</a:t>
              </a:r>
              <a:r>
                <a:rPr lang="en-US" altLang="ko-KR" b="1" dirty="0">
                  <a:solidFill>
                    <a:srgbClr val="0000CC"/>
                  </a:solidFill>
                </a:rPr>
                <a:t>)</a:t>
              </a:r>
            </a:p>
            <a:p>
              <a:pPr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§"/>
              </a:pPr>
              <a:endParaRPr lang="en-US" altLang="ko-KR" sz="800" b="1" dirty="0">
                <a:solidFill>
                  <a:srgbClr val="0000CC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4) </a:t>
              </a:r>
              <a:r>
                <a:rPr lang="ko-KR" altLang="en-US" b="1" dirty="0">
                  <a:solidFill>
                    <a:srgbClr val="FF0000"/>
                  </a:solidFill>
                </a:rPr>
                <a:t>독특한 결과의 영향력 평가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2060"/>
                  </a:solidFill>
                </a:rPr>
                <a:t> </a:t>
              </a:r>
              <a:r>
                <a:rPr lang="ko-KR" altLang="en-US" b="1" dirty="0">
                  <a:solidFill>
                    <a:srgbClr val="002060"/>
                  </a:solidFill>
                </a:rPr>
                <a:t>독특한 결과의 배경 및 장애요인을 탐색하고</a:t>
              </a:r>
              <a:r>
                <a:rPr lang="en-US" altLang="ko-KR" b="1" dirty="0">
                  <a:solidFill>
                    <a:srgbClr val="002060"/>
                  </a:solidFill>
                </a:rPr>
                <a:t>, </a:t>
              </a:r>
              <a:r>
                <a:rPr lang="ko-KR" altLang="en-US" b="1" dirty="0">
                  <a:solidFill>
                    <a:srgbClr val="002060"/>
                  </a:solidFill>
                </a:rPr>
                <a:t>그 영향을 정리하고</a:t>
              </a:r>
              <a:r>
                <a:rPr lang="en-US" altLang="ko-KR" b="1" dirty="0">
                  <a:solidFill>
                    <a:srgbClr val="002060"/>
                  </a:solidFill>
                </a:rPr>
                <a:t>, </a:t>
              </a:r>
              <a:r>
                <a:rPr lang="ko-KR" altLang="en-US" b="1" dirty="0">
                  <a:solidFill>
                    <a:srgbClr val="002060"/>
                  </a:solidFill>
                </a:rPr>
                <a:t>그 중요성을 인식하게</a:t>
              </a:r>
              <a:endParaRPr lang="en-US" altLang="ko-KR" b="1" dirty="0">
                <a:solidFill>
                  <a:srgbClr val="002060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002060"/>
                  </a:solidFill>
                </a:rPr>
                <a:t>  </a:t>
              </a:r>
              <a:r>
                <a:rPr lang="ko-KR" altLang="en-US" b="1" dirty="0">
                  <a:solidFill>
                    <a:srgbClr val="002060"/>
                  </a:solidFill>
                </a:rPr>
                <a:t>도움</a:t>
              </a:r>
              <a:r>
                <a:rPr lang="en-US" altLang="ko-KR" b="1" dirty="0">
                  <a:solidFill>
                    <a:srgbClr val="0000CC"/>
                  </a:solidFill>
                </a:rPr>
                <a:t>(</a:t>
              </a:r>
              <a:r>
                <a:rPr lang="ko-KR" altLang="en-US" b="1" dirty="0">
                  <a:solidFill>
                    <a:srgbClr val="0000CC"/>
                  </a:solidFill>
                </a:rPr>
                <a:t>교재 </a:t>
              </a:r>
              <a:r>
                <a:rPr lang="en-US" altLang="ko-KR" b="1" dirty="0">
                  <a:solidFill>
                    <a:srgbClr val="0000CC"/>
                  </a:solidFill>
                </a:rPr>
                <a:t>262</a:t>
              </a:r>
              <a:r>
                <a:rPr lang="ko-KR" altLang="en-US" b="1" dirty="0">
                  <a:solidFill>
                    <a:srgbClr val="0000CC"/>
                  </a:solidFill>
                </a:rPr>
                <a:t>쪽 참조</a:t>
              </a:r>
              <a:r>
                <a:rPr lang="en-US" altLang="ko-KR" b="1" dirty="0">
                  <a:solidFill>
                    <a:srgbClr val="0000CC"/>
                  </a:solidFill>
                </a:rPr>
                <a:t>)</a:t>
              </a:r>
            </a:p>
            <a:p>
              <a:pPr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§"/>
              </a:pPr>
              <a:endParaRPr lang="en-US" altLang="ko-KR" sz="800" b="1" dirty="0">
                <a:solidFill>
                  <a:srgbClr val="0000CC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5) </a:t>
              </a:r>
              <a:r>
                <a:rPr lang="ko-KR" altLang="en-US" b="1" dirty="0">
                  <a:solidFill>
                    <a:srgbClr val="FF0000"/>
                  </a:solidFill>
                </a:rPr>
                <a:t>평가를 정당화하기</a:t>
              </a:r>
              <a:endParaRPr lang="en-US" altLang="ko-KR" b="1" dirty="0">
                <a:solidFill>
                  <a:srgbClr val="FF0000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2060"/>
                  </a:solidFill>
                </a:rPr>
                <a:t> </a:t>
              </a:r>
              <a:r>
                <a:rPr lang="ko-KR" altLang="en-US" b="1" dirty="0">
                  <a:solidFill>
                    <a:srgbClr val="002060"/>
                  </a:solidFill>
                </a:rPr>
                <a:t>위 평가의 이유와 근거를 알아보기 위한 질문</a:t>
              </a:r>
              <a:r>
                <a:rPr lang="en-US" altLang="ko-KR" b="1" dirty="0">
                  <a:solidFill>
                    <a:srgbClr val="0000CC"/>
                  </a:solidFill>
                </a:rPr>
                <a:t>(</a:t>
              </a:r>
              <a:r>
                <a:rPr lang="ko-KR" altLang="en-US" b="1" dirty="0">
                  <a:solidFill>
                    <a:srgbClr val="0000CC"/>
                  </a:solidFill>
                </a:rPr>
                <a:t>교재 </a:t>
              </a:r>
              <a:r>
                <a:rPr lang="en-US" altLang="ko-KR" b="1" dirty="0">
                  <a:solidFill>
                    <a:srgbClr val="0000CC"/>
                  </a:solidFill>
                </a:rPr>
                <a:t>263</a:t>
              </a:r>
              <a:r>
                <a:rPr lang="ko-KR" altLang="en-US" b="1" dirty="0">
                  <a:solidFill>
                    <a:srgbClr val="0000CC"/>
                  </a:solidFill>
                </a:rPr>
                <a:t>쪽 참조</a:t>
              </a:r>
              <a:r>
                <a:rPr lang="en-US" altLang="ko-KR" b="1" dirty="0">
                  <a:solidFill>
                    <a:srgbClr val="0000CC"/>
                  </a:solidFill>
                </a:rPr>
                <a:t>)</a:t>
              </a:r>
            </a:p>
            <a:p>
              <a:pPr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§"/>
              </a:pPr>
              <a:endParaRPr lang="en-US" altLang="ko-KR" sz="800" b="1" dirty="0">
                <a:solidFill>
                  <a:srgbClr val="002060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* </a:t>
              </a:r>
              <a:r>
                <a:rPr lang="ko-KR" altLang="en-US" b="1" dirty="0">
                  <a:solidFill>
                    <a:srgbClr val="0000CC"/>
                  </a:solidFill>
                </a:rPr>
                <a:t>독특한 결과를 탐색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해체하는 과정에서 치료자가 긍정적 부분을 강조하고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긍정적 결론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ko-KR" altLang="en-US" b="1" dirty="0">
                  <a:solidFill>
                    <a:srgbClr val="0000CC"/>
                  </a:solidFill>
                </a:rPr>
                <a:t>   을 서두르게 되면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내담자는</a:t>
              </a:r>
              <a:r>
                <a:rPr lang="ko-KR" altLang="en-US" b="1" dirty="0">
                  <a:solidFill>
                    <a:srgbClr val="0000CC"/>
                  </a:solidFill>
                </a:rPr>
                <a:t> 자신을 이해하지 못한다고 생각하거나 변화에 압박감 느낌</a:t>
              </a: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</a:p>
          </p:txBody>
        </p:sp>
        <p:sp>
          <p:nvSpPr>
            <p:cNvPr id="7" name="Text Box 71"/>
            <p:cNvSpPr txBox="1">
              <a:spLocks noChangeArrowheads="1"/>
            </p:cNvSpPr>
            <p:nvPr/>
          </p:nvSpPr>
          <p:spPr bwMode="auto">
            <a:xfrm>
              <a:off x="0" y="868650"/>
              <a:ext cx="9144000" cy="400110"/>
            </a:xfrm>
            <a:prstGeom prst="rect">
              <a:avLst/>
            </a:prstGeom>
            <a:gradFill rotWithShape="0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/>
            </a:gra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buSzPct val="75000"/>
                <a:buFont typeface="Wingdings" pitchFamily="2" charset="2"/>
                <a:buNone/>
              </a:pP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4.2.2.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: 2.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독특한 결과의 탐색과 해체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입장진술 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2)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0"/>
            <a:ext cx="9147175" cy="6858000"/>
            <a:chOff x="0" y="0"/>
            <a:chExt cx="9147175" cy="6858000"/>
          </a:xfrm>
        </p:grpSpPr>
        <p:grpSp>
          <p:nvGrpSpPr>
            <p:cNvPr id="10" name="그룹 9"/>
            <p:cNvGrpSpPr/>
            <p:nvPr/>
          </p:nvGrpSpPr>
          <p:grpSpPr>
            <a:xfrm>
              <a:off x="0" y="0"/>
              <a:ext cx="9147175" cy="6858000"/>
              <a:chOff x="0" y="0"/>
              <a:chExt cx="9147175" cy="6858000"/>
            </a:xfrm>
          </p:grpSpPr>
          <p:grpSp>
            <p:nvGrpSpPr>
              <p:cNvPr id="7" name="그룹 6"/>
              <p:cNvGrpSpPr/>
              <p:nvPr/>
            </p:nvGrpSpPr>
            <p:grpSpPr>
              <a:xfrm>
                <a:off x="0" y="188640"/>
                <a:ext cx="9147175" cy="6669360"/>
                <a:chOff x="0" y="188640"/>
                <a:chExt cx="9147175" cy="6669360"/>
              </a:xfrm>
            </p:grpSpPr>
            <p:sp>
              <p:nvSpPr>
                <p:cNvPr id="9219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96870" y="188640"/>
                  <a:ext cx="4113627" cy="492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600" dirty="0">
                      <a:solidFill>
                        <a:srgbClr val="FFCC00"/>
                      </a:solidFill>
                      <a:latin typeface="HY강B" pitchFamily="18" charset="-127"/>
                      <a:ea typeface="HY강B" pitchFamily="18" charset="-127"/>
                    </a:rPr>
                    <a:t>4. </a:t>
                  </a:r>
                  <a:r>
                    <a:rPr lang="ko-KR" altLang="en-US" sz="2600" dirty="0">
                      <a:solidFill>
                        <a:srgbClr val="FFCC00"/>
                      </a:solidFill>
                      <a:latin typeface="HY강B" pitchFamily="18" charset="-127"/>
                      <a:ea typeface="HY강B" pitchFamily="18" charset="-127"/>
                    </a:rPr>
                    <a:t>치료자 역할과 치료기법</a:t>
                  </a:r>
                  <a:endParaRPr lang="en-US" altLang="ko-KR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endParaRPr>
                </a:p>
              </p:txBody>
            </p:sp>
            <p:sp>
              <p:nvSpPr>
                <p:cNvPr id="9226" name="Line 46"/>
                <p:cNvSpPr>
                  <a:spLocks noChangeShapeType="1"/>
                </p:cNvSpPr>
                <p:nvPr/>
              </p:nvSpPr>
              <p:spPr bwMode="auto">
                <a:xfrm>
                  <a:off x="3207" y="620688"/>
                  <a:ext cx="9143968" cy="0"/>
                </a:xfrm>
                <a:prstGeom prst="line">
                  <a:avLst/>
                </a:prstGeom>
                <a:noFill/>
                <a:ln w="9525">
                  <a:solidFill>
                    <a:srgbClr val="C0C0C0">
                      <a:alpha val="70195"/>
                    </a:srgb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grpSp>
              <p:nvGrpSpPr>
                <p:cNvPr id="2" name="그룹 13"/>
                <p:cNvGrpSpPr/>
                <p:nvPr/>
              </p:nvGrpSpPr>
              <p:grpSpPr>
                <a:xfrm>
                  <a:off x="0" y="714357"/>
                  <a:ext cx="9144000" cy="6143643"/>
                  <a:chOff x="0" y="940119"/>
                  <a:chExt cx="9144000" cy="8383338"/>
                </a:xfrm>
              </p:grpSpPr>
              <p:sp>
                <p:nvSpPr>
                  <p:cNvPr id="20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9925"/>
                    <a:ext cx="9144000" cy="7823532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DFDFD"/>
                      </a:gs>
                      <a:gs pos="100000">
                        <a:srgbClr val="C9C5C4"/>
                      </a:gs>
                    </a:gsLst>
                    <a:lin ang="5400000" scaled="1"/>
                  </a:gradFill>
                  <a:ln w="12700">
                    <a:solidFill>
                      <a:srgbClr val="B2B2B2"/>
                    </a:solidFill>
                    <a:miter lim="800000"/>
                    <a:headEnd/>
                    <a:tailEnd/>
                  </a:ln>
                  <a:effectLst>
                    <a:outerShdw dist="53882" dir="2700000" algn="ctr" rotWithShape="0">
                      <a:srgbClr val="000000">
                        <a:alpha val="30000"/>
                      </a:srgbClr>
                    </a:outerShdw>
                  </a:effectLst>
                </p:spPr>
                <p:txBody>
                  <a:bodyPr wrap="none" lIns="99745" tIns="49873" rIns="99745" bIns="49873" anchor="ctr"/>
                  <a:lstStyle/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  <a:buFont typeface="Wingdings" pitchFamily="2" charset="2"/>
                      <a:buChar char="§"/>
                    </a:pP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 이야기 다시 쓰기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(</a:t>
                    </a:r>
                    <a:r>
                      <a:rPr lang="ko-KR" altLang="en-US" b="1" dirty="0" err="1">
                        <a:solidFill>
                          <a:srgbClr val="C00000"/>
                        </a:solidFill>
                      </a:rPr>
                      <a:t>재저작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)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는 독특한 결과에서 출발하는데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독특한 결과와 관련된 과거</a:t>
                    </a: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사건을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찾아내고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순서와 시간 흐름에 따라 특정한 주제와 구성을 갖는 이야기 발전시킴</a:t>
                    </a: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  <a:buFont typeface="Wingdings" pitchFamily="2" charset="2"/>
                      <a:buChar char="§"/>
                    </a:pP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개인의 이야기는 행동영역과 정체성 영역으로 구성됨</a:t>
                    </a: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  <a:buFont typeface="Wingdings" pitchFamily="2" charset="2"/>
                      <a:buChar char="ü"/>
                    </a:pP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행동영역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: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여러 사건이 특정 주제에 따라 시간 순으로 배열한 사건의 세부사항</a:t>
                    </a: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  <a:buFont typeface="Wingdings" pitchFamily="2" charset="2"/>
                      <a:buChar char="ü"/>
                    </a:pP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정체성 영역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: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개인 자질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특성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등에 나타난 목적의식이나 내적 지향으로 사건의 의미</a:t>
                    </a: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  <a:buFont typeface="Wingdings" pitchFamily="2" charset="2"/>
                      <a:buChar char="§"/>
                    </a:pP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독특한 결과와 관련하여 행동과 정체성 영역에서 무슨 일이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어떻게 일어났고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어떤 의미</a:t>
                    </a: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를 갖는지 알아보기 위해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과거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-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미래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행동과 정체성 영역을 오가며 질문</a:t>
                    </a:r>
                    <a:r>
                      <a:rPr lang="en-US" altLang="ko-KR" b="1" dirty="0">
                        <a:solidFill>
                          <a:srgbClr val="0000CC"/>
                        </a:solidFill>
                      </a:rPr>
                      <a:t>(</a:t>
                    </a:r>
                    <a:r>
                      <a:rPr lang="ko-KR" altLang="en-US" b="1" dirty="0">
                        <a:solidFill>
                          <a:srgbClr val="0000CC"/>
                        </a:solidFill>
                      </a:rPr>
                      <a:t>교재 </a:t>
                    </a:r>
                    <a:r>
                      <a:rPr lang="en-US" altLang="ko-KR" b="1" dirty="0">
                        <a:solidFill>
                          <a:srgbClr val="0000CC"/>
                        </a:solidFill>
                      </a:rPr>
                      <a:t>264 </a:t>
                    </a:r>
                    <a:r>
                      <a:rPr lang="ko-KR" altLang="en-US" b="1" dirty="0">
                        <a:solidFill>
                          <a:srgbClr val="0000CC"/>
                        </a:solidFill>
                      </a:rPr>
                      <a:t>참조</a:t>
                    </a:r>
                    <a:r>
                      <a:rPr lang="en-US" altLang="ko-KR" b="1" dirty="0">
                        <a:solidFill>
                          <a:srgbClr val="0000CC"/>
                        </a:solidFill>
                      </a:rPr>
                      <a:t>)</a:t>
                    </a: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  <a:buFont typeface="Wingdings" pitchFamily="2" charset="2"/>
                      <a:buChar char="§"/>
                    </a:pP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대안적 이야기는 처음에는 빈약하지만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위와 같은 대화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(scaffolding)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가 진행되면서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공백이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채워지고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대안적 이야기의 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plot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은 복잡하게 발전하며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점차 분명한 주제를 가진</a:t>
                    </a: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  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풍부한 새로운 이야기가 되고</a:t>
                    </a:r>
                    <a:r>
                      <a:rPr lang="en-US" altLang="ko-KR" b="1" dirty="0">
                        <a:solidFill>
                          <a:srgbClr val="C00000"/>
                        </a:solidFill>
                      </a:rPr>
                      <a:t>, </a:t>
                    </a:r>
                    <a:r>
                      <a:rPr lang="ko-KR" altLang="en-US" b="1" dirty="0" err="1">
                        <a:solidFill>
                          <a:srgbClr val="C00000"/>
                        </a:solidFill>
                      </a:rPr>
                      <a:t>내담자는</a:t>
                    </a:r>
                    <a:r>
                      <a:rPr lang="ko-KR" altLang="en-US" b="1" dirty="0">
                        <a:solidFill>
                          <a:srgbClr val="C00000"/>
                        </a:solidFill>
                      </a:rPr>
                      <a:t> 이에 따라 생활하고자 함</a:t>
                    </a: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r>
                      <a:rPr lang="en-US" altLang="ko-KR" b="1" dirty="0">
                        <a:solidFill>
                          <a:srgbClr val="0000CC"/>
                        </a:solidFill>
                      </a:rPr>
                      <a:t>    </a:t>
                    </a: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  <a:p>
                    <a:pPr>
                      <a:spcBef>
                        <a:spcPts val="300"/>
                      </a:spcBef>
                      <a:spcAft>
                        <a:spcPts val="200"/>
                      </a:spcAft>
                    </a:pPr>
                    <a:endParaRPr lang="en-US" altLang="ko-KR" b="1" dirty="0">
                      <a:solidFill>
                        <a:srgbClr val="C00000"/>
                      </a:solidFill>
                    </a:endParaRPr>
                  </a:p>
                </p:txBody>
              </p:sp>
              <p:sp>
                <p:nvSpPr>
                  <p:cNvPr id="9227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40119"/>
                    <a:ext cx="9144000" cy="559996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CC3300"/>
                      </a:gs>
                      <a:gs pos="100000">
                        <a:srgbClr val="721D00"/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altLang="ko-KR" sz="2000" dirty="0">
                        <a:solidFill>
                          <a:srgbClr val="FFFFFF"/>
                        </a:solidFill>
                        <a:latin typeface="HY견고딕" pitchFamily="18" charset="-127"/>
                        <a:ea typeface="HY견고딕" pitchFamily="18" charset="-127"/>
                      </a:rPr>
                      <a:t>4.2.3. </a:t>
                    </a:r>
                    <a:r>
                      <a:rPr lang="ko-KR" altLang="en-US" sz="2000" dirty="0">
                        <a:solidFill>
                          <a:srgbClr val="FFFFFF"/>
                        </a:solidFill>
                        <a:latin typeface="HY견고딕" pitchFamily="18" charset="-127"/>
                        <a:ea typeface="HY견고딕" pitchFamily="18" charset="-127"/>
                      </a:rPr>
                      <a:t>치료기법</a:t>
                    </a:r>
                    <a:r>
                      <a:rPr lang="en-US" altLang="ko-KR" sz="2000" dirty="0">
                        <a:solidFill>
                          <a:srgbClr val="FFFFFF"/>
                        </a:solidFill>
                        <a:latin typeface="HY견고딕" pitchFamily="18" charset="-127"/>
                        <a:ea typeface="HY견고딕" pitchFamily="18" charset="-127"/>
                      </a:rPr>
                      <a:t>: 3. </a:t>
                    </a:r>
                    <a:r>
                      <a:rPr lang="ko-KR" altLang="en-US" sz="2000" dirty="0">
                        <a:solidFill>
                          <a:srgbClr val="FFFFFF"/>
                        </a:solidFill>
                        <a:latin typeface="HY견고딕" pitchFamily="18" charset="-127"/>
                        <a:ea typeface="HY견고딕" pitchFamily="18" charset="-127"/>
                      </a:rPr>
                      <a:t>대안적 이야기 구축</a:t>
                    </a:r>
                    <a:r>
                      <a:rPr lang="en-US" altLang="ko-KR" sz="2000" dirty="0">
                        <a:solidFill>
                          <a:srgbClr val="FFFFFF"/>
                        </a:solidFill>
                        <a:latin typeface="HY견고딕" pitchFamily="18" charset="-127"/>
                        <a:ea typeface="HY견고딕" pitchFamily="18" charset="-127"/>
                      </a:rPr>
                      <a:t>(</a:t>
                    </a:r>
                    <a:r>
                      <a:rPr lang="en-US" altLang="ko-KR" sz="2000" dirty="0" err="1">
                        <a:solidFill>
                          <a:srgbClr val="FFFFFF"/>
                        </a:solidFill>
                        <a:latin typeface="HY견고딕" pitchFamily="18" charset="-127"/>
                        <a:ea typeface="HY견고딕" pitchFamily="18" charset="-127"/>
                      </a:rPr>
                      <a:t>reauthoring</a:t>
                    </a:r>
                    <a:r>
                      <a:rPr lang="en-US" altLang="ko-KR" sz="2000" dirty="0">
                        <a:solidFill>
                          <a:srgbClr val="FFFFFF"/>
                        </a:solidFill>
                        <a:latin typeface="HY견고딕" pitchFamily="18" charset="-127"/>
                        <a:ea typeface="HY견고딕" pitchFamily="18" charset="-127"/>
                      </a:rPr>
                      <a:t> &amp; scaffolding)</a:t>
                    </a:r>
                  </a:p>
                </p:txBody>
              </p:sp>
            </p:grpSp>
          </p:grpSp>
          <p:sp>
            <p:nvSpPr>
              <p:cNvPr id="5122" name="Rectangle 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1440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91440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pic>
          <p:nvPicPr>
            <p:cNvPr id="5123" name="_x34208840" descr="EMB00000ef034bd"/>
            <p:cNvPicPr>
              <a:picLocks noChangeAspect="1" noChangeArrowheads="1"/>
            </p:cNvPicPr>
            <p:nvPr/>
          </p:nvPicPr>
          <p:blipFill>
            <a:blip r:embed="rId2" cstate="print"/>
            <a:srcRect l="600" t="29454" r="839" b="19638"/>
            <a:stretch>
              <a:fillRect/>
            </a:stretch>
          </p:blipFill>
          <p:spPr bwMode="auto">
            <a:xfrm>
              <a:off x="0" y="4572008"/>
              <a:ext cx="9144000" cy="228599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188640"/>
            <a:ext cx="9147175" cy="6669360"/>
            <a:chOff x="0" y="188640"/>
            <a:chExt cx="9147175" cy="6669360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411362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2" name="그룹 13"/>
            <p:cNvGrpSpPr/>
            <p:nvPr/>
          </p:nvGrpSpPr>
          <p:grpSpPr>
            <a:xfrm>
              <a:off x="0" y="714357"/>
              <a:ext cx="9144000" cy="6143643"/>
              <a:chOff x="0" y="940119"/>
              <a:chExt cx="9144000" cy="8383338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99925"/>
                <a:ext cx="9144000" cy="7823532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인생을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회원으로 구성된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club’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으로 보며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개인의 정체성은 타인과의 관계를 통해 형성됨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이런 인생 회원의 재구성을 위한 대화는 다음과 같은 특징과 효과 기님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회원과의 관계를 탐색하는 과정에서 지식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기술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문제해결 경험 등을 풍부하게 설명함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내담자의 인생에서 의미 있는 정체성이나 인물과의 의도적 만남 기회를 만들 수 있음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인생 클럽 회원에 대해 특별우대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자격정지 등의 조치를 취해 클럽을 재정비할 수 있음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endParaRPr lang="en-US" altLang="ko-KR" sz="800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회원 재구성 대화는 다음과 같이 두 단계로 구성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1)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의미 있는 대상의 기여 탐색하기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의미 있는 대상이 내담자의 삶에 어떤 기여한 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정체성 형성에 미친 영향을 탐색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</a:p>
              <a:p>
                <a:pPr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2)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내담자의 기여 탐색하기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내담자가 의미 있는 대상의 삶에 기여한 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정체성 형성에 미친 영향을 탐색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940119"/>
                <a:ext cx="9144000" cy="584885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4.2.4.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치료기법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4.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대안적 정체성의 구축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(re-</a:t>
                </a:r>
                <a:r>
                  <a:rPr lang="en-US" altLang="ko-KR" sz="2000" dirty="0" err="1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membering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188640"/>
            <a:ext cx="9147175" cy="6669360"/>
            <a:chOff x="0" y="188640"/>
            <a:chExt cx="9147175" cy="6669360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411362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2" name="그룹 13"/>
            <p:cNvGrpSpPr/>
            <p:nvPr/>
          </p:nvGrpSpPr>
          <p:grpSpPr>
            <a:xfrm>
              <a:off x="0" y="714357"/>
              <a:ext cx="9144000" cy="6143643"/>
              <a:chOff x="0" y="940119"/>
              <a:chExt cx="9144000" cy="8383338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99925"/>
                <a:ext cx="9144000" cy="7823532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정의예식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내담자가 선호하는 삶의 이야기를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청중앞에서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사회적으로 인정받는 경험 의식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정의예식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=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말하기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+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다시말하기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+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주인공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+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외부 증인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치료자집단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인생클럽회원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기타 청중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말하기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주인공이 자신의 삶과 관련하여 자신이 선호하는 이야기를 외부증인에게 말함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(1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다시말하기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외부증인이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이야기의 특정 부분에 주목하여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말하기에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나타난 대안적 이야기가 증인의 삶에 어떤 의미가 있는지를 말해주고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공명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인정함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(2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다시말하기의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다시 말하기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주인공이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1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차 다시 말하기를 듣고 다시 자신의 이야기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(3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다시말하기의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다시말하기의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다시말히기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외부증인이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2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차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다시말하기에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반응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말하기와 다시 말하기가 교대로 이뤄지면서 대안적 이야기의 주제와 줄거리가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풍성해지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그런 이야기 주제와 그 가치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목적 등을 통해 모든 참여자가 서로의 삶이 연결되어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있다는 현상을 경험하게 됨으로써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새로운 지점으로 나아갈 수 있음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940119"/>
                <a:ext cx="9144000" cy="584885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4.2.5.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치료기법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5.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대안적 정체성의 구축</a:t>
                </a:r>
                <a:r>
                  <a:rPr lang="en-US" altLang="ko-KR" sz="14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(definitional ceremony &amp; outsider-witness)</a:t>
                </a:r>
              </a:p>
            </p:txBody>
          </p:sp>
        </p:grp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188640"/>
            <a:ext cx="9147175" cy="6669360"/>
            <a:chOff x="0" y="188640"/>
            <a:chExt cx="9147175" cy="6669360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411362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2" name="그룹 13"/>
            <p:cNvGrpSpPr/>
            <p:nvPr/>
          </p:nvGrpSpPr>
          <p:grpSpPr>
            <a:xfrm>
              <a:off x="0" y="714357"/>
              <a:ext cx="9144000" cy="6143643"/>
              <a:chOff x="0" y="940119"/>
              <a:chExt cx="9144000" cy="8383338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99925"/>
                <a:ext cx="9144000" cy="7823532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내담자가 이룬 성취를 축하하고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새로운 삶으로 전환한 것을 자신과 주위 사람에게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상기시켜서 변화를 계속 유지할 수 있도록 고안된 문세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치료적 문서는 편지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메모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진술서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수필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서약서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증서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선언문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미술작품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수필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비디오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테잎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등 형태에 제한이 없음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또한 문제이야기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독특한 결과 등과 관련한 사항을 치료시간 중에 메모하여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회기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-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회기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사이에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내담자에게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치료적 편지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’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로 보내어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내담자에게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그 내용의 추가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수정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삭제 요청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내담자는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이러한 치료적 문서를 참고자료로 활용할 수 있으며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치료자는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치료사례 기록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으로 활용할 수 있음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940119"/>
                <a:ext cx="9144000" cy="584885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4.2.6.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치료기법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6.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치료적 문서의 활용</a:t>
                </a:r>
                <a:endParaRPr lang="en-US" altLang="ko-KR" sz="14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0" y="116632"/>
            <a:ext cx="9147175" cy="6741368"/>
            <a:chOff x="0" y="116632"/>
            <a:chExt cx="9147175" cy="6741368"/>
          </a:xfrm>
        </p:grpSpPr>
        <p:grpSp>
          <p:nvGrpSpPr>
            <p:cNvPr id="2" name="그룹 19"/>
            <p:cNvGrpSpPr>
              <a:grpSpLocks/>
            </p:cNvGrpSpPr>
            <p:nvPr/>
          </p:nvGrpSpPr>
          <p:grpSpPr bwMode="auto">
            <a:xfrm>
              <a:off x="0" y="692696"/>
              <a:ext cx="9144000" cy="1307544"/>
              <a:chOff x="0" y="688215"/>
              <a:chExt cx="9144000" cy="898894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0" y="886228"/>
                <a:ext cx="9144000" cy="700881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buFont typeface="Wingdings" pitchFamily="2" charset="2"/>
                  <a:buChar char="§"/>
                  <a:defRPr/>
                </a:pP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아버지의 방임으로 도벽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거짓말 등의 문제를 보이는 아동 사례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교재 </a:t>
                </a:r>
                <a:r>
                  <a:rPr lang="en-US" altLang="ko-KR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267-269</a:t>
                </a:r>
                <a:r>
                  <a:rPr lang="ko-KR" altLang="en-US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쪽 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참조</a:t>
                </a:r>
                <a:endPara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10254" name="Rectangle 53"/>
              <p:cNvSpPr>
                <a:spLocks noChangeArrowheads="1"/>
              </p:cNvSpPr>
              <p:nvPr/>
            </p:nvSpPr>
            <p:spPr bwMode="auto">
              <a:xfrm>
                <a:off x="0" y="688215"/>
                <a:ext cx="9144000" cy="456892"/>
              </a:xfrm>
              <a:prstGeom prst="rect">
                <a:avLst/>
              </a:prstGeom>
              <a:gradFill rotWithShape="0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5.1.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적용사례</a:t>
                </a:r>
                <a:endParaRPr lang="ko-KR" altLang="en-US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3113353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5.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적용 사례와 평가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2068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0" y="2571744"/>
              <a:ext cx="9139237" cy="428625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문제의 이해와 해결방법에 있어서의 다양성을 존중하고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열린 접근을 시도하므로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다양한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문화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개인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가족에게 적용가능성이 높음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단기치료의 형식을 취하고 있으며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효율성이 높음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치료자의 지식과 기술을 이용하여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내담자와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가족을 판단하는 것이 아니라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 스스로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문제를 탐색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해체하고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대안적 이야기를 구축하도록 하는 자율성 부여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다만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여러 학문분야와 이론을 통합 활용하므로 교육훈련과정이 쉽지 않고</a:t>
              </a:r>
              <a:r>
                <a:rPr lang="en-US" altLang="ko-KR" b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</a:t>
              </a:r>
              <a:r>
                <a:rPr lang="ko-KR" altLang="en-US" b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임상적용이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쉽지 않아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국내 가족치료자의 경우 관심은 높으나 활용도는 낮고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 내부의 상호작용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</a:t>
              </a:r>
            </a:p>
            <a:p>
              <a:pPr>
                <a:lnSpc>
                  <a:spcPct val="150000"/>
                </a:lnSpc>
                <a:spcBef>
                  <a:spcPts val="600"/>
                </a:spcBef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세대간 정서체계 등의 문제를 소홀히 다루는 문제점 있음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Rectangle 54"/>
            <p:cNvSpPr>
              <a:spLocks noChangeArrowheads="1"/>
            </p:cNvSpPr>
            <p:nvPr/>
          </p:nvSpPr>
          <p:spPr bwMode="auto">
            <a:xfrm>
              <a:off x="32" y="2143116"/>
              <a:ext cx="9143968" cy="642942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5. 2.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이론 평가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0" y="0"/>
            <a:ext cx="9147175" cy="6741368"/>
            <a:chOff x="0" y="0"/>
            <a:chExt cx="9147175" cy="6741368"/>
          </a:xfrm>
        </p:grpSpPr>
        <p:grpSp>
          <p:nvGrpSpPr>
            <p:cNvPr id="2" name="그룹 19"/>
            <p:cNvGrpSpPr>
              <a:grpSpLocks/>
            </p:cNvGrpSpPr>
            <p:nvPr/>
          </p:nvGrpSpPr>
          <p:grpSpPr bwMode="auto">
            <a:xfrm>
              <a:off x="0" y="0"/>
              <a:ext cx="9144000" cy="6741368"/>
              <a:chOff x="36512" y="466366"/>
              <a:chExt cx="9144000" cy="6486667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36512" y="1410040"/>
                <a:ext cx="9144000" cy="5542993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§"/>
                  <a:defRPr/>
                </a:pP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기반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초기 가족치료 전통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개인문제를 가족 등의 사회제도적 맥락과 연결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)</a:t>
                </a: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Milan Group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순환적 질문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Bateson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redundancy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제약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중요한 특정</a:t>
                </a:r>
                <a:endPara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부분만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반복되고 나머지는 제한됨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), </a:t>
                </a:r>
                <a:r>
                  <a:rPr lang="en-US" altLang="ko-KR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postmodernism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절대규범과 진리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객관적 사실 </a:t>
                </a:r>
                <a:r>
                  <a:rPr lang="ko-KR" altLang="en-US" sz="1600" b="1" dirty="0" err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존재않음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), </a:t>
                </a:r>
                <a:r>
                  <a:rPr lang="en-US" altLang="ko-KR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 post-structuralism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지배담론이 행동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관계 통제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),</a:t>
                </a: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사회구성주의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(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개인 행동은 문화역사의 산물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언어로 자신의 현실을 구성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),</a:t>
                </a: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defRPr/>
                </a:pPr>
                <a:r>
                  <a:rPr lang="en-US" altLang="ko-KR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  Feminism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가부장적 신념체계가 억압적인 지배적 이야기를 함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)</a:t>
                </a: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§"/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특성</a:t>
                </a:r>
                <a:r>
                  <a:rPr lang="en-US" altLang="ko-KR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삶이 곧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이야기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라고 보고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가족과 개인이 경험을 바탕으로 만들어낸 지배적 문제이야기를</a:t>
                </a:r>
                <a:endPara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defRPr/>
                </a:pP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긍정적 대안이야기로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다시 쓰도록 돕는 후기 가족치료 모델로서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다양성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을 존중하고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치료자의</a:t>
                </a:r>
                <a:endPara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defRPr/>
                </a:pP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지식과 전문성보다는 가족이 주체적으로 이야기를 재구성하도록 하며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개인 삶에 영향을 미치는</a:t>
                </a:r>
                <a:endPara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defRPr/>
                </a:pP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사회문화정치적 구조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등의 광범위한 맥락을 중시하며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</a:t>
                </a:r>
                <a:r>
                  <a:rPr lang="en-US" altLang="ko-KR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단기치료적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접근임</a:t>
                </a:r>
                <a:endPara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§"/>
                  <a:defRPr/>
                </a:pPr>
                <a:r>
                  <a:rPr lang="ko-KR" altLang="en-US" sz="1600" b="1" dirty="0">
                    <a:solidFill>
                      <a:srgbClr val="FF0000"/>
                    </a:solidFill>
                    <a:latin typeface="굴림" pitchFamily="50" charset="-127"/>
                    <a:ea typeface="굴림" pitchFamily="50" charset="-127"/>
                  </a:rPr>
                  <a:t> 이야기치료의 발달</a:t>
                </a:r>
                <a:endParaRPr lang="en-US" altLang="ko-KR" sz="1600" b="1" dirty="0">
                  <a:solidFill>
                    <a:srgbClr val="FF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1990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년 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White &amp; </a:t>
                </a:r>
                <a:r>
                  <a:rPr lang="en-US" altLang="ko-KR" sz="1600" b="1" dirty="0" err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Epston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이야기치료 저서 발간 이후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호주의 </a:t>
                </a:r>
                <a:r>
                  <a:rPr lang="en-US" altLang="ko-KR" sz="1600" b="1" dirty="0" err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Dulwich</a:t>
                </a:r>
                <a:r>
                  <a:rPr lang="en-US" altLang="ko-KR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Centre</a:t>
                </a: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를 중심으로 발달</a:t>
                </a:r>
                <a:endPara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White, </a:t>
                </a:r>
                <a:r>
                  <a:rPr lang="en-US" altLang="ko-KR" sz="1600" b="1" dirty="0" err="1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Epston</a:t>
                </a:r>
                <a:r>
                  <a:rPr lang="en-US" altLang="ko-KR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Monk, Reedman, Combs </a:t>
                </a:r>
                <a:r>
                  <a:rPr lang="ko-KR" altLang="en-US" sz="1600" b="1" dirty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등이 대표적 대표적 인물</a:t>
                </a:r>
                <a:endPara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§"/>
                  <a:defRPr/>
                </a:pPr>
                <a:r>
                  <a:rPr lang="ko-KR" altLang="en-US" sz="1600" b="1" dirty="0">
                    <a:solidFill>
                      <a:schemeClr val="accent6"/>
                    </a:solidFill>
                  </a:rPr>
                  <a:t> 한국에는 </a:t>
                </a:r>
                <a:r>
                  <a:rPr lang="en-US" altLang="ko-KR" sz="1600" b="1" dirty="0">
                    <a:solidFill>
                      <a:schemeClr val="accent6"/>
                    </a:solidFill>
                  </a:rPr>
                  <a:t>2000</a:t>
                </a:r>
                <a:r>
                  <a:rPr lang="ko-KR" altLang="en-US" sz="1600" b="1" dirty="0">
                    <a:solidFill>
                      <a:schemeClr val="accent6"/>
                    </a:solidFill>
                  </a:rPr>
                  <a:t>년대 초에 도입되었으나</a:t>
                </a:r>
                <a:r>
                  <a:rPr lang="en-US" altLang="ko-KR" sz="1600" b="1" dirty="0">
                    <a:solidFill>
                      <a:schemeClr val="accent6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chemeClr val="accent6"/>
                    </a:solidFill>
                  </a:rPr>
                  <a:t>활용도는 낮음</a:t>
                </a:r>
                <a:r>
                  <a:rPr lang="en-US" altLang="ko-KR" sz="1600" b="1" dirty="0">
                    <a:solidFill>
                      <a:schemeClr val="accent6"/>
                    </a:solidFill>
                  </a:rPr>
                  <a:t>. 2011</a:t>
                </a:r>
                <a:r>
                  <a:rPr lang="ko-KR" altLang="en-US" sz="1600" b="1" dirty="0">
                    <a:solidFill>
                      <a:schemeClr val="accent6"/>
                    </a:solidFill>
                  </a:rPr>
                  <a:t>년 한국이야기치료학회 설립</a:t>
                </a:r>
              </a:p>
            </p:txBody>
          </p:sp>
          <p:sp>
            <p:nvSpPr>
              <p:cNvPr id="10254" name="Rectangle 53"/>
              <p:cNvSpPr>
                <a:spLocks noChangeArrowheads="1"/>
              </p:cNvSpPr>
              <p:nvPr/>
            </p:nvSpPr>
            <p:spPr bwMode="auto">
              <a:xfrm>
                <a:off x="7128792" y="466366"/>
                <a:ext cx="2051720" cy="2883722"/>
              </a:xfrm>
              <a:prstGeom prst="rect">
                <a:avLst/>
              </a:prstGeom>
              <a:gradFill rotWithShape="0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pPr algn="ctr"/>
                <a:endParaRPr lang="en-US" altLang="ko-KR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pPr algn="ctr"/>
                <a:endParaRPr lang="en-US" altLang="ko-KR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  <a:p>
                <a:pPr algn="ctr"/>
                <a:r>
                  <a:rPr lang="en-US" altLang="ko-KR" sz="16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Michael</a:t>
                </a:r>
                <a:r>
                  <a:rPr lang="ko-KR" altLang="en-US" sz="16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sz="16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White</a:t>
                </a:r>
              </a:p>
              <a:p>
                <a:pPr algn="ctr"/>
                <a:r>
                  <a:rPr lang="en-US" altLang="ko-KR" sz="16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(1948-2008)</a:t>
                </a:r>
                <a:endParaRPr lang="ko-KR" altLang="en-US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9" name="그룹 8"/>
            <p:cNvGrpSpPr/>
            <p:nvPr/>
          </p:nvGrpSpPr>
          <p:grpSpPr>
            <a:xfrm>
              <a:off x="3175" y="293688"/>
              <a:ext cx="9144000" cy="543050"/>
              <a:chOff x="3175" y="293688"/>
              <a:chExt cx="9144000" cy="543050"/>
            </a:xfrm>
          </p:grpSpPr>
          <p:sp>
            <p:nvSpPr>
              <p:cNvPr id="10245" name="Text Box 56"/>
              <p:cNvSpPr txBox="1">
                <a:spLocks noChangeArrowheads="1"/>
              </p:cNvSpPr>
              <p:nvPr/>
            </p:nvSpPr>
            <p:spPr bwMode="auto">
              <a:xfrm>
                <a:off x="96838" y="293688"/>
                <a:ext cx="2943434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ko-KR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1. </a:t>
                </a:r>
                <a:r>
                  <a:rPr lang="ko-KR" altLang="en-US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발달배경과 특성</a:t>
                </a:r>
                <a:endPara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0246" name="Line 46"/>
              <p:cNvSpPr>
                <a:spLocks noChangeShapeType="1"/>
              </p:cNvSpPr>
              <p:nvPr/>
            </p:nvSpPr>
            <p:spPr bwMode="auto">
              <a:xfrm>
                <a:off x="3175" y="836738"/>
                <a:ext cx="9144000" cy="0"/>
              </a:xfrm>
              <a:prstGeom prst="line">
                <a:avLst/>
              </a:prstGeom>
              <a:noFill/>
              <a:ln w="9525">
                <a:solidFill>
                  <a:srgbClr val="C0C0C0">
                    <a:alpha val="70195"/>
                  </a:srgb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7412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91440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pic>
          <p:nvPicPr>
            <p:cNvPr id="1026" name="Picture 2" descr="J:\강의와 시험\가족상담 및 치료(2012-1)\Michael_Whit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092280" y="0"/>
              <a:ext cx="2051720" cy="242088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116632"/>
            <a:ext cx="9147175" cy="6812831"/>
            <a:chOff x="0" y="116632"/>
            <a:chExt cx="9147175" cy="6812831"/>
          </a:xfrm>
        </p:grpSpPr>
        <p:grpSp>
          <p:nvGrpSpPr>
            <p:cNvPr id="14" name="그룹 13"/>
            <p:cNvGrpSpPr/>
            <p:nvPr/>
          </p:nvGrpSpPr>
          <p:grpSpPr>
            <a:xfrm>
              <a:off x="0" y="116632"/>
              <a:ext cx="9147175" cy="6812831"/>
              <a:chOff x="0" y="116632"/>
              <a:chExt cx="9147175" cy="6812831"/>
            </a:xfrm>
          </p:grpSpPr>
          <p:sp>
            <p:nvSpPr>
              <p:cNvPr id="10245" name="Text Box 56"/>
              <p:cNvSpPr txBox="1">
                <a:spLocks noChangeArrowheads="1"/>
              </p:cNvSpPr>
              <p:nvPr/>
            </p:nvSpPr>
            <p:spPr bwMode="auto">
              <a:xfrm>
                <a:off x="96838" y="116632"/>
                <a:ext cx="1891865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ko-KR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2. </a:t>
                </a:r>
                <a:r>
                  <a:rPr lang="ko-KR" altLang="en-US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주요개념</a:t>
                </a:r>
                <a:endPara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0246" name="Line 46"/>
              <p:cNvSpPr>
                <a:spLocks noChangeShapeType="1"/>
              </p:cNvSpPr>
              <p:nvPr/>
            </p:nvSpPr>
            <p:spPr bwMode="auto">
              <a:xfrm>
                <a:off x="3175" y="692696"/>
                <a:ext cx="9144000" cy="0"/>
              </a:xfrm>
              <a:prstGeom prst="line">
                <a:avLst/>
              </a:prstGeom>
              <a:noFill/>
              <a:ln w="9525">
                <a:solidFill>
                  <a:srgbClr val="C0C0C0">
                    <a:alpha val="70195"/>
                  </a:srgb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3" name="Rectangle 76"/>
              <p:cNvSpPr>
                <a:spLocks noChangeArrowheads="1"/>
              </p:cNvSpPr>
              <p:nvPr/>
            </p:nvSpPr>
            <p:spPr bwMode="auto">
              <a:xfrm>
                <a:off x="4763" y="1124745"/>
                <a:ext cx="9139237" cy="5804718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FF0000"/>
                    </a:solidFill>
                  </a:rPr>
                  <a:t>1)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인간은 자기 삶의 능동적 행위자이다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.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인간은 자신의 경험을 만들어 내고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해석하는 존재로서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다양한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삶의 사건을 해석하고 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의미를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부여하는데 적극 참여함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혼자 또는 타인과의 관계 속에서 자신의 경험을 해석하고 의미를 부여하는 행위 지속</a:t>
                </a:r>
                <a:endParaRPr lang="en-US" altLang="ko-KR" sz="800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FF0000"/>
                    </a:solidFill>
                  </a:rPr>
                  <a:t>2)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이야기는 삶 자체이다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.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 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인간은 다양한 삶의 사건과 경험 중에서 특정한 것을 선택하고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그것에 의미를 부여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특정 경험을 이야기 할 때는 시간적 순서에 따라 특정 주제를 염두에 두고 줄거리를 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엮여 이야기를 만들어내며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이야기를 하는 과정에서 삶의 경험을 해석하고 의미를 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부여하므로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이야기 자체가 바로 자신의 삶이 됨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이야기는 다시 자신의 삶을 구성하는 </a:t>
                </a:r>
                <a:r>
                  <a:rPr lang="ko-KR" altLang="en-US" b="1" dirty="0" err="1">
                    <a:solidFill>
                      <a:srgbClr val="0000CC"/>
                    </a:solidFill>
                  </a:rPr>
                  <a:t>기본틀이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되며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이야기를 통해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자신의 삶을 살아감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endParaRPr lang="en-US" altLang="ko-KR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</a:t>
                </a:r>
              </a:p>
            </p:txBody>
          </p:sp>
          <p:sp>
            <p:nvSpPr>
              <p:cNvPr id="12" name="Rectangle 53"/>
              <p:cNvSpPr>
                <a:spLocks noChangeArrowheads="1"/>
              </p:cNvSpPr>
              <p:nvPr/>
            </p:nvSpPr>
            <p:spPr bwMode="auto">
              <a:xfrm>
                <a:off x="0" y="642918"/>
                <a:ext cx="9138497" cy="482396"/>
              </a:xfrm>
              <a:prstGeom prst="rect">
                <a:avLst/>
              </a:prstGeom>
              <a:gradFill rotWithShape="0">
                <a:gsLst>
                  <a:gs pos="0">
                    <a:srgbClr val="63AEE7"/>
                  </a:gs>
                  <a:gs pos="100000">
                    <a:srgbClr val="38628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기본가정</a:t>
                </a:r>
              </a:p>
            </p:txBody>
          </p:sp>
        </p:grpSp>
        <p:pic>
          <p:nvPicPr>
            <p:cNvPr id="7" name="_x33651576" descr="EMB00000ef034b8"/>
            <p:cNvPicPr>
              <a:picLocks noChangeAspect="1" noChangeArrowheads="1"/>
            </p:cNvPicPr>
            <p:nvPr/>
          </p:nvPicPr>
          <p:blipFill>
            <a:blip r:embed="rId2" cstate="print"/>
            <a:srcRect l="1318" t="22380" r="5275" b="32217"/>
            <a:stretch>
              <a:fillRect/>
            </a:stretch>
          </p:blipFill>
          <p:spPr bwMode="auto">
            <a:xfrm>
              <a:off x="142844" y="4857760"/>
              <a:ext cx="8929718" cy="200024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3"/>
          <p:cNvGrpSpPr/>
          <p:nvPr/>
        </p:nvGrpSpPr>
        <p:grpSpPr>
          <a:xfrm>
            <a:off x="0" y="116632"/>
            <a:ext cx="9147175" cy="6741367"/>
            <a:chOff x="0" y="116632"/>
            <a:chExt cx="9147175" cy="6741367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189186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주요개념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9269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63" y="1268760"/>
              <a:ext cx="9139237" cy="5589239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3) </a:t>
              </a:r>
              <a:r>
                <a:rPr lang="ko-KR" altLang="en-US" b="1" dirty="0">
                  <a:solidFill>
                    <a:srgbClr val="FF0000"/>
                  </a:solidFill>
                </a:rPr>
                <a:t>이야기는 사회적 맥락 속에서 만들어진다</a:t>
              </a:r>
              <a:r>
                <a:rPr lang="en-US" altLang="ko-KR" b="1" dirty="0">
                  <a:solidFill>
                    <a:srgbClr val="FF0000"/>
                  </a:solidFill>
                </a:rPr>
                <a:t>.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개인이 삶을 이해하고 의미를 부여하여 이야기를 만들어가는 방식은 역사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사회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문화적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맥락의 영향을 받음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동일 경험이라도 사회문화적 위치에 따라 의미가 다르게 해석되며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특정 사회문화에서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 </a:t>
              </a:r>
              <a:r>
                <a:rPr lang="ko-KR" altLang="en-US" b="1" dirty="0">
                  <a:solidFill>
                    <a:srgbClr val="0000CC"/>
                  </a:solidFill>
                </a:rPr>
                <a:t>더 큰 힘을 가진 지배적 이야기</a:t>
              </a:r>
              <a:r>
                <a:rPr lang="en-US" altLang="ko-KR" b="1" dirty="0">
                  <a:solidFill>
                    <a:srgbClr val="0000CC"/>
                  </a:solidFill>
                </a:rPr>
                <a:t>(dominant story)</a:t>
              </a:r>
              <a:r>
                <a:rPr lang="ko-KR" altLang="en-US" b="1" dirty="0">
                  <a:solidFill>
                    <a:srgbClr val="0000CC"/>
                  </a:solidFill>
                </a:rPr>
                <a:t>의</a:t>
              </a: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영향을 받음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특히 사회의 지배적 이야기는 사람과 문제를 동일시하는 이야기가 많음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endParaRPr lang="en-US" altLang="ko-KR" sz="800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4) </a:t>
              </a:r>
              <a:r>
                <a:rPr lang="ko-KR" altLang="en-US" b="1" dirty="0">
                  <a:solidFill>
                    <a:srgbClr val="FF0000"/>
                  </a:solidFill>
                </a:rPr>
                <a:t>이야기 속에는 사회적 담론과 자기정체성이 포함되어 있다</a:t>
              </a:r>
              <a:r>
                <a:rPr lang="en-US" altLang="ko-KR" b="1" dirty="0">
                  <a:solidFill>
                    <a:srgbClr val="FF0000"/>
                  </a:solidFill>
                </a:rPr>
                <a:t>. 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담론</a:t>
              </a:r>
              <a:r>
                <a:rPr lang="en-US" altLang="ko-KR" b="1" dirty="0">
                  <a:solidFill>
                    <a:srgbClr val="0000CC"/>
                  </a:solidFill>
                </a:rPr>
                <a:t>(discourse): </a:t>
              </a:r>
              <a:r>
                <a:rPr lang="ko-KR" altLang="en-US" b="1" dirty="0">
                  <a:solidFill>
                    <a:srgbClr val="0000CC"/>
                  </a:solidFill>
                </a:rPr>
                <a:t>특정 세계관으로서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대부분의 사람이 상식에 입각하여 간직하고</a:t>
              </a:r>
              <a:r>
                <a:rPr lang="en-US" altLang="ko-KR" b="1" dirty="0">
                  <a:solidFill>
                    <a:srgbClr val="0000CC"/>
                  </a:solidFill>
                </a:rPr>
                <a:t>,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말하고 행동하며 의견을 공유하는 가치</a:t>
              </a:r>
              <a:r>
                <a:rPr lang="en-US" altLang="ko-KR" b="1" dirty="0">
                  <a:solidFill>
                    <a:srgbClr val="0000CC"/>
                  </a:solidFill>
                </a:rPr>
                <a:t>. </a:t>
              </a:r>
              <a:r>
                <a:rPr lang="ko-KR" altLang="en-US" b="1" dirty="0">
                  <a:solidFill>
                    <a:srgbClr val="0000CC"/>
                  </a:solidFill>
                </a:rPr>
                <a:t>즉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공통 가치를 공유하는 진술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관행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제도체계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담론은 자신과 주변사람에 대한 기대를 만들어내고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일상적 삶에서의 행동과 반응 결정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사회적 담론에 의해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사람들은 </a:t>
              </a:r>
              <a:r>
                <a:rPr lang="en-US" altLang="ko-KR" b="1" dirty="0">
                  <a:solidFill>
                    <a:srgbClr val="0000CC"/>
                  </a:solidFill>
                </a:rPr>
                <a:t>‘</a:t>
              </a:r>
              <a:r>
                <a:rPr lang="ko-KR" altLang="en-US" b="1" dirty="0">
                  <a:solidFill>
                    <a:srgbClr val="0000CC"/>
                  </a:solidFill>
                </a:rPr>
                <a:t>나는 누구이고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무엇을 할 수 있는가</a:t>
              </a:r>
              <a:r>
                <a:rPr lang="en-US" altLang="ko-KR" b="1" dirty="0">
                  <a:solidFill>
                    <a:srgbClr val="0000CC"/>
                  </a:solidFill>
                </a:rPr>
                <a:t>?’, ‘</a:t>
              </a:r>
              <a:r>
                <a:rPr lang="ko-KR" altLang="en-US" b="1" dirty="0">
                  <a:solidFill>
                    <a:srgbClr val="0000CC"/>
                  </a:solidFill>
                </a:rPr>
                <a:t>타인은 나를 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어떻게 보고 있는가</a:t>
              </a:r>
              <a:r>
                <a:rPr lang="en-US" altLang="ko-KR" b="1" dirty="0">
                  <a:solidFill>
                    <a:srgbClr val="0000CC"/>
                  </a:solidFill>
                </a:rPr>
                <a:t>?’</a:t>
              </a:r>
              <a:r>
                <a:rPr lang="ko-KR" altLang="en-US" b="1" dirty="0">
                  <a:solidFill>
                    <a:srgbClr val="0000CC"/>
                  </a:solidFill>
                </a:rPr>
                <a:t>를 생각함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이처럼 자신에 대한 지각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외부 증인</a:t>
              </a:r>
              <a:r>
                <a:rPr lang="en-US" altLang="ko-KR" b="1" dirty="0">
                  <a:solidFill>
                    <a:srgbClr val="0000CC"/>
                  </a:solidFill>
                </a:rPr>
                <a:t>(</a:t>
              </a:r>
              <a:r>
                <a:rPr lang="ko-KR" altLang="en-US" b="1" dirty="0">
                  <a:solidFill>
                    <a:srgbClr val="0000CC"/>
                  </a:solidFill>
                </a:rPr>
                <a:t>타인</a:t>
              </a:r>
              <a:r>
                <a:rPr lang="en-US" altLang="ko-KR" b="1" dirty="0">
                  <a:solidFill>
                    <a:srgbClr val="0000CC"/>
                  </a:solidFill>
                </a:rPr>
                <a:t>)</a:t>
              </a:r>
              <a:r>
                <a:rPr lang="ko-KR" altLang="en-US" b="1" dirty="0">
                  <a:solidFill>
                    <a:srgbClr val="0000CC"/>
                  </a:solidFill>
                </a:rPr>
                <a:t>의 기대 등이 합쳐져서 정체성을 만들고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이를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근거로 자신을 분류하고 범주화하며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평가하게 됨</a:t>
              </a:r>
              <a:endParaRPr lang="en-US" altLang="ko-KR" b="1" dirty="0">
                <a:solidFill>
                  <a:srgbClr val="0000CC"/>
                </a:solidFill>
              </a:endParaRPr>
            </a:p>
          </p:txBody>
        </p:sp>
        <p:sp>
          <p:nvSpPr>
            <p:cNvPr id="12" name="Rectangle 53"/>
            <p:cNvSpPr>
              <a:spLocks noChangeArrowheads="1"/>
            </p:cNvSpPr>
            <p:nvPr/>
          </p:nvSpPr>
          <p:spPr bwMode="auto">
            <a:xfrm>
              <a:off x="0" y="764704"/>
              <a:ext cx="9138497" cy="664032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기본가정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3"/>
          <p:cNvGrpSpPr/>
          <p:nvPr/>
        </p:nvGrpSpPr>
        <p:grpSpPr>
          <a:xfrm>
            <a:off x="0" y="116632"/>
            <a:ext cx="9147175" cy="6741367"/>
            <a:chOff x="0" y="116632"/>
            <a:chExt cx="9147175" cy="6741367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189186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주요개념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9269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63" y="1268760"/>
              <a:ext cx="9139237" cy="5589239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5) </a:t>
              </a:r>
              <a:r>
                <a:rPr lang="ko-KR" altLang="en-US" b="1" dirty="0">
                  <a:solidFill>
                    <a:srgbClr val="FF0000"/>
                  </a:solidFill>
                </a:rPr>
                <a:t>문제는 사회적 산물이며</a:t>
              </a:r>
              <a:r>
                <a:rPr lang="en-US" altLang="ko-KR" b="1" dirty="0">
                  <a:solidFill>
                    <a:srgbClr val="FF0000"/>
                  </a:solidFill>
                </a:rPr>
                <a:t>, </a:t>
              </a:r>
              <a:r>
                <a:rPr lang="ko-KR" altLang="en-US" b="1" dirty="0">
                  <a:solidFill>
                    <a:srgbClr val="FF0000"/>
                  </a:solidFill>
                </a:rPr>
                <a:t>지배적 이야기의 해체는 새로운 가능성을 높여준다</a:t>
              </a:r>
              <a:r>
                <a:rPr lang="en-US" altLang="ko-KR" b="1" dirty="0">
                  <a:solidFill>
                    <a:srgbClr val="FF0000"/>
                  </a:solidFill>
                </a:rPr>
                <a:t>.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한 사람이 가진 이야기는 외부로부터 구성되는 사회문화적 산물임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문제는 사람이 아니라 역사와 문화의 산물인 지배적 담론이며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사회문화적 영향력임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문제는 문제 자체이며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문제와 개인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개인의 정체성은 분리해서 생각해야 함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자신과 문제가 동일하지 않다는 사실을 인식하고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지배적 이야기를 점검하고 평가하여 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해체하게 되면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다른 삶의 이야기를 만들 수 있고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새로운 정체성을 만들 수 있음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endParaRPr lang="en-US" altLang="ko-KR" sz="800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6) </a:t>
              </a:r>
              <a:r>
                <a:rPr lang="ko-KR" altLang="en-US" b="1" dirty="0">
                  <a:solidFill>
                    <a:srgbClr val="FF0000"/>
                  </a:solidFill>
                </a:rPr>
                <a:t>삶의 이야기는 복합적이며</a:t>
              </a:r>
              <a:r>
                <a:rPr lang="en-US" altLang="ko-KR" b="1" dirty="0">
                  <a:solidFill>
                    <a:srgbClr val="FF0000"/>
                  </a:solidFill>
                </a:rPr>
                <a:t>, </a:t>
              </a:r>
              <a:r>
                <a:rPr lang="ko-KR" altLang="en-US" b="1" dirty="0">
                  <a:solidFill>
                    <a:srgbClr val="FF0000"/>
                  </a:solidFill>
                </a:rPr>
                <a:t>목적의식에 따라 삶의 방향은 달라진다</a:t>
              </a:r>
              <a:r>
                <a:rPr lang="en-US" altLang="ko-KR" b="1" dirty="0">
                  <a:solidFill>
                    <a:srgbClr val="FF0000"/>
                  </a:solidFill>
                </a:rPr>
                <a:t>. 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삶은 다양한 목적을 가진 복합적 이야기로 구성되어 있으며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삶의 이야기에는 포함되지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 않지만 실제로 있었던 경험은 항상 존재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내담자는</a:t>
              </a:r>
              <a:r>
                <a:rPr lang="ko-KR" altLang="en-US" b="1" dirty="0">
                  <a:solidFill>
                    <a:srgbClr val="0000CC"/>
                  </a:solidFill>
                </a:rPr>
                <a:t> 주로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희망없다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우울하다 등과 같이 전체 삶의 이야기 중에서 부정적 이야기함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 이야기에 의해 숨겨지거나 망각된 개인의 경험과 사건을 찾아내어 대안적 이야기를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만들어냄으로써 삶의 변화를 도모할 수 있음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개인의 의도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목적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희망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가치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꿈 등을 검토하여 자신에 관한 새로운 긍정적 대안이야기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ko-KR" altLang="en-US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를</a:t>
              </a:r>
              <a:r>
                <a:rPr lang="ko-KR" altLang="en-US" b="1" dirty="0">
                  <a:solidFill>
                    <a:srgbClr val="0000CC"/>
                  </a:solidFill>
                </a:rPr>
                <a:t> 구성함으로써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개인의 지각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미래의 행동방향은 물론 미래 </a:t>
              </a: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삶의 방향도 달라짐</a:t>
              </a:r>
              <a:endParaRPr lang="en-US" altLang="ko-KR" b="1" dirty="0">
                <a:solidFill>
                  <a:srgbClr val="0000CC"/>
                </a:solidFill>
              </a:endParaRPr>
            </a:p>
          </p:txBody>
        </p:sp>
        <p:sp>
          <p:nvSpPr>
            <p:cNvPr id="12" name="Rectangle 53"/>
            <p:cNvSpPr>
              <a:spLocks noChangeArrowheads="1"/>
            </p:cNvSpPr>
            <p:nvPr/>
          </p:nvSpPr>
          <p:spPr bwMode="auto">
            <a:xfrm>
              <a:off x="0" y="764704"/>
              <a:ext cx="9138497" cy="664032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기본가정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3"/>
          <p:cNvGrpSpPr/>
          <p:nvPr/>
        </p:nvGrpSpPr>
        <p:grpSpPr>
          <a:xfrm>
            <a:off x="3175" y="116632"/>
            <a:ext cx="9144000" cy="6741368"/>
            <a:chOff x="3175" y="116632"/>
            <a:chExt cx="9144000" cy="6741368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189186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주요개념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9269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63" y="1268761"/>
              <a:ext cx="9139237" cy="5589239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FF0000"/>
                  </a:solidFill>
                </a:rPr>
                <a:t> </a:t>
              </a:r>
              <a:r>
                <a:rPr lang="ko-KR" altLang="en-US" b="1" dirty="0">
                  <a:solidFill>
                    <a:srgbClr val="FF0000"/>
                  </a:solidFill>
                </a:rPr>
                <a:t>초기 가족치료  모델</a:t>
              </a:r>
              <a:r>
                <a:rPr lang="en-US" altLang="ko-KR" b="1" dirty="0">
                  <a:solidFill>
                    <a:srgbClr val="FF0000"/>
                  </a:solidFill>
                </a:rPr>
                <a:t>: </a:t>
              </a:r>
              <a:r>
                <a:rPr lang="en-US" altLang="ko-KR" b="1" dirty="0">
                  <a:solidFill>
                    <a:srgbClr val="0000CC"/>
                  </a:solidFill>
                </a:rPr>
                <a:t>IP</a:t>
              </a:r>
              <a:r>
                <a:rPr lang="ko-KR" altLang="en-US" b="1" dirty="0">
                  <a:solidFill>
                    <a:srgbClr val="0000CC"/>
                  </a:solidFill>
                </a:rPr>
                <a:t>의 가족체계가 문제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체계변화 통한 문제해결 도모</a:t>
              </a: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en-US" altLang="ko-KR" b="1" dirty="0">
                  <a:solidFill>
                    <a:srgbClr val="0000CC"/>
                  </a:solidFill>
                  <a:sym typeface="Wingdings" pitchFamily="2" charset="2"/>
                </a:rPr>
                <a:t> </a:t>
              </a:r>
              <a:r>
                <a:rPr lang="ko-KR" altLang="en-US" b="1" dirty="0">
                  <a:solidFill>
                    <a:srgbClr val="0000CC"/>
                  </a:solidFill>
                </a:rPr>
                <a:t>가족역동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 </a:t>
              </a:r>
              <a:r>
                <a:rPr lang="ko-KR" altLang="en-US" b="1" dirty="0">
                  <a:solidFill>
                    <a:srgbClr val="0000CC"/>
                  </a:solidFill>
                </a:rPr>
                <a:t>이나 구조 등을 탐색하여 재구조화하는데 관심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FF0000"/>
                  </a:solidFill>
                </a:rPr>
                <a:t> </a:t>
              </a:r>
              <a:r>
                <a:rPr lang="ko-KR" altLang="en-US" b="1" dirty="0">
                  <a:solidFill>
                    <a:srgbClr val="FF0000"/>
                  </a:solidFill>
                </a:rPr>
                <a:t>이야기 치료</a:t>
              </a:r>
              <a:r>
                <a:rPr lang="en-US" altLang="ko-KR" b="1" dirty="0">
                  <a:solidFill>
                    <a:srgbClr val="FF0000"/>
                  </a:solidFill>
                </a:rPr>
                <a:t>: </a:t>
              </a:r>
              <a:r>
                <a:rPr lang="en-US" altLang="ko-KR" b="1" dirty="0">
                  <a:solidFill>
                    <a:srgbClr val="0000CC"/>
                  </a:solidFill>
                </a:rPr>
                <a:t>IP, </a:t>
              </a:r>
              <a:r>
                <a:rPr lang="ko-KR" altLang="en-US" b="1" dirty="0">
                  <a:solidFill>
                    <a:srgbClr val="0000CC"/>
                  </a:solidFill>
                </a:rPr>
                <a:t>가족 모두 문제가 아니며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문제 자체가 문제임</a:t>
              </a:r>
              <a:r>
                <a:rPr lang="en-US" altLang="ko-KR" b="1" dirty="0">
                  <a:solidFill>
                    <a:srgbClr val="0000CC"/>
                  </a:solidFill>
                </a:rPr>
                <a:t>.</a:t>
              </a:r>
              <a:r>
                <a:rPr lang="en-US" altLang="ko-KR" b="1" dirty="0">
                  <a:solidFill>
                    <a:srgbClr val="0000CC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rgbClr val="0000CC"/>
                  </a:solidFill>
                </a:rPr>
                <a:t> 문제가 가족에 미치는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  영향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사회의 지배적 담론과 맥락에 관심을 갖고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사회적 구성물인 이야기의 구성과정에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ko-KR" altLang="en-US" b="1" dirty="0">
                  <a:solidFill>
                    <a:srgbClr val="0000CC"/>
                  </a:solidFill>
                </a:rPr>
                <a:t>   초점을 두고 대안적 이야기를 만들어내는데 관심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sz="800" b="1" dirty="0">
                <a:solidFill>
                  <a:srgbClr val="0000CC"/>
                </a:solidFill>
              </a:endParaRPr>
            </a:p>
            <a:p>
              <a:pPr marL="342900" indent="-342900">
                <a:spcBef>
                  <a:spcPts val="300"/>
                </a:spcBef>
                <a:spcAft>
                  <a:spcPts val="300"/>
                </a:spcAft>
                <a:buAutoNum type="arabicParenR"/>
              </a:pPr>
              <a:r>
                <a:rPr lang="ko-KR" altLang="en-US" b="1" dirty="0">
                  <a:solidFill>
                    <a:srgbClr val="FF0000"/>
                  </a:solidFill>
                </a:rPr>
                <a:t>문제는 사람이 아니고</a:t>
              </a:r>
              <a:r>
                <a:rPr lang="en-US" altLang="ko-KR" b="1" dirty="0">
                  <a:solidFill>
                    <a:srgbClr val="FF0000"/>
                  </a:solidFill>
                </a:rPr>
                <a:t>, </a:t>
              </a:r>
              <a:r>
                <a:rPr lang="ko-KR" altLang="en-US" b="1" dirty="0">
                  <a:solidFill>
                    <a:srgbClr val="FF0000"/>
                  </a:solidFill>
                </a:rPr>
                <a:t>그 사람이 만들어내는 이야기가 문제이다</a:t>
              </a:r>
              <a:r>
                <a:rPr lang="en-US" altLang="ko-KR" b="1" dirty="0">
                  <a:solidFill>
                    <a:srgbClr val="FF0000"/>
                  </a:solidFill>
                </a:rPr>
                <a:t>. 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</a:t>
              </a:r>
              <a:r>
                <a:rPr lang="en-US" altLang="ko-KR" b="1" dirty="0">
                  <a:solidFill>
                    <a:srgbClr val="0000CC"/>
                  </a:solidFill>
                </a:rPr>
                <a:t>IP</a:t>
              </a:r>
              <a:r>
                <a:rPr lang="ko-KR" altLang="en-US" b="1" dirty="0">
                  <a:solidFill>
                    <a:srgbClr val="0000CC"/>
                  </a:solidFill>
                </a:rPr>
                <a:t>와 문제를 이야기속에서 이해하고</a:t>
              </a:r>
              <a:r>
                <a:rPr lang="en-US" altLang="ko-KR" b="1" dirty="0">
                  <a:solidFill>
                    <a:srgbClr val="0000CC"/>
                  </a:solidFill>
                </a:rPr>
                <a:t>, IP</a:t>
              </a:r>
              <a:r>
                <a:rPr lang="ko-KR" altLang="en-US" b="1" dirty="0">
                  <a:solidFill>
                    <a:srgbClr val="0000CC"/>
                  </a:solidFill>
                </a:rPr>
                <a:t>로 하여금 문제를 바라보는 관찰자 입장에서 대화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sz="800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2) </a:t>
              </a:r>
              <a:r>
                <a:rPr lang="ko-KR" altLang="en-US" b="1" dirty="0">
                  <a:solidFill>
                    <a:srgbClr val="FF0000"/>
                  </a:solidFill>
                </a:rPr>
                <a:t>이야기는 사회적 구성물이며</a:t>
              </a:r>
              <a:r>
                <a:rPr lang="en-US" altLang="ko-KR" b="1" dirty="0">
                  <a:solidFill>
                    <a:srgbClr val="FF0000"/>
                  </a:solidFill>
                </a:rPr>
                <a:t>, </a:t>
              </a:r>
              <a:r>
                <a:rPr lang="ko-KR" altLang="en-US" b="1" dirty="0">
                  <a:solidFill>
                    <a:srgbClr val="FF0000"/>
                  </a:solidFill>
                </a:rPr>
                <a:t>주관적이며</a:t>
              </a:r>
              <a:r>
                <a:rPr lang="en-US" altLang="ko-KR" b="1" dirty="0">
                  <a:solidFill>
                    <a:srgbClr val="FF0000"/>
                  </a:solidFill>
                </a:rPr>
                <a:t>, </a:t>
              </a:r>
              <a:r>
                <a:rPr lang="ko-KR" altLang="en-US" b="1" dirty="0">
                  <a:solidFill>
                    <a:srgbClr val="FF0000"/>
                  </a:solidFill>
                </a:rPr>
                <a:t>이야기의 변화를 통해 현실을 변화시킨다</a:t>
              </a:r>
              <a:r>
                <a:rPr lang="en-US" altLang="ko-KR" b="1" dirty="0">
                  <a:solidFill>
                    <a:srgbClr val="FF0000"/>
                  </a:solidFill>
                </a:rPr>
                <a:t>.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IP</a:t>
              </a:r>
              <a:r>
                <a:rPr lang="ko-KR" altLang="en-US" b="1" dirty="0">
                  <a:solidFill>
                    <a:srgbClr val="0000CC"/>
                  </a:solidFill>
                </a:rPr>
                <a:t>와 치료자의 지식이 동등한 가치를 지닌 것을 인정하고</a:t>
              </a:r>
              <a:r>
                <a:rPr lang="en-US" altLang="ko-KR" b="1" dirty="0">
                  <a:solidFill>
                    <a:srgbClr val="0000CC"/>
                  </a:solidFill>
                </a:rPr>
                <a:t>, IP</a:t>
              </a:r>
              <a:r>
                <a:rPr lang="ko-KR" altLang="en-US" b="1" dirty="0">
                  <a:solidFill>
                    <a:srgbClr val="0000CC"/>
                  </a:solidFill>
                </a:rPr>
                <a:t>가 숨겨진 경험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인생관이나 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ko-KR" altLang="en-US" b="1" dirty="0">
                  <a:solidFill>
                    <a:srgbClr val="0000CC"/>
                  </a:solidFill>
                </a:rPr>
                <a:t>  삶의 목표에 부합되는 대안적 이야기를 쓰고 정체성을 재구성할 수 있도록 도움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sz="800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FF0000"/>
                  </a:solidFill>
                </a:rPr>
                <a:t>3) </a:t>
              </a:r>
              <a:r>
                <a:rPr lang="ko-KR" altLang="en-US" b="1" dirty="0">
                  <a:solidFill>
                    <a:srgbClr val="FF0000"/>
                  </a:solidFill>
                </a:rPr>
                <a:t>문제와 지배적 담론에서 자신을 분리하면</a:t>
              </a:r>
              <a:r>
                <a:rPr lang="en-US" altLang="ko-KR" b="1" dirty="0">
                  <a:solidFill>
                    <a:srgbClr val="FF0000"/>
                  </a:solidFill>
                </a:rPr>
                <a:t>, </a:t>
              </a:r>
              <a:r>
                <a:rPr lang="ko-KR" altLang="en-US" b="1" dirty="0">
                  <a:solidFill>
                    <a:srgbClr val="FF0000"/>
                  </a:solidFill>
                </a:rPr>
                <a:t>대안적 이야기를 개발할 수 있다</a:t>
              </a:r>
              <a:r>
                <a:rPr lang="en-US" altLang="ko-KR" b="1" dirty="0">
                  <a:solidFill>
                    <a:srgbClr val="FF0000"/>
                  </a:solidFill>
                </a:rPr>
                <a:t>.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세계와 경험은 이야기라는 틀을 거쳐 개인에게 이해되고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의미있는</a:t>
              </a:r>
              <a:r>
                <a:rPr lang="ko-KR" altLang="en-US" b="1" dirty="0">
                  <a:solidFill>
                    <a:srgbClr val="0000CC"/>
                  </a:solidFill>
                </a:rPr>
                <a:t> 형태로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개인내에</a:t>
              </a:r>
              <a:r>
                <a:rPr lang="ko-KR" altLang="en-US" b="1" dirty="0">
                  <a:solidFill>
                    <a:srgbClr val="0000CC"/>
                  </a:solidFill>
                </a:rPr>
                <a:t> 존재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부정적 정체성과 지배적 이야기에 묻힌 다른 경험을 새로운 희망이야기로 </a:t>
              </a:r>
              <a:r>
                <a:rPr lang="ko-KR" altLang="en-US" b="1" dirty="0" err="1">
                  <a:solidFill>
                    <a:srgbClr val="0000CC"/>
                  </a:solidFill>
                </a:rPr>
                <a:t>개발토록</a:t>
              </a:r>
              <a:r>
                <a:rPr lang="ko-KR" altLang="en-US" b="1" dirty="0">
                  <a:solidFill>
                    <a:srgbClr val="0000CC"/>
                  </a:solidFill>
                </a:rPr>
                <a:t> 원조</a:t>
              </a:r>
              <a:endParaRPr lang="en-US" altLang="ko-KR" b="1" dirty="0">
                <a:solidFill>
                  <a:srgbClr val="0000CC"/>
                </a:solidFill>
              </a:endParaRPr>
            </a:p>
          </p:txBody>
        </p:sp>
        <p:sp>
          <p:nvSpPr>
            <p:cNvPr id="12" name="Rectangle 53"/>
            <p:cNvSpPr>
              <a:spLocks noChangeArrowheads="1"/>
            </p:cNvSpPr>
            <p:nvPr/>
          </p:nvSpPr>
          <p:spPr bwMode="auto">
            <a:xfrm>
              <a:off x="5503" y="764704"/>
              <a:ext cx="9138497" cy="664032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기본원리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sp>
          <p:nvSpPr>
            <p:cNvPr id="7" name="Line 46"/>
            <p:cNvSpPr>
              <a:spLocks noChangeShapeType="1"/>
            </p:cNvSpPr>
            <p:nvPr/>
          </p:nvSpPr>
          <p:spPr bwMode="auto">
            <a:xfrm>
              <a:off x="0" y="62068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8" name="Text Box 56"/>
            <p:cNvSpPr txBox="1">
              <a:spLocks noChangeArrowheads="1"/>
            </p:cNvSpPr>
            <p:nvPr/>
          </p:nvSpPr>
          <p:spPr bwMode="auto">
            <a:xfrm>
              <a:off x="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4763" y="1124744"/>
              <a:ext cx="9139237" cy="573325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치료받으러 오는 가족은 자신을 문제와 동일시하고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자기를 평가절하하거나 부인하는 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ko-KR" altLang="en-US" b="1" dirty="0">
                  <a:solidFill>
                    <a:srgbClr val="990033"/>
                  </a:solidFill>
                </a:rPr>
                <a:t>  경향을 보이며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부정적인 지배적 이야기에 빠져 있는 경우 많음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또한 긍정적 경험과 대안적 사고를 갖지 못하고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문제 외의 다른 경험을 실제 경험으로 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</a:t>
              </a:r>
              <a:r>
                <a:rPr lang="ko-KR" altLang="en-US" b="1" dirty="0">
                  <a:solidFill>
                    <a:srgbClr val="990033"/>
                  </a:solidFill>
                </a:rPr>
                <a:t>받아들이지 못한 채 삶의 선택에 제한을 받고 있음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FF0000"/>
                  </a:solidFill>
                </a:rPr>
                <a:t> </a:t>
              </a:r>
              <a:r>
                <a:rPr lang="ko-KR" altLang="en-US" b="1" dirty="0">
                  <a:solidFill>
                    <a:srgbClr val="FF0000"/>
                  </a:solidFill>
                </a:rPr>
                <a:t>단기 목표</a:t>
              </a:r>
              <a:r>
                <a:rPr lang="en-US" altLang="ko-KR" b="1" dirty="0">
                  <a:solidFill>
                    <a:srgbClr val="FF0000"/>
                  </a:solidFill>
                </a:rPr>
                <a:t>: </a:t>
              </a:r>
              <a:r>
                <a:rPr lang="ko-KR" altLang="en-US" b="1" dirty="0">
                  <a:solidFill>
                    <a:srgbClr val="990033"/>
                  </a:solidFill>
                </a:rPr>
                <a:t>가족이 호소하는 문제 감소에 초점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FF0000"/>
                  </a:solidFill>
                </a:rPr>
                <a:t> </a:t>
              </a:r>
              <a:r>
                <a:rPr lang="ko-KR" altLang="en-US" b="1" dirty="0">
                  <a:solidFill>
                    <a:srgbClr val="FF0000"/>
                  </a:solidFill>
                </a:rPr>
                <a:t>궁극적 목표</a:t>
              </a:r>
              <a:r>
                <a:rPr lang="en-US" altLang="ko-KR" b="1" dirty="0">
                  <a:solidFill>
                    <a:srgbClr val="FF0000"/>
                  </a:solidFill>
                </a:rPr>
                <a:t>: </a:t>
              </a:r>
              <a:r>
                <a:rPr lang="ko-KR" altLang="en-US" b="1" dirty="0">
                  <a:solidFill>
                    <a:srgbClr val="990033"/>
                  </a:solidFill>
                </a:rPr>
                <a:t>가족 스스로가 자신이 선호하는 방향으로 자기 가족 이야기를 써가게 하고</a:t>
              </a:r>
              <a:r>
                <a:rPr lang="en-US" altLang="ko-KR" b="1" dirty="0">
                  <a:solidFill>
                    <a:srgbClr val="990033"/>
                  </a:solidFill>
                </a:rPr>
                <a:t>,</a:t>
              </a: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 </a:t>
              </a:r>
              <a:r>
                <a:rPr lang="ko-KR" altLang="en-US" b="1" dirty="0">
                  <a:solidFill>
                    <a:srgbClr val="990033"/>
                  </a:solidFill>
                </a:rPr>
                <a:t>책임감을 갖고 협력하여 달성함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즉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문제 중심의 이야기를 버리고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가족의 강점을 찾아 만족스러운 긍정적인 새로운 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</a:t>
              </a:r>
              <a:r>
                <a:rPr lang="ko-KR" altLang="en-US" b="1" dirty="0">
                  <a:solidFill>
                    <a:srgbClr val="990033"/>
                  </a:solidFill>
                </a:rPr>
                <a:t>대안적 이야기를 쓸 수 있도록 함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FF0000"/>
                  </a:solidFill>
                </a:rPr>
                <a:t> </a:t>
              </a:r>
              <a:r>
                <a:rPr lang="ko-KR" altLang="en-US" b="1" dirty="0">
                  <a:solidFill>
                    <a:srgbClr val="FF0000"/>
                  </a:solidFill>
                </a:rPr>
                <a:t>가족성원이 서로 다른 이야기를 가진 경우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공동목표로 일치시키거나</a:t>
              </a:r>
              <a:r>
                <a:rPr lang="en-US" altLang="ko-KR" b="1" dirty="0">
                  <a:solidFill>
                    <a:srgbClr val="990033"/>
                  </a:solidFill>
                </a:rPr>
                <a:t>,</a:t>
              </a:r>
              <a:r>
                <a:rPr lang="ko-KR" altLang="en-US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치료자나</a:t>
              </a:r>
              <a:r>
                <a:rPr lang="ko-KR" altLang="en-US" b="1" dirty="0">
                  <a:solidFill>
                    <a:srgbClr val="990033"/>
                  </a:solidFill>
                </a:rPr>
                <a:t> 부모의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</a:t>
              </a:r>
              <a:r>
                <a:rPr lang="ko-KR" altLang="en-US" b="1" dirty="0">
                  <a:solidFill>
                    <a:srgbClr val="990033"/>
                  </a:solidFill>
                </a:rPr>
                <a:t>이야기도 절대적일 수 없으므로 이들이 설정한</a:t>
              </a: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ko-KR" altLang="en-US" b="1" dirty="0">
                  <a:solidFill>
                    <a:srgbClr val="990033"/>
                  </a:solidFill>
                </a:rPr>
                <a:t>목표로 일치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한정시키지 말고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</a:t>
              </a:r>
              <a:r>
                <a:rPr lang="ko-KR" altLang="en-US" b="1" dirty="0">
                  <a:solidFill>
                    <a:srgbClr val="990033"/>
                  </a:solidFill>
                </a:rPr>
                <a:t>모두의 이야기를 수용하고 존중해야 함</a:t>
              </a:r>
              <a:endParaRPr lang="en-US" altLang="ko-KR" b="1" dirty="0">
                <a:solidFill>
                  <a:srgbClr val="990033"/>
                </a:solidFill>
              </a:endParaRPr>
            </a:p>
          </p:txBody>
        </p:sp>
        <p:sp>
          <p:nvSpPr>
            <p:cNvPr id="10" name="Rectangle 54"/>
            <p:cNvSpPr>
              <a:spLocks noChangeArrowheads="1"/>
            </p:cNvSpPr>
            <p:nvPr/>
          </p:nvSpPr>
          <p:spPr bwMode="auto">
            <a:xfrm>
              <a:off x="0" y="692696"/>
              <a:ext cx="9143968" cy="593164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3. 1.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치료목표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0" y="188640"/>
            <a:ext cx="9147175" cy="6552728"/>
            <a:chOff x="0" y="188640"/>
            <a:chExt cx="9147175" cy="6552728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3" name="그룹 13"/>
            <p:cNvGrpSpPr/>
            <p:nvPr/>
          </p:nvGrpSpPr>
          <p:grpSpPr>
            <a:xfrm>
              <a:off x="0" y="692696"/>
              <a:ext cx="9144000" cy="6048672"/>
              <a:chOff x="0" y="1019547"/>
              <a:chExt cx="9144000" cy="6957179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19861"/>
                <a:ext cx="9144000" cy="655686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FF0000"/>
                    </a:solidFill>
                  </a:rPr>
                  <a:t> 치료과정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=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 문제의 해체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+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독특한 결과의 해체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+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대안적 이야기 구축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+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대안적 정체성 구축</a:t>
                </a:r>
                <a:endParaRPr lang="en-US" altLang="ko-KR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990033"/>
                    </a:solidFill>
                  </a:rPr>
                  <a:t> 문제의 해체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문제 중심 이야기를 경청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공감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확인하여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문제와 사람을 분리하며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</a:p>
              <a:p>
                <a:pPr>
                  <a:lnSpc>
                    <a:spcPct val="150000"/>
                  </a:lnSpc>
                  <a:spcBef>
                    <a:spcPts val="500"/>
                  </a:spcBef>
                  <a:spcAft>
                    <a:spcPts val="500"/>
                  </a:spcAft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문제의 역사와 사회문화적 맥락 탐색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독특한 결과의 해체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문제 이야기 속에서 가족의 예외적인 독특한 결과인 문제해결 기술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</a:t>
                </a:r>
              </a:p>
              <a:p>
                <a:pPr>
                  <a:lnSpc>
                    <a:spcPct val="150000"/>
                  </a:lnSpc>
                  <a:spcBef>
                    <a:spcPts val="500"/>
                  </a:spcBef>
                  <a:spcAft>
                    <a:spcPts val="500"/>
                  </a:spcAft>
                </a:pPr>
                <a:r>
                  <a:rPr lang="ko-KR" altLang="en-US" b="1" dirty="0">
                    <a:solidFill>
                      <a:srgbClr val="990033"/>
                    </a:solidFill>
                  </a:rPr>
                  <a:t>   지식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유능성을 탐색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대안적 이야기 만들기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독특한 결과를 동원하여 새로운 관계방식과 대안적 이야기 구성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대안적 정체성 구축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대안적 이야기를 계속 쓰고 풍요로워지도록 원조하여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대안적 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500"/>
                  </a:spcBef>
                  <a:spcAft>
                    <a:spcPts val="500"/>
                  </a:spcAft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정체성을 구축함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FF0000"/>
                    </a:solidFill>
                  </a:rPr>
                  <a:t> session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의 구성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주 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1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회 간격 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5-6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회기에 종결하나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융통성 있게 운용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500"/>
                  </a:spcBef>
                  <a:spcAft>
                    <a:spcPts val="5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단독 치료인 경우 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session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은 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1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시간 정도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반영팀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등의 외부증인 집단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활용시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2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시간 이상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1019547"/>
                <a:ext cx="9144000" cy="600088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치료과정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188640"/>
            <a:ext cx="9147175" cy="6526508"/>
            <a:chOff x="0" y="188640"/>
            <a:chExt cx="9147175" cy="6526508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411362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14" name="그룹 13"/>
            <p:cNvGrpSpPr/>
            <p:nvPr/>
          </p:nvGrpSpPr>
          <p:grpSpPr>
            <a:xfrm>
              <a:off x="0" y="714357"/>
              <a:ext cx="9144000" cy="6000791"/>
              <a:chOff x="0" y="940119"/>
              <a:chExt cx="9144000" cy="8188409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99925"/>
                <a:ext cx="9144000" cy="7628603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치료도 사회적 산물이므로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치료과정에서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치료자와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가족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간에도 권력관계가 재연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이야기치료는 억압적 권력구조의 영향을 배제해야 하므로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치료자는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탈중심적이면서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영향력 있는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en-US" altLang="ko-KR" b="1" dirty="0" err="1">
                    <a:solidFill>
                      <a:srgbClr val="C00000"/>
                    </a:solidFill>
                  </a:rPr>
                  <a:t>decentered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 and influential)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지위를 유지해야 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FF0000"/>
                    </a:solidFill>
                  </a:rPr>
                  <a:t>탈중심적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치료자의 지식과 기술 보다 가족의 이야기나 지식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기술을 우위에 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즉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이야기의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first author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는 가족이며 치료자나 타인의 지식과 기술보다 우선함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영향력 있는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의제선택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개입주도가 아니라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질문과 반영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(reflection)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을 통해 가족의 대안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이야기를 풍요롭게 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간과해왔던 가족의 기술과 지식을 발견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활용하도록 도움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FF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치료자의 태도</a:t>
                </a:r>
                <a:endParaRPr lang="en-US" altLang="ko-KR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IP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를 자신에 대한 전문가로 인정하고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어떤 이야기도 철저하게 존중해야 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IP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이야기에 호기심을 갖고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답을 알지 못한다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(not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knowing)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는 자세로 질문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IP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 지식과 능력을 인정하고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치료자의 지식과 판단보다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IP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 지식과 기술을 우선시함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IP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 참여와 발언권을 인정하고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내담자와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협력적 관계 형성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유지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IP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 역량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강점을 탐색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지배적 이야기로부터 분리한 후 대안적 이야기 전개 지원</a:t>
                </a:r>
                <a:endParaRPr lang="en-US" altLang="ko-KR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US" altLang="ko-KR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940119"/>
                <a:ext cx="9144000" cy="714861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4.1.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치료자 역할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3177</TotalTime>
  <Words>2666</Words>
  <Application>Microsoft Office PowerPoint</Application>
  <PresentationFormat>화면 슬라이드 쇼(4:3)</PresentationFormat>
  <Paragraphs>272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3" baseType="lpstr">
      <vt:lpstr>HY강B</vt:lpstr>
      <vt:lpstr>HY견고딕</vt:lpstr>
      <vt:lpstr>굴림</vt:lpstr>
      <vt:lpstr>Wingdings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권중돈</cp:lastModifiedBy>
  <cp:revision>398</cp:revision>
  <cp:lastPrinted>2020-05-19T08:12:36Z</cp:lastPrinted>
  <dcterms:created xsi:type="dcterms:W3CDTF">2004-08-18T05:19:37Z</dcterms:created>
  <dcterms:modified xsi:type="dcterms:W3CDTF">2022-05-25T00:26:55Z</dcterms:modified>
</cp:coreProperties>
</file>