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3"/>
  </p:notesMasterIdLst>
  <p:sldIdLst>
    <p:sldId id="306" r:id="rId2"/>
    <p:sldId id="257" r:id="rId3"/>
    <p:sldId id="259" r:id="rId4"/>
    <p:sldId id="260" r:id="rId5"/>
    <p:sldId id="262" r:id="rId6"/>
    <p:sldId id="263" r:id="rId7"/>
    <p:sldId id="264" r:id="rId8"/>
    <p:sldId id="265" r:id="rId9"/>
    <p:sldId id="268" r:id="rId10"/>
    <p:sldId id="269" r:id="rId11"/>
    <p:sldId id="271" r:id="rId12"/>
    <p:sldId id="272" r:id="rId13"/>
    <p:sldId id="273" r:id="rId14"/>
    <p:sldId id="274" r:id="rId15"/>
    <p:sldId id="276" r:id="rId16"/>
    <p:sldId id="277" r:id="rId17"/>
    <p:sldId id="278" r:id="rId18"/>
    <p:sldId id="266" r:id="rId19"/>
    <p:sldId id="267" r:id="rId20"/>
    <p:sldId id="279" r:id="rId21"/>
    <p:sldId id="280" r:id="rId22"/>
    <p:sldId id="281" r:id="rId23"/>
    <p:sldId id="285" r:id="rId24"/>
    <p:sldId id="290" r:id="rId25"/>
    <p:sldId id="286" r:id="rId26"/>
    <p:sldId id="287" r:id="rId27"/>
    <p:sldId id="288" r:id="rId28"/>
    <p:sldId id="282" r:id="rId29"/>
    <p:sldId id="283" r:id="rId30"/>
    <p:sldId id="284" r:id="rId31"/>
    <p:sldId id="291" r:id="rId32"/>
    <p:sldId id="293" r:id="rId33"/>
    <p:sldId id="294" r:id="rId34"/>
    <p:sldId id="295" r:id="rId35"/>
    <p:sldId id="296" r:id="rId36"/>
    <p:sldId id="297" r:id="rId37"/>
    <p:sldId id="298" r:id="rId38"/>
    <p:sldId id="302" r:id="rId39"/>
    <p:sldId id="303" r:id="rId40"/>
    <p:sldId id="304" r:id="rId41"/>
    <p:sldId id="305" r:id="rId4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2AD29-77B9-42AA-A38D-8163B341048E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8C911-FD2D-4835-848C-6166338D28E6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82286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576684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FEF70FF-10AE-4E97-8887-50A297669A8D}" type="datetimeFigureOut">
              <a:rPr lang="ko-KR" altLang="en-US" smtClean="0"/>
              <a:pPr/>
              <a:t>2022-10-12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CA37ABD-BCC8-4102-94EB-2CBB77016A57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2195736" y="2060848"/>
            <a:ext cx="5184576" cy="172819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 algn="ctr">
              <a:buNone/>
            </a:pPr>
            <a:r>
              <a:rPr lang="en-US" altLang="ko-KR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9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연구디자인</a:t>
            </a: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    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6560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도구효과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후의 검사도구를 각기 달리했을 때 발생할 수 있는 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각기 다른 도구를 쓰면 도구의 차이로 인해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점수의 차이가 발생할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 </a:t>
            </a:r>
          </a:p>
          <a:p>
            <a:pPr marL="541782" indent="-514350">
              <a:buFont typeface="+mj-ea"/>
              <a:buAutoNum type="circleNumDbPlain" startAt="4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통계적 회귀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유동적인 변수들은 정상치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평균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로 근접하는 성향을 보인다는 것을 의미함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사전검사 점수의 결과가 자신들의 정상치보다 지나치게 낮게 나타난 사람들을 대상으로 프로그램을 실시할 경우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점수는 프로그램 효과와 상관 없이 상승하는 것으로 나타남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무작위 할당이나 통제 집단으로 통제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233784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선별편향성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(selection bias):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대상자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선정 오류라고도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이질적인 집단들을 대상으로 개입의 효과를 비교하려고 할 때 나타나는 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아동학대 방지 교육프로그램의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검증을 할 경우 프로그램 참여가 자발적이라면 참여자와 비 참여자의 차이 검증을 통해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검증을 할 수 있나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?(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표본추출과 집단 배정이 이루어져야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+mj-ea"/>
              <a:buAutoNum type="circleNumDbPlain" startAt="6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7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중도 탈락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실험대상자들이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여러가지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이유로 도중에 그만두는 경우 사전과 사후를 비교하는 것이 어려워짐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사전집단과 중도탈락하고 남은 사후 집단은 이미 성격이 다른 두 집단이 되어있을 가능성이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중도 탈락한 사람들은 나름대로 특성을 가지고 있고 그것이 사전과 사후 검사의 점수 차이에 영향을 미칠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80728"/>
            <a:ext cx="7406640" cy="475252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8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인과적 시간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-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순서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인과적 시간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순서가 적절히 통제 되지 않으면 시간적 우선성이 불확실하다는 것임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예를 들어 계획적인 소비성향과 빈곤이 관련되어져 있음을 알게 되었고 빈곤자에서 탈출시키기 위해 계획적인 소비에 대한 교육실시를 주장함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시간적 우선성이 확보되지 않음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단순히 두 변수 상관성만이 입증됨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비계획적인 소비가 빈곤을 불러온다는 경험적 검증이 이루어지지 않았고 오히려 빈곤자의 불안정한 소득이 비계획적인 소비를 가져올 수도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) 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908720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개입의 확산이나 모방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피실험자들간의 상호작용이나 모방으로 인해 애당초 의도했던 집단간 차이에 대한 설명이 불분명해지는 것을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집단들간에 통제되지 않은 교류가 발생하여 각각의 개입들이 다른 집단들로 확산 혹은 모방된다면 특정개입에 따른 특정효과를 밝히려는 설명을 타격을 받게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10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사기저하효과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(demoralization):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통제집단의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사기저하로 실험집단과 차이가 커짐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9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66469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외적타당성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현재 조건의 연구결과를 다른 조건의 환경이나 집단으로 확대 해석하거나 </a:t>
            </a: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일반화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할 수 있는 정도를 말함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외적타당성에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영향을 주는 요인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연구표본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대부분의 연구에서 해당되는 연구 집단 전체를 직접 조사의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대상으로 삼기 어려움으로 모집단의 대표성을 갖춘 일부를 선정해서 조사하는데 이 일부를 표본이라고 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표본에서 발견된 특정한 사실을 모집단의 사실로 인정되기 위해서는 표본의 모집단에 대한 대표성이 중요함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표본이 모집단의 일반적인 성격에서 크게 벗어난 특이한 일부라면 표본 조사 결과는 전체 집단에 확대해석하기 어려움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5593254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외적 타당성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연구환경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연구대상자가 일상적으로 느끼는 상황과 다른 환경에서 실험조사연구가 진행될 때 연구대상자의 반응은 색다른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환경때문에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변화하게 될 지도 모름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조사반응성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조사 대상자들이 조사에 반응하면서 생겨나는 것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호손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(Hawthorne effect)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효과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라고도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하는데 사람들은 자신이 관찰대상임을 알게 되는 순간 조그만 자세라도 고치려고 하고 질문자나 다른 사람이 기대하는 대답을 하려는 경향을 보이는 것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직접 조사대상이 된 표본은 대개 조사를 인지하고 있을 가능성이 큼으로 프로그램 효과가 확인되었다고 하더라도 일반 집단에 적용해서 같은 효과를 기대하기는 어려울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조사에 대한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반응성을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갖고 있지 않은 일반집단에게 동일한 프로그램을 제공하더라도 그 결과는 달리 나오게 될 수 있음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76470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외적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효과의 일종임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일명 위약효과고도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실제로는 피실험자에게 개입이 이루어지지 않았는데도 불구하고 개입이 이루어진 것과 유사한 효과가 나타나는 경우가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통제집단에 프로그램 안주고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비교집단에는 다른 프로그램 주고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실험집단에 진짜 프로그램을 주었을 때 효과를 보이면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 넘어서는 효과가 있는 것임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971550" lvl="1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692696"/>
            <a:ext cx="7406640" cy="5450948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보통 실험조사설계에서 내적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외적 타당도의 위험이 내포하고 있지만 무작위 할당과 통제집단을 활용하여 내적 타당성의 저해요인 상당부분을 줄일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내적 타당성을 높이기 위해 각종 인위적인 통제들을 실시할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일반적인 환경조건과 더 멀어지게 되어 외적 타당성은 오히려 떨어지는 결과를 초래할 수도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연구디자인을 고려할 때는 내적 타당성과 외적 타당성의 균형을 맞추는 것에 대한 관심도 필요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>
                <a:latin typeface="휴먼고딕" pitchFamily="2" charset="-127"/>
                <a:ea typeface="휴먼고딕" pitchFamily="2" charset="-127"/>
              </a:rPr>
              <a:t>4</a:t>
            </a:r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941168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실험적 개입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독립변수의 조작으로 말미암아 발생할 수 있는 변수간의 인과관계를 규명하기 위한 연구디자인임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실험디자인의 세가지 요건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무작위할당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실험집단과 통제집단을 무작위로 배분할 수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인위적인 의도가 없는 상태에서 집단간 할당을 할 때 동질적 배분의 가능성이 극대화됨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독립변수의 조작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통제집단은 아무런 변화를 주지 않고 실험집단에만 독립변수를 투입해야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종속변수의 비교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개입이 끝난 후 실험집단과 통제집단에서 종속변수를 측정하여 두 집단의 차이를 비교할 수 있어야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5162346"/>
          </a:xfrm>
        </p:spPr>
        <p:txBody>
          <a:bodyPr>
            <a:normAutofit/>
          </a:bodyPr>
          <a:lstStyle/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조사문제와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eriod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조사설계의 가장 핵심 과업은 연구디자인의 결정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조사문제를 먼저 결정하고 연구디자인을 선택하는 것이 순리적이지만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윤리 문제나 실행가능성의 문제 등이 조사문제 결정 이전에 고려되어지기도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연구자는 다양한 유형의 연구디자인들에 대한 적절한 이해와 지식을 갖추어야 힘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29825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R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실험디자인은 통제집단을 통해 내적 타당성을 저해하는 테스트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도구효과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통계적 회귀 등의 통제가 가능하고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할당을 통해 선별편향성의 문제의 통제가 가능함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대상자의 규모가 작을 때는 무작위 할당과 동일배합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(matching)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통합하여 사용할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통제집단과 실험집단을 동일하게 만들기 위해 주요변수들을 미리 알아서 그 변수들의 분포가 똑같이 나타나도록 하는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3500430" y="492919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500430" y="385762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500166" y="4357694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가장 전형적인 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사전검사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x            o2         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o4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3071802" y="442913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3143240" y="485776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428992" y="4714884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428992" y="4786322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5857884" y="428625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7215206" y="4286256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5857884" y="5429264"/>
            <a:ext cx="228601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실험대상자를 무작위로 할당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할당은 두 집단의 동질성 확보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집단은 엄격한 통제하에 분리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실험집단에 가해지는 개입이 통제집단으로 전이되는 것을 막기 위해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이외에는 두 집단이 똑같은 환경으로 유지됨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개입전에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사전검사를 실시하고 실험집단에 개입을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통제집단은 개입을 하지 않고 종료 후 다시 두 집단에 사후검사를 실시해 사전검사와 사후검사의 차이를 비교하여 개입의 효과성에 대한 경험적 준거를 삼음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높은 내적 타당성을 확보하지만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제어하기 힘듦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조사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반응성이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강하게 나타나는 연구집단에는 이 디자인 사용을 제한하는 것이 좋음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타원 10"/>
          <p:cNvSpPr/>
          <p:nvPr/>
        </p:nvSpPr>
        <p:spPr>
          <a:xfrm>
            <a:off x="3500430" y="492919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3500430" y="3857628"/>
            <a:ext cx="1214446" cy="7143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500166" y="4357694"/>
            <a:ext cx="1500198" cy="5715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  <a:noFill/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사후검사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2000" i="1" dirty="0" smtClean="0">
                <a:latin typeface="휴먼고딕" pitchFamily="2" charset="-127"/>
                <a:ea typeface="휴먼고딕" pitchFamily="2" charset="-127"/>
              </a:rPr>
              <a:t>                                        사후검사</a:t>
            </a:r>
            <a:r>
              <a:rPr lang="en-US" altLang="ko-KR" sz="2000" i="1" dirty="0" smtClean="0">
                <a:latin typeface="휴먼고딕" pitchFamily="2" charset="-127"/>
                <a:ea typeface="휴먼고딕" pitchFamily="2" charset="-127"/>
              </a:rPr>
              <a:t>        </a:t>
            </a:r>
          </a:p>
          <a:p>
            <a:pPr marL="541782" indent="-514350"/>
            <a:r>
              <a:rPr lang="ko-KR" altLang="en-US" sz="2000" i="1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x               o1         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      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o2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5" name="직선 화살표 연결선 14"/>
          <p:cNvCxnSpPr/>
          <p:nvPr/>
        </p:nvCxnSpPr>
        <p:spPr>
          <a:xfrm flipV="1">
            <a:off x="3071802" y="4429132"/>
            <a:ext cx="357190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3143240" y="4857760"/>
            <a:ext cx="21431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428992" y="4714884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>
            <a:off x="3428992" y="4786322"/>
            <a:ext cx="507209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4929190" y="4214818"/>
            <a:ext cx="100013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화살표 연결선 17"/>
          <p:cNvCxnSpPr/>
          <p:nvPr/>
        </p:nvCxnSpPr>
        <p:spPr>
          <a:xfrm>
            <a:off x="6668493" y="4214818"/>
            <a:ext cx="92869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4929190" y="5286388"/>
            <a:ext cx="264320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5544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사후검사 통제집단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통제집단과 유일한 차이는 사전검사가 생략되는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장점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사전검사와 개입의 결합효과를 제거할 수 있다는 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집단이 동질적인 집단이었는지를 확인한 방법이 없다는 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실험시기 전과 끝나고 난 후 어느 정도의 상태가 변했는지를 알기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검사와 개입의 상호작용이 강하게 의심되는 경우에 주로 쓰이고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집단을 동질적으로 만들 방법이 확보되는 경우에만 가능함 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/>
          <p:cNvSpPr/>
          <p:nvPr/>
        </p:nvSpPr>
        <p:spPr>
          <a:xfrm>
            <a:off x="3357554" y="3500438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357554" y="4071942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3428992" y="4714884"/>
            <a:ext cx="571504" cy="4286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3428992" y="5286388"/>
            <a:ext cx="614370" cy="4714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571604" y="4357694"/>
            <a:ext cx="121444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41060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솔로몬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900" dirty="0" smtClean="0">
                <a:latin typeface="휴먼고딕" pitchFamily="2" charset="-127"/>
                <a:ea typeface="휴먼고딕" pitchFamily="2" charset="-127"/>
              </a:rPr>
              <a:t>      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사전검사                           </a:t>
            </a:r>
            <a:r>
              <a:rPr lang="ko-KR" altLang="en-US" sz="16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개입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1       o1                   x                o2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2       o3                                    o4</a:t>
            </a:r>
          </a:p>
          <a:p>
            <a:pPr marL="541782" indent="-514350"/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  무자위할당</a:t>
            </a:r>
            <a:endParaRPr lang="en-US" altLang="ko-KR" sz="16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3                               x                o5 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                            </a:t>
            </a:r>
            <a:r>
              <a:rPr lang="ko-KR" altLang="en-US" sz="1600" dirty="0" smtClean="0">
                <a:latin typeface="휴먼고딕" pitchFamily="2" charset="-127"/>
                <a:ea typeface="휴먼고딕" pitchFamily="2" charset="-127"/>
              </a:rPr>
              <a:t>집단</a:t>
            </a:r>
            <a:r>
              <a:rPr lang="en-US" altLang="ko-KR" sz="1600" dirty="0" smtClean="0">
                <a:latin typeface="휴먼고딕" pitchFamily="2" charset="-127"/>
                <a:ea typeface="휴먼고딕" pitchFamily="2" charset="-127"/>
              </a:rPr>
              <a:t>4                                               o6</a:t>
            </a:r>
            <a:endParaRPr lang="en-US" altLang="ko-KR" sz="1900" dirty="0" smtClean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1" name="직선 화살표 연결선 10"/>
          <p:cNvCxnSpPr/>
          <p:nvPr/>
        </p:nvCxnSpPr>
        <p:spPr>
          <a:xfrm rot="5400000" flipH="1" flipV="1">
            <a:off x="2750331" y="3893347"/>
            <a:ext cx="571504" cy="5000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 flipV="1">
            <a:off x="2857488" y="4429132"/>
            <a:ext cx="428628" cy="1428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857488" y="4786322"/>
            <a:ext cx="500066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rot="16200000" flipH="1">
            <a:off x="2714612" y="4929198"/>
            <a:ext cx="714380" cy="5715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4929190" y="371475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6286512" y="3714752"/>
            <a:ext cx="78581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5072066" y="4357694"/>
            <a:ext cx="2000264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연결선 24"/>
          <p:cNvCxnSpPr/>
          <p:nvPr/>
        </p:nvCxnSpPr>
        <p:spPr>
          <a:xfrm>
            <a:off x="4714876" y="5000636"/>
            <a:ext cx="100013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화살표 연결선 26"/>
          <p:cNvCxnSpPr/>
          <p:nvPr/>
        </p:nvCxnSpPr>
        <p:spPr>
          <a:xfrm>
            <a:off x="6215074" y="5000636"/>
            <a:ext cx="85725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/>
          <p:nvPr/>
        </p:nvCxnSpPr>
        <p:spPr>
          <a:xfrm>
            <a:off x="4572000" y="5572140"/>
            <a:ext cx="250033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직선 연결선 42"/>
          <p:cNvCxnSpPr/>
          <p:nvPr/>
        </p:nvCxnSpPr>
        <p:spPr>
          <a:xfrm>
            <a:off x="4572000" y="5214950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직선 연결선 46"/>
          <p:cNvCxnSpPr/>
          <p:nvPr/>
        </p:nvCxnSpPr>
        <p:spPr>
          <a:xfrm>
            <a:off x="4572000" y="5286388"/>
            <a:ext cx="285752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직선 연결선 48"/>
          <p:cNvCxnSpPr/>
          <p:nvPr/>
        </p:nvCxnSpPr>
        <p:spPr>
          <a:xfrm>
            <a:off x="4572000" y="4572008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직선 연결선 50"/>
          <p:cNvCxnSpPr/>
          <p:nvPr/>
        </p:nvCxnSpPr>
        <p:spPr>
          <a:xfrm>
            <a:off x="4572000" y="4643446"/>
            <a:ext cx="278608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직선 연결선 52"/>
          <p:cNvCxnSpPr/>
          <p:nvPr/>
        </p:nvCxnSpPr>
        <p:spPr>
          <a:xfrm>
            <a:off x="4500562" y="3857628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직선 연결선 54"/>
          <p:cNvCxnSpPr/>
          <p:nvPr/>
        </p:nvCxnSpPr>
        <p:spPr>
          <a:xfrm>
            <a:off x="4500562" y="3929066"/>
            <a:ext cx="292895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248472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솔로몬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통제집단 디자인과 사후검사 통제집단 디자인을 결합한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검사와 개입의 상호작용 효과와 사전검사의 부재에 따른 문제를 모두 해결할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가장 이상적인 디자인이지만 실제 사용하기가 매우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네개의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집단을 선별하고 통제하는데 따르는 비용도 많이 들고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네 개의 무작위로 할당된 동질적인 집단을 구성하는 것은 쉽지 않음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타원 6"/>
          <p:cNvSpPr/>
          <p:nvPr/>
        </p:nvSpPr>
        <p:spPr>
          <a:xfrm>
            <a:off x="3851920" y="5301208"/>
            <a:ext cx="1728192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타원 5"/>
          <p:cNvSpPr/>
          <p:nvPr/>
        </p:nvSpPr>
        <p:spPr>
          <a:xfrm>
            <a:off x="3995936" y="4437112"/>
            <a:ext cx="1080120" cy="36004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타원 4"/>
          <p:cNvSpPr/>
          <p:nvPr/>
        </p:nvSpPr>
        <p:spPr>
          <a:xfrm>
            <a:off x="3995936" y="3717032"/>
            <a:ext cx="1080120" cy="28803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547664" y="4365104"/>
            <a:ext cx="1584176" cy="432048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사후 통제집단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         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x              o1  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무작위 할당             통제집단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o2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</a:t>
            </a:r>
            <a:r>
              <a:rPr lang="en-US" altLang="ko-KR" sz="2000" dirty="0" err="1" smtClean="0">
                <a:latin typeface="휴먼고딕" pitchFamily="2" charset="-127"/>
                <a:ea typeface="휴먼고딕" pitchFamily="2" charset="-127"/>
              </a:rPr>
              <a:t>xp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o3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  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9" name="직선 화살표 연결선 8"/>
          <p:cNvCxnSpPr/>
          <p:nvPr/>
        </p:nvCxnSpPr>
        <p:spPr>
          <a:xfrm flipV="1">
            <a:off x="3203848" y="4005064"/>
            <a:ext cx="72008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/>
          <p:nvPr/>
        </p:nvCxnSpPr>
        <p:spPr>
          <a:xfrm>
            <a:off x="3203848" y="4581128"/>
            <a:ext cx="72008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/>
          <p:nvPr/>
        </p:nvCxnSpPr>
        <p:spPr>
          <a:xfrm>
            <a:off x="3131840" y="4725144"/>
            <a:ext cx="72008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5220072" y="3861048"/>
            <a:ext cx="12241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/>
          <p:cNvCxnSpPr/>
          <p:nvPr/>
        </p:nvCxnSpPr>
        <p:spPr>
          <a:xfrm>
            <a:off x="6876256" y="3861048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직선 화살표 연결선 20"/>
          <p:cNvCxnSpPr/>
          <p:nvPr/>
        </p:nvCxnSpPr>
        <p:spPr>
          <a:xfrm>
            <a:off x="5220072" y="4653136"/>
            <a:ext cx="266429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연결선 22"/>
          <p:cNvCxnSpPr/>
          <p:nvPr/>
        </p:nvCxnSpPr>
        <p:spPr>
          <a:xfrm>
            <a:off x="5652120" y="5445224"/>
            <a:ext cx="8640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/>
          <p:nvPr/>
        </p:nvCxnSpPr>
        <p:spPr>
          <a:xfrm>
            <a:off x="6876256" y="5445224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직선 연결선 26"/>
          <p:cNvCxnSpPr/>
          <p:nvPr/>
        </p:nvCxnSpPr>
        <p:spPr>
          <a:xfrm>
            <a:off x="4067944" y="4149080"/>
            <a:ext cx="4104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연결선 28"/>
          <p:cNvCxnSpPr/>
          <p:nvPr/>
        </p:nvCxnSpPr>
        <p:spPr>
          <a:xfrm>
            <a:off x="4067944" y="4221088"/>
            <a:ext cx="41044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직선 연결선 30"/>
          <p:cNvCxnSpPr/>
          <p:nvPr/>
        </p:nvCxnSpPr>
        <p:spPr>
          <a:xfrm>
            <a:off x="4067944" y="4941168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>
            <a:off x="4067944" y="5013176"/>
            <a:ext cx="403244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사후 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효과가 강하게 의심되는 실험연구에서 활용함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 디자인은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통제집단이나 사후검사 통제집단에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플라시보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효과를 측정할 수 있는 한 집단을 추가로 배치하는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인과관계의 확인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과학적 방법에서 인과성 존재여부를 확인하기 위해 충족되어져야 할 조건 세가지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공변성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 변수가 함께 변화하는지를 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원인과 결과는 서로 같이 움직임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사이에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있음을 증명하려면 적어도 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값이 변화할 때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상대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 값에서도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어떤식으로든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변화가 관찰되어야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시간적 우선성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함께 변화하는 변수들 간의 시간적인 우선성을 확인해야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원인변수의 변화가 결과변수의 변화보다 앞서서 나타남을 경험적으로 보여줄 수 있어야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실험디자인의 한계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엄격한 통제집단의 요건을 갖추어야 하는 조건이 사회과학 연구의 상황에서는 적용하기 어렵기 때문에 실제로 사용되기 어려움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서비스 개입의 필요성은 실험집단이나 통제집단에서 같은데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목적 때문에 통제집단에 필요한 서비스를 제공하지 않는 것은 윤리적으로 정당하지 못함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 실험디자인은 무작위 할당 없이 조사대상자가 선정되고 통제집단을 갖추지 못할 때 활용하는 가장 낮은 수준의 실험조사 형태로 내적 타당성과 외적 타당성의 저해요인이 거의 통제되지 못함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일회 사례연구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 집단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고정집단 비교연구 디자인이 있음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1763688" y="3068960"/>
            <a:ext cx="1440160" cy="360040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392488"/>
          </a:xfrm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일회 사례연구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단일집단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x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단일집단에 대해 개입을 실시하고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사후에 종속변수를 검사하는 것으로 개입의 효과를 측정하기 때문에 사후검사의 결과를 비교해 볼 만한 다른 경험적 자료가 없음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개입이 효과적이었는지에 대한 판단은 연구자의 주관적 판단에 의존함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4644008" y="3356992"/>
            <a:ext cx="223224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타원 3"/>
          <p:cNvSpPr/>
          <p:nvPr/>
        </p:nvSpPr>
        <p:spPr>
          <a:xfrm>
            <a:off x="1691680" y="3645024"/>
            <a:ext cx="1440160" cy="36004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32048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단일 집단 전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사전검사                                    사후검사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   개입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단일집단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      x                   o2    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단일집단에 대해 개입 전에 사전검사를 실시하고 개입 후에 사후검사를 실시하여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전 후를 비교함으로 개입의 효과를 측정함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>
            <a:off x="4716016" y="3861048"/>
            <a:ext cx="1224136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6156176" y="3861048"/>
            <a:ext cx="136815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단일집단 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후 검사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시간적인 우선성과 비교의 기준이 존재한다는 점에서 개입의 효과를 추정하는 데 필요한 최소한의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조건을 갖추고 있으나 외부요인의 영향력에 대한 통제를 할 수 없음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사회복지실천현장에서 프로그램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효과성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연구를 위해 가장 광범위하게 사용하고 있음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타원 4"/>
          <p:cNvSpPr/>
          <p:nvPr/>
        </p:nvSpPr>
        <p:spPr>
          <a:xfrm>
            <a:off x="5580112" y="4365104"/>
            <a:ext cx="1368152" cy="5760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5580112" y="3573016"/>
            <a:ext cx="1296144" cy="576064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고정집단 비교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일회검사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   x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o2                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고정집단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9" name="직선 연결선 8"/>
          <p:cNvCxnSpPr/>
          <p:nvPr/>
        </p:nvCxnSpPr>
        <p:spPr>
          <a:xfrm>
            <a:off x="4355976" y="3861048"/>
            <a:ext cx="11521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rot="5400000">
            <a:off x="4572000" y="4221088"/>
            <a:ext cx="72008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211960" y="4581128"/>
            <a:ext cx="136815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>
            <a:off x="2339752" y="3861048"/>
            <a:ext cx="144016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직사각형 15"/>
          <p:cNvSpPr/>
          <p:nvPr/>
        </p:nvSpPr>
        <p:spPr>
          <a:xfrm>
            <a:off x="1547664" y="2996952"/>
            <a:ext cx="3240360" cy="2160240"/>
          </a:xfrm>
          <a:prstGeom prst="rect">
            <a:avLst/>
          </a:prstGeom>
          <a:noFill/>
          <a:ln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08512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선실험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고정집단 비교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정태적 비교조사라고도 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개입이 주어진 연구집단과 개입이 주어지지 않은 고정집단을 사후에 구분해서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연구집단에서 나타나는 결과를 고정집단의 결과와 비교해 보는 방법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통제집단에 해당하는 고정집단을 두고 있으나 무작위 할당이 이루어 지지 않아 내적 타당도가 약하고 두 집단 본래의 차이를 확인할 수 없으니 두 집단의 차이가 실험집단 개입으로 말미암은 효과라고 설명하기 어려움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이 조사의 가장 큰 장점은 쉽게 사용할 수 있다는 것이고 다양한 통계학적 기법을 통해 연구집단과 고정집단이 갖고 있는 이질성을 부분적으로나마 사후 통제 할 수 있다는 점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디자인은 실험 디자인과 같이 무작위 할당을 통해 엄격한 통제집단을 갖지는 못하지만 대안적인 방법을 통해 통제집단을 갖는 것과 같은 효과를 주는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통제집단 디자인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 디자인의 유형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511256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      x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              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o1  o2  o3  o4  o5       o6  o7  o8  o9  o10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단일집단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                             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개입시점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통제집단을 설정하기 곤란한 경우에 임의로 한 집단을 선택해서 개입 전과 개입 후에 정기적으로 관찰하여 개입 전후의 점수 또는 경향을 비교하는 조사형태로 시간연속조사라고도 함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 flipV="1">
            <a:off x="2843808" y="3717032"/>
            <a:ext cx="5544616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/>
          <p:cNvCxnSpPr/>
          <p:nvPr/>
        </p:nvCxnSpPr>
        <p:spPr>
          <a:xfrm rot="5400000">
            <a:off x="298782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/>
        </p:nvCxnSpPr>
        <p:spPr>
          <a:xfrm rot="5400000">
            <a:off x="3419872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/>
        </p:nvCxnSpPr>
        <p:spPr>
          <a:xfrm rot="5400000">
            <a:off x="392392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 rot="5400000">
            <a:off x="442798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 rot="5400000">
            <a:off x="4932040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 rot="5400000">
            <a:off x="572412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 rot="5400000">
            <a:off x="622818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 rot="5400000">
            <a:off x="680424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연결선 16"/>
          <p:cNvCxnSpPr/>
          <p:nvPr/>
        </p:nvCxnSpPr>
        <p:spPr>
          <a:xfrm rot="5400000">
            <a:off x="7884368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 rot="5400000">
            <a:off x="7308304" y="3789040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rot="5400000">
            <a:off x="5256076" y="3465004"/>
            <a:ext cx="504056" cy="1588"/>
          </a:xfrm>
          <a:prstGeom prst="straightConnector1">
            <a:avLst/>
          </a:prstGeom>
          <a:ln w="254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536504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시계열디자인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동일 간격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과 </a:t>
            </a:r>
            <a:r>
              <a:rPr lang="ko-KR" altLang="en-US" sz="22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동일 횟수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의 측정이 필요하며 안정된 기초선 확보를 위해 최소한 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회 이상의 충분한 관찰을 통하여 종속변수의 일상적인 상태를 알 수 있어야 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내적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저해하는 대부분의 요인을 통제할 수 있지만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오랜 조사 기간으로 인해 외부사건과 성숙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반복된 검사나 관찰로 인한 테스트 효과가 위험요인이 됨</a:t>
            </a:r>
            <a:endParaRPr lang="en-US" altLang="ko-KR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사회복지실천연구 환경에서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시계열디자인은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통제집단을 갖지 않으면서 통제집단의 효과를 낼 수 있기 때문에 많이 선호되고 있음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빈번한 검사와 관찰에 따른 반응성의 문제를 적절히 극복할 있다면 연구자들에게 훌륭한 조사연구 디자인이 될 수 있음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824536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설명의 배제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인과관계의 최종검증을 위해서는 통제조건이 추가로 충족되어야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통제란 인과관계를 증명하기 위해 외부의 영향력을 배제한 상태에서 순수하게 두 변수만의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시간적 우선성을 볼 수 있어야 한다는 조건임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만약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두 변수 모두 다른 제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의 변수로부터 영향을 받는다면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인과성이 없음에도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시간적 우선성을 보여질 수 있음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타원 7"/>
          <p:cNvSpPr/>
          <p:nvPr/>
        </p:nvSpPr>
        <p:spPr>
          <a:xfrm>
            <a:off x="2843808" y="5229200"/>
            <a:ext cx="1224136" cy="36004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타원 6"/>
          <p:cNvSpPr/>
          <p:nvPr/>
        </p:nvSpPr>
        <p:spPr>
          <a:xfrm>
            <a:off x="2915816" y="4437112"/>
            <a:ext cx="1008112" cy="432048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타원 3"/>
          <p:cNvSpPr/>
          <p:nvPr/>
        </p:nvSpPr>
        <p:spPr>
          <a:xfrm>
            <a:off x="1475656" y="4797152"/>
            <a:ext cx="1080120" cy="432048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Autofit/>
          </a:bodyPr>
          <a:lstStyle/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통제집단 디자인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실험집단과 통제집단을 가지고 있으나 집단에 대한 구분이 임의적으로 이루어짐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                                    사전검사            개입           </a:t>
            </a: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사후검사</a:t>
            </a:r>
            <a:endParaRPr lang="en-US" altLang="ko-KR" sz="18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18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</a:t>
            </a:r>
            <a:r>
              <a:rPr lang="ko-KR" altLang="en-US" sz="1800" dirty="0" err="1" smtClean="0">
                <a:latin typeface="휴먼고딕" pitchFamily="2" charset="-127"/>
                <a:ea typeface="휴먼고딕" pitchFamily="2" charset="-127"/>
              </a:rPr>
              <a:t>실험집단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   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o1                        x               o2</a:t>
            </a:r>
          </a:p>
          <a:p>
            <a:pPr marL="541782" indent="-514350"/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임의선정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            </a:t>
            </a:r>
            <a:r>
              <a:rPr lang="ko-KR" altLang="en-US" sz="1800" dirty="0" smtClean="0">
                <a:latin typeface="휴먼고딕" pitchFamily="2" charset="-127"/>
                <a:ea typeface="휴먼고딕" pitchFamily="2" charset="-127"/>
              </a:rPr>
              <a:t>통제집단</a:t>
            </a:r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     o3                                         o4                         </a:t>
            </a:r>
          </a:p>
          <a:p>
            <a:pPr marL="541782" indent="-514350"/>
            <a:r>
              <a:rPr lang="en-US" altLang="ko-KR" sz="18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1800" dirty="0">
              <a:latin typeface="휴먼고딕" pitchFamily="2" charset="-127"/>
              <a:ea typeface="휴먼고딕" pitchFamily="2" charset="-127"/>
            </a:endParaRPr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5148064" y="4653136"/>
            <a:ext cx="108012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화살표 연결선 13"/>
          <p:cNvCxnSpPr/>
          <p:nvPr/>
        </p:nvCxnSpPr>
        <p:spPr>
          <a:xfrm>
            <a:off x="6804248" y="4653136"/>
            <a:ext cx="1008112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화살표 연결선 15"/>
          <p:cNvCxnSpPr/>
          <p:nvPr/>
        </p:nvCxnSpPr>
        <p:spPr>
          <a:xfrm>
            <a:off x="5220072" y="5445224"/>
            <a:ext cx="2592288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4716016" y="5013176"/>
            <a:ext cx="3384376" cy="0"/>
          </a:xfrm>
          <a:prstGeom prst="line">
            <a:avLst/>
          </a:prstGeom>
          <a:ln w="254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/>
          <p:nvPr/>
        </p:nvCxnSpPr>
        <p:spPr>
          <a:xfrm flipV="1">
            <a:off x="2483768" y="4725144"/>
            <a:ext cx="360040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/>
          <p:nvPr/>
        </p:nvCxnSpPr>
        <p:spPr>
          <a:xfrm>
            <a:off x="2555776" y="5157192"/>
            <a:ext cx="288032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104456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유사실험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비동일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통제집단 디자인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집단이 애초에 동질적인 집단으로 구성되었는지에 대한 설명이 약하고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집단 간의 교류 등을 통제하지 못하여 실험집단의 결과가 통제집단으로 모방되거나 확산되는 효과를 통제하지 못하는 어려움이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그럼에도 이 디자인은 사회복지현장에서 가장 많이 활용되고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연구자는 가능한 두 집단의 중요한 변수에 배합을 시도하여 두 집단을 비슷하게 하도록 노력해야 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090338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예를 들어 한 지역사회에서 청소년 비행 예방을 위한 프로그램을 실시했는데 프로그램 종료 후 지역사회에서 청소년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줄어든 경우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공변성과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시간적 우선성은 확인할 수 있으나 이 경우 통제조건이 빠져서 이 프로그램이 청소년 비행을 감소하게 한 원인이 되었다고 입증할 수 없음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우연인지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전반적으로 낮아진 시기였는지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지역사회 프로그램 말고 다른 관련 변화가 있었는지 등에 대한 의문이 해결되지 않는 한 인과관계 주장은 경험적으로 뒷받침되지 못함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똑같은 지역사회가 존재하고 다른 상태는 같고 단지 프로그램 유무만 차이가 있는데 그 지역사회에서는 </a:t>
            </a:r>
            <a:r>
              <a:rPr lang="ko-KR" altLang="en-US" sz="2200" dirty="0" err="1" smtClean="0">
                <a:latin typeface="휴먼고딕" pitchFamily="2" charset="-127"/>
                <a:ea typeface="휴먼고딕" pitchFamily="2" charset="-127"/>
              </a:rPr>
              <a:t>비행률이</a:t>
            </a:r>
            <a:r>
              <a:rPr lang="ko-KR" altLang="en-US" sz="2200" dirty="0" smtClean="0">
                <a:latin typeface="휴먼고딕" pitchFamily="2" charset="-127"/>
                <a:ea typeface="휴먼고딕" pitchFamily="2" charset="-127"/>
              </a:rPr>
              <a:t> 감소하지 않았다면 프로그램 효과성의 설명에 따른 인과관계가 입증됨</a:t>
            </a:r>
            <a:r>
              <a:rPr lang="en-US" altLang="ko-KR" sz="2200" dirty="0" smtClean="0">
                <a:latin typeface="휴먼고딕" pitchFamily="2" charset="-127"/>
                <a:ea typeface="휴먼고딕" pitchFamily="2" charset="-127"/>
              </a:rPr>
              <a:t>) </a:t>
            </a:r>
            <a:endParaRPr lang="ko-KR" altLang="en-US" sz="2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836712"/>
            <a:ext cx="7406640" cy="489654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3.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 디자인의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연구디자인의 타당한 것인지는 내적 타당성과 외적 타당성으로 구분해서 확인할 수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종속변수에서 나타나는 변이가 독립변수의 변이에 따른 것임을 경험적으로 확신할 수 있는 정도를 말함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인과성</a:t>
            </a:r>
            <a:r>
              <a:rPr lang="en-US" altLang="ko-KR" sz="2000" dirty="0" smtClean="0">
                <a:solidFill>
                  <a:srgbClr val="FF0000"/>
                </a:solidFill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타당성이 높다는 것은 인과성 추정의 경험적 검증능력이 강하다는 것을 의미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공변성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 우선성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통제의 기준들이 적절히 충족되는 연구디자인이라는 뜻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Tx/>
              <a:buChar char="-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376090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내적 타당성이 높은 연구 디자인을 갖추려면 다음과 같은 인과성 저해 요인들이 배제될 수 있어야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조사연구과정에서 외부적인 어떤 사건들이 발생하여 연구결과에 영향을 미칠 수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노인 의욕 증진 프로그램 사전 사후 검사 통해 효과적이라고 판단하는 경우 정부보조금 증가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외부여행 등 외적인 사건이 발생해 영향을 미쳤을 수도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조사기간이 길수록 외부사건의 영향을 받을 가능성이 증가함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시간경과에 따른 자연적 성숙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인간은 시간이 지나면 자연적으로 성숙하는 측면이 있음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성폭행 피해자 상담 전후 어떤 서비스를 주더라도 프로그램 실시후의 상태가 좋아진 것으로 나타날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노인들의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 전 건강상태와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년 후 건강상태가 변화가 없으면 프로그램 효과가 없는 건가</a:t>
            </a:r>
            <a:r>
              <a:rPr lang="en-US" altLang="ko-KR" dirty="0" smtClean="0">
                <a:latin typeface="휴먼고딕" pitchFamily="2" charset="-127"/>
                <a:ea typeface="휴먼고딕" pitchFamily="2" charset="-127"/>
              </a:rPr>
              <a:t>?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AutoNum type="arabicParenBoth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내적타당성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테스트 효과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측정도구를 사용하여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두번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이상 테스트를 실시하는 조사 연구들에서 발생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프로그램 개입으로 인한 효과를 알기 위해 사전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사후에 검사를 실시하는데 동일한 검사를 두 번 실시하면 사람들은 검사자체를 기억하고 반응해서 그에 따른 효과를 섞어 넣게 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(IQ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검사 향성프로그램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925</TotalTime>
  <Words>2185</Words>
  <Application>Microsoft Office PowerPoint</Application>
  <PresentationFormat>화면 슬라이드 쇼(4:3)</PresentationFormat>
  <Paragraphs>273</Paragraphs>
  <Slides>41</Slides>
  <Notes>41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41</vt:i4>
      </vt:variant>
    </vt:vector>
  </HeadingPairs>
  <TitlesOfParts>
    <vt:vector size="51" baseType="lpstr">
      <vt:lpstr>HY엽서L</vt:lpstr>
      <vt:lpstr>맑은 고딕</vt:lpstr>
      <vt:lpstr>새굴림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4. 연구 디자인의 유형</vt:lpstr>
      <vt:lpstr>PowerPoint 프레젠테이션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  <vt:lpstr>3. 연구 디자인의 유형</vt:lpstr>
      <vt:lpstr>3. 연구 디자인의 유형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인과관계와 연구디자인</dc:title>
  <dc:creator>gene</dc:creator>
  <cp:lastModifiedBy>USER</cp:lastModifiedBy>
  <cp:revision>52</cp:revision>
  <dcterms:created xsi:type="dcterms:W3CDTF">2011-03-21T14:41:47Z</dcterms:created>
  <dcterms:modified xsi:type="dcterms:W3CDTF">2022-10-12T05:54:28Z</dcterms:modified>
</cp:coreProperties>
</file>