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13" r:id="rId3"/>
    <p:sldId id="283" r:id="rId4"/>
    <p:sldId id="270" r:id="rId5"/>
    <p:sldId id="304" r:id="rId6"/>
    <p:sldId id="276" r:id="rId7"/>
    <p:sldId id="282" r:id="rId8"/>
    <p:sldId id="310" r:id="rId9"/>
    <p:sldId id="309" r:id="rId10"/>
    <p:sldId id="308" r:id="rId11"/>
    <p:sldId id="287" r:id="rId12"/>
    <p:sldId id="267" r:id="rId13"/>
    <p:sldId id="307" r:id="rId14"/>
    <p:sldId id="289" r:id="rId15"/>
    <p:sldId id="311" r:id="rId16"/>
    <p:sldId id="312" r:id="rId17"/>
    <p:sldId id="300" r:id="rId18"/>
    <p:sldId id="301" r:id="rId19"/>
    <p:sldId id="292" r:id="rId2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FF00"/>
    <a:srgbClr val="990033"/>
    <a:srgbClr val="800000"/>
    <a:srgbClr val="990000"/>
    <a:srgbClr val="A50021"/>
    <a:srgbClr val="008000"/>
    <a:srgbClr val="339933"/>
    <a:srgbClr val="CC66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260648"/>
            <a:ext cx="9147207" cy="6264696"/>
            <a:chOff x="0" y="260648"/>
            <a:chExt cx="9147207" cy="6264696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207" y="66788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70" y="260648"/>
              <a:ext cx="305724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32" y="2306968"/>
              <a:ext cx="9144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10. 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해결중심 단기가족치료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0" y="1988840"/>
              <a:ext cx="9144032" cy="1343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96" y="5779547"/>
              <a:ext cx="5452088" cy="745797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3" name="그룹 13"/>
            <p:cNvGrpSpPr/>
            <p:nvPr/>
          </p:nvGrpSpPr>
          <p:grpSpPr>
            <a:xfrm>
              <a:off x="0" y="692696"/>
              <a:ext cx="9144000" cy="6048672"/>
              <a:chOff x="0" y="1019547"/>
              <a:chExt cx="9144000" cy="695717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내담자가 원하는 것에 관심을 기울이는 것으로 시작하여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단기치료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1) session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의 구성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: 50-60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분 정도 </a:t>
                </a: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내담자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-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치료팀은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 40-45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분 상담하고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관찰팀은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일방경이나 비디오모니터로 관찰하며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</a:t>
                </a: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필요한 경우 전화나 인터넷으로 개입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치료팀은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치료실에서 나와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관찰팀과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10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분 정도 상담과정 검토하고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관계유형과 가족에게 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전달할 메시지 의논함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가족은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치료팀의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피드백에 대한 기대와 호기심을 갖게 되며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다음 단계에서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치료팀이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전달하는 메시지를 진지하게 경청함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치료팀이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치료실로 돌아가서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5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분 정도 가족에게 메시지를 전달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 2) 1</a:t>
                </a:r>
                <a:r>
                  <a:rPr lang="en-US" altLang="ko-KR" b="1" baseline="30000" dirty="0">
                    <a:solidFill>
                      <a:srgbClr val="FF0000"/>
                    </a:solidFill>
                  </a:rPr>
                  <a:t>st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 session</a:t>
                </a: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치료진행방식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관찰팀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녹화 등에 동의를 받고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신뢰관계 형성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다양한 질문기법 사용하여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가족상황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대처자원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예외사건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해결노력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동기 등 탐색하여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가족과 협력하여 상담 목표를 설정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치료팀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관찰팀이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논의하여 결정한 메시지 내용을 가족에게 전달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차기 약속잡기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642918"/>
              <a:ext cx="9144000" cy="6098450"/>
              <a:chOff x="0" y="962292"/>
              <a:chExt cx="9144000" cy="7014434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3)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2</a:t>
                </a:r>
                <a:r>
                  <a:rPr lang="en-US" altLang="ko-KR" b="1" baseline="30000" dirty="0">
                    <a:solidFill>
                      <a:srgbClr val="FF0000"/>
                    </a:solidFill>
                  </a:rPr>
                  <a:t>nd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 session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이후의 치료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첫 상담 이후에 나타난 작은 변화에 초점을 두며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무엇이 나아졌는지 이끌어내고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(Elicit),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나아진 것을 확장시키며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en-US" altLang="ko-KR" b="1" dirty="0" err="1">
                    <a:solidFill>
                      <a:srgbClr val="C00000"/>
                    </a:solidFill>
                  </a:rPr>
                  <a:t>Amlify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이를 강화하고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(Reinforce),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다른 나아진 것에 대해 묻고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(Start again),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변화가 없다고 한다면 작은 변화라도 찾아보게 하여 변화의 파급효과 추구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구체적으로 개선된 것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긍정적 변화 확인 위한 질문과 지지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격려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과제부여 등 전략사용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이를 위해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주로 활용하는 질문은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다음과 같음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교재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235-236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참조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지난번 치료 이후 변화한  것 질문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긍정적 변화에 대해 자세하고 구체적으로 질문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긍정적 변화에 대해 언어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비언어적으로 인정해주고 가치를 확인하고 칭찬함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자신감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동기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희망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개선 정도 등에 대해 질문하고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계속 할 수 있는지 질문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가족이 변화하고 개선되다 후퇴하고 악화되는 경우에는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나빠진 상황과 대처방법에 대해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자세히 묻고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작은 성공경험과 해결책을 발견하며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치료간격을 늘려 극복시간을 주거나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치료시간을 바꾸거나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가족과의 관계와 목표를 재검토하여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고객형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관계로 발전시키고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개선된 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달라진 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예외상항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노력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배운 점 등을 확인함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긍정적 변화와 개선의 정도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변화가 목표와 관련되는지에 따라 다른 개입방법 사용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62292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526508"/>
            <a:chOff x="0" y="188640"/>
            <a:chExt cx="9147175" cy="652650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14" name="그룹 13"/>
            <p:cNvGrpSpPr/>
            <p:nvPr/>
          </p:nvGrpSpPr>
          <p:grpSpPr>
            <a:xfrm>
              <a:off x="0" y="714357"/>
              <a:ext cx="9144000" cy="6000791"/>
              <a:chOff x="0" y="940119"/>
              <a:chExt cx="9144000" cy="818840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62860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가족의 자원과 강점을 개발하여 문제해결에 활동하도록  돕고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가족의 지각과 의견을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존중하면서 함께 목표를 세우고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해결책을 구상하고 실행하는 역할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endParaRPr lang="en-US" altLang="ko-KR" sz="800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해결중심적 대화</a:t>
                </a: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가족이 문제에 대해 많이 생각하고 해결책을 연구했음을 인정하고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한발짝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뒤에서 인도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 하여 문제에 대한 지각과 해결책 발견을 촉진함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소크라테스식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질문을 통해 문제를 다른 시각으로 보게 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진심으로 원하는 것과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문제가 없는 예외상황을 발견하도록 안내하면서 적극적 대화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이를 위해 경청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개방형 질문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공감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자기개방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용어의 모방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칭찬 등을 사용하고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해결중심단기치료 모델의 질문기법과 메시지를 전달함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714861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치료자 역할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526508"/>
            <a:chOff x="0" y="188640"/>
            <a:chExt cx="9147175" cy="652650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642918"/>
              <a:ext cx="9144000" cy="6072230"/>
              <a:chOff x="0" y="842637"/>
              <a:chExt cx="9144000" cy="8285891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62860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개념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치료자가 언어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비언어적 행동을 통해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내담자에게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진실한 호기심을 표현함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내담자와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가족이 가장 잘 아는 사람으로 존중하고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더 많은 정보를 얻으려는 자세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가족에 선입견을 갖기 보다는 가족의 행동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문제특성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해결노력과 성공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실패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경험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잠재력 해결책 등을 존중하고 탐색하는 자세를 가져야 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알지 못함의 자세에서의 의사소통 기술</a:t>
                </a: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언어와 비언어적 방법으로 내담자의 말을 경청하고 있음을 전달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내담자가 사용하는 핵심용어를 반복함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전문용어로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재명명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않음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내담자의 침묵의 의미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분노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혼란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잠깐의 휴식 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를 이해하고 존중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미소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허공 쳐다보기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한숨 등의 비언어적 행동에 주목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 개인의 관찰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경험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견해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생각을 자기 개방함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대화의 내용과 과정 모두를 중시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내담자의 강점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과거의 성공 등을 중심으로 칭찬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내담자가 사고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감정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행동 경험에 대해 갖고 있는 지각을 확인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내담자의 불평 등을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무엇이 달라지기를 원하는지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’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등으로 초점 전환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해결중심적 대화를 확대함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불평이 적은 상황을 찾고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저항보다는 내담자의 협력적 태도를 찾아서 활용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842637"/>
                <a:ext cx="9144000" cy="714862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치료자 역할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알지 못함의 자세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(not-knowing posture)</a:t>
                </a:r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1)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상담전</a:t>
              </a:r>
              <a:r>
                <a:rPr lang="ko-KR" altLang="en-US" b="1" dirty="0">
                  <a:solidFill>
                    <a:srgbClr val="FF0000"/>
                  </a:solidFill>
                </a:rPr>
                <a:t> 변화에 대한 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(pre-session change question)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</a:t>
              </a:r>
              <a:r>
                <a:rPr lang="en-US" altLang="ko-KR" b="1" dirty="0"/>
                <a:t>‘</a:t>
              </a:r>
              <a:r>
                <a:rPr lang="ko-KR" altLang="en-US" b="1" dirty="0"/>
                <a:t>가족은</a:t>
              </a:r>
              <a:r>
                <a:rPr lang="en-US" altLang="ko-KR" b="1" dirty="0"/>
                <a:t> </a:t>
              </a:r>
              <a:r>
                <a:rPr lang="ko-KR" altLang="en-US" b="1" dirty="0"/>
                <a:t>계속 변화한다</a:t>
              </a:r>
              <a:r>
                <a:rPr lang="en-US" altLang="ko-KR" b="1" dirty="0"/>
                <a:t>’</a:t>
              </a:r>
              <a:r>
                <a:rPr lang="ko-KR" altLang="en-US" b="1" dirty="0"/>
                <a:t>는 가정에 근거한 질문하여</a:t>
              </a:r>
              <a:r>
                <a:rPr lang="en-US" altLang="ko-KR" b="1" dirty="0"/>
                <a:t>,</a:t>
              </a:r>
              <a:r>
                <a:rPr lang="ko-KR" altLang="en-US" b="1" dirty="0"/>
                <a:t> 상담 시작 전 긍정적 변화 확인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예</a:t>
              </a:r>
              <a:r>
                <a:rPr lang="en-US" altLang="ko-KR" b="1" dirty="0"/>
                <a:t>:  “</a:t>
              </a:r>
              <a:r>
                <a:rPr lang="ko-KR" altLang="en-US" b="1" dirty="0"/>
                <a:t>상담을 예약한 후 현재 이곳에 오기까지 달라진 것이 무엇인가요</a:t>
              </a:r>
              <a:r>
                <a:rPr lang="en-US" altLang="ko-KR" b="1" dirty="0"/>
                <a:t>?”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변화가 없다는 경우</a:t>
              </a:r>
              <a:r>
                <a:rPr lang="en-US" altLang="ko-KR" b="1" dirty="0"/>
                <a:t>, “</a:t>
              </a:r>
              <a:r>
                <a:rPr lang="ko-KR" altLang="en-US" b="1" dirty="0"/>
                <a:t>오늘 여기 와서 무엇이 변화되기를 원하십니까</a:t>
              </a:r>
              <a:r>
                <a:rPr lang="en-US" altLang="ko-KR" b="1" dirty="0"/>
                <a:t>?”</a:t>
              </a:r>
              <a:r>
                <a:rPr lang="ko-KR" altLang="en-US" b="1" dirty="0"/>
                <a:t>로 질문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2) </a:t>
              </a:r>
              <a:r>
                <a:rPr lang="ko-KR" altLang="en-US" b="1" dirty="0">
                  <a:solidFill>
                    <a:srgbClr val="FF0000"/>
                  </a:solidFill>
                </a:rPr>
                <a:t>기적질문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(miracle question)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문제 자체를 제거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감소시키지 않고 문제와 떨어져서 해결책을 상상할 기회 부여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즉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내담자가 변화되고 싶은 것을 스스로 설명하게 하여 문제에서 벗어나 해결중심 이동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예</a:t>
              </a:r>
              <a:r>
                <a:rPr lang="en-US" altLang="ko-KR" b="1" dirty="0"/>
                <a:t>: “</a:t>
              </a:r>
              <a:r>
                <a:rPr lang="ko-KR" altLang="en-US" b="1" dirty="0"/>
                <a:t>잠자는 동안 기적이 일어나 모든 문제가 해결된다고 </a:t>
              </a:r>
              <a:r>
                <a:rPr lang="ko-KR" altLang="en-US" b="1" dirty="0" err="1"/>
                <a:t>상상해보세오</a:t>
              </a:r>
              <a:r>
                <a:rPr lang="ko-KR" altLang="en-US" b="1" dirty="0"/>
                <a:t> </a:t>
              </a:r>
              <a:r>
                <a:rPr lang="en-US" altLang="ko-KR" b="1" dirty="0"/>
                <a:t>“(</a:t>
              </a:r>
              <a:r>
                <a:rPr lang="ko-KR" altLang="en-US" b="1" dirty="0"/>
                <a:t>교재 </a:t>
              </a:r>
              <a:r>
                <a:rPr lang="en-US" altLang="ko-KR" b="1" dirty="0"/>
                <a:t>239</a:t>
              </a:r>
              <a:r>
                <a:rPr lang="ko-KR" altLang="en-US" b="1" dirty="0"/>
                <a:t>쪽</a:t>
              </a:r>
              <a:r>
                <a:rPr lang="en-US" altLang="ko-KR" b="1" dirty="0"/>
                <a:t>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가족 스스로 기적을 현실로 바꾸기 위한 구체적이고 작은 것을 찾음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3) </a:t>
              </a:r>
              <a:r>
                <a:rPr lang="ko-KR" altLang="en-US" b="1" dirty="0">
                  <a:solidFill>
                    <a:srgbClr val="FF0000"/>
                  </a:solidFill>
                </a:rPr>
                <a:t>예외</a:t>
              </a:r>
              <a:r>
                <a:rPr lang="en-US" altLang="ko-KR" b="1" dirty="0">
                  <a:solidFill>
                    <a:srgbClr val="FF0000"/>
                  </a:solidFill>
                </a:rPr>
                <a:t>(</a:t>
              </a:r>
              <a:r>
                <a:rPr lang="ko-KR" altLang="en-US" b="1" dirty="0">
                  <a:solidFill>
                    <a:srgbClr val="FF0000"/>
                  </a:solidFill>
                </a:rPr>
                <a:t>발견</a:t>
              </a:r>
              <a:r>
                <a:rPr lang="en-US" altLang="ko-KR" b="1" dirty="0">
                  <a:solidFill>
                    <a:srgbClr val="FF0000"/>
                  </a:solidFill>
                </a:rPr>
                <a:t>)</a:t>
              </a:r>
              <a:r>
                <a:rPr lang="ko-KR" altLang="en-US" b="1" dirty="0">
                  <a:solidFill>
                    <a:srgbClr val="FF0000"/>
                  </a:solidFill>
                </a:rPr>
                <a:t>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(exception finding question)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내담자가 문제로 생각하고 있는 행동이 일어나지 않는 상황 즉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예외를 찾아 그것을 계속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en-US" b="1" dirty="0"/>
                <a:t>  강조하여 의도적으로 계속하게 함으로써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성공을 확대하고 강화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예</a:t>
              </a:r>
              <a:r>
                <a:rPr lang="en-US" altLang="ko-KR" b="1" dirty="0"/>
                <a:t>: “</a:t>
              </a:r>
              <a:r>
                <a:rPr lang="ko-KR" altLang="en-US" b="1" dirty="0"/>
                <a:t>문제가 조금이라도 나아진 때에 대해 말씀해주세요</a:t>
              </a:r>
              <a:r>
                <a:rPr lang="en-US" altLang="ko-KR" b="1" dirty="0"/>
                <a:t>””</a:t>
              </a:r>
              <a:r>
                <a:rPr lang="ko-KR" altLang="en-US" b="1" dirty="0"/>
                <a:t>최근에 문제가 일어나지 않은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 </a:t>
              </a:r>
              <a:r>
                <a:rPr lang="ko-KR" altLang="en-US" b="1" dirty="0"/>
                <a:t>때가 언제입니까</a:t>
              </a:r>
              <a:r>
                <a:rPr lang="en-US" altLang="ko-KR" b="1" dirty="0"/>
                <a:t>?”</a:t>
              </a:r>
              <a:endParaRPr lang="ko-KR" altLang="en-US" b="1" dirty="0"/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6800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해결지향적 질문 기법</a:t>
              </a:r>
              <a:endParaRPr kumimoji="0" lang="en-US" altLang="ko-KR" sz="2000" dirty="0">
                <a:solidFill>
                  <a:schemeClr val="accent2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4) </a:t>
              </a:r>
              <a:r>
                <a:rPr lang="ko-KR" altLang="en-US" b="1" dirty="0">
                  <a:solidFill>
                    <a:srgbClr val="FF0000"/>
                  </a:solidFill>
                </a:rPr>
                <a:t>척도질문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(scale question)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문제심각성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해결 동기와 우선순위와 정도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정서관계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관계개선 노력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변화의지</a:t>
              </a:r>
              <a:r>
                <a:rPr lang="en-US" altLang="ko-KR" b="1" dirty="0"/>
                <a:t>, </a:t>
              </a:r>
              <a:r>
                <a:rPr lang="ko-KR" altLang="en-US" b="1" dirty="0" err="1"/>
                <a:t>자존감</a:t>
              </a:r>
              <a:r>
                <a:rPr lang="ko-KR" altLang="en-US" b="1" dirty="0"/>
                <a:t>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등 구체화시킬 필요가 있는 것을 숫자로 표현하여 평가하게 하는 질문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예</a:t>
              </a:r>
              <a:r>
                <a:rPr lang="en-US" altLang="ko-KR" b="1" dirty="0"/>
                <a:t>:  “10</a:t>
              </a:r>
              <a:r>
                <a:rPr lang="ko-KR" altLang="en-US" b="1" dirty="0"/>
                <a:t>점이 문제가 다 해결된 상태라면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지금은 몇 점입니까</a:t>
              </a:r>
              <a:r>
                <a:rPr lang="en-US" altLang="ko-KR" b="1" dirty="0"/>
                <a:t>?”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5) </a:t>
              </a:r>
              <a:r>
                <a:rPr lang="ko-KR" altLang="en-US" b="1" dirty="0">
                  <a:solidFill>
                    <a:srgbClr val="FF0000"/>
                  </a:solidFill>
                </a:rPr>
                <a:t>대처질문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(coping question)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절망적</a:t>
              </a:r>
              <a:r>
                <a:rPr lang="en-US" altLang="ko-KR" b="1" dirty="0"/>
                <a:t> </a:t>
              </a:r>
              <a:r>
                <a:rPr lang="ko-KR" altLang="en-US" b="1" dirty="0"/>
                <a:t>상황에서 희망이 없다고 호소하는 가족에게 주로 사용하는 질문으로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가족이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작은 것이라도 대처방법을 갖고 노력하고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위기를 견디고 더 나빠지지 않았음을 깨닫게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하기 위해 사용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예</a:t>
              </a:r>
              <a:r>
                <a:rPr lang="en-US" altLang="ko-KR" b="1" dirty="0"/>
                <a:t>: “</a:t>
              </a:r>
              <a:r>
                <a:rPr lang="ko-KR" altLang="en-US" b="1" dirty="0"/>
                <a:t>어떻게 해서 상황이 더 나빠지지 않고 버틸 수 있었지요</a:t>
              </a:r>
              <a:r>
                <a:rPr lang="en-US" altLang="ko-KR" b="1" dirty="0"/>
                <a:t>?”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6) </a:t>
              </a:r>
              <a:r>
                <a:rPr lang="ko-KR" altLang="en-US" b="1" dirty="0">
                  <a:solidFill>
                    <a:srgbClr val="FF0000"/>
                  </a:solidFill>
                </a:rPr>
                <a:t>관계성질문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(relationship question)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 err="1"/>
                <a:t>내담자와</a:t>
              </a:r>
              <a:r>
                <a:rPr lang="en-US" altLang="ko-KR" b="1" dirty="0"/>
                <a:t> </a:t>
              </a:r>
              <a:r>
                <a:rPr lang="ko-KR" altLang="en-US" b="1" dirty="0"/>
                <a:t>관련된 다른 중요한 사람의 생각이나 행동에 대해 묻는 질문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다른 사람의 관점과 행동에 주의를 기울이게 됨으로써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가족의 자원을 더 많이 활용하고</a:t>
              </a:r>
              <a:r>
                <a:rPr lang="en-US" altLang="ko-KR" b="1" dirty="0"/>
                <a:t>,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가족간에 상호 영향을 미치고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변화가능성을 파악할 수 있음</a:t>
              </a:r>
              <a:r>
                <a:rPr lang="en-US" altLang="ko-KR" b="1" dirty="0"/>
                <a:t>(cf. </a:t>
              </a:r>
              <a:r>
                <a:rPr lang="ko-KR" altLang="en-US" b="1" dirty="0" err="1"/>
                <a:t>마음읽기</a:t>
              </a:r>
              <a:r>
                <a:rPr lang="ko-KR" altLang="en-US" b="1" dirty="0"/>
                <a:t> 질문</a:t>
              </a:r>
              <a:r>
                <a:rPr lang="en-US" altLang="ko-KR" b="1" dirty="0"/>
                <a:t>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예</a:t>
              </a:r>
              <a:r>
                <a:rPr lang="en-US" altLang="ko-KR" b="1" dirty="0"/>
                <a:t>: “</a:t>
              </a:r>
              <a:r>
                <a:rPr lang="ko-KR" altLang="en-US" b="1" dirty="0"/>
                <a:t>지금 이 자리에 남편이 있다면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남편은 결혼생활이 몇 점이라고 할까요</a:t>
              </a:r>
              <a:r>
                <a:rPr lang="en-US" altLang="ko-KR" b="1" dirty="0"/>
                <a:t>?”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6800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해결지향적 질문 기법</a:t>
              </a:r>
              <a:endParaRPr kumimoji="0" lang="en-US" altLang="ko-KR" sz="2000" dirty="0">
                <a:solidFill>
                  <a:schemeClr val="accent2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7) </a:t>
              </a:r>
              <a:r>
                <a:rPr lang="ko-KR" altLang="en-US" b="1" dirty="0">
                  <a:solidFill>
                    <a:srgbClr val="FF0000"/>
                  </a:solidFill>
                </a:rPr>
                <a:t>악몽질문</a:t>
              </a:r>
              <a:r>
                <a:rPr lang="en-US" altLang="ko-KR" b="1" dirty="0">
                  <a:solidFill>
                    <a:srgbClr val="FF0000"/>
                  </a:solidFill>
                </a:rPr>
                <a:t>(nightmare question)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다른</a:t>
              </a:r>
              <a:r>
                <a:rPr lang="en-US" altLang="ko-KR" b="1" dirty="0"/>
                <a:t> </a:t>
              </a:r>
              <a:r>
                <a:rPr lang="ko-KR" altLang="en-US" b="1" dirty="0"/>
                <a:t>질문이 효과가 없을 때 사용하는 유일한 문제중심적 질문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더 나쁜 일이 일어나야만 현재와 다른 무엇을 하거나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문제에서 벗어날 수 있을 것으로 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생각될 때 사용하는 역설적 질문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예</a:t>
              </a:r>
              <a:r>
                <a:rPr lang="en-US" altLang="ko-KR" b="1" dirty="0"/>
                <a:t>:  “</a:t>
              </a:r>
              <a:r>
                <a:rPr lang="ko-KR" altLang="en-US" b="1" dirty="0"/>
                <a:t>오늘 밤 꿈에서 현재의 문제가 많이 악화되었다 해보세요</a:t>
              </a:r>
              <a:r>
                <a:rPr lang="en-US" altLang="ko-KR" b="1" dirty="0"/>
                <a:t>. </a:t>
              </a:r>
              <a:r>
                <a:rPr lang="ko-KR" altLang="en-US" b="1" dirty="0"/>
                <a:t>그런데 아침에 악몽이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/>
                <a:t> </a:t>
              </a:r>
              <a:r>
                <a:rPr lang="ko-KR" altLang="en-US" b="1" dirty="0"/>
                <a:t> 현실이 되었다면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무엇을 보고 악몽 같은 인생을 살고 있다는 것을 알 수 있죠</a:t>
              </a:r>
              <a:r>
                <a:rPr lang="en-US" altLang="ko-KR" b="1" dirty="0"/>
                <a:t>?”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8) </a:t>
              </a:r>
              <a:r>
                <a:rPr lang="ko-KR" altLang="en-US" b="1" dirty="0">
                  <a:solidFill>
                    <a:srgbClr val="FF0000"/>
                  </a:solidFill>
                </a:rPr>
                <a:t>간접적 칭찬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>
                  <a:solidFill>
                    <a:srgbClr val="FF0000"/>
                  </a:solidFill>
                </a:rPr>
                <a:t>어떻게 그렇게 할 수 있었습니까</a:t>
              </a:r>
              <a:r>
                <a:rPr lang="en-US" altLang="ko-KR" b="1" dirty="0">
                  <a:solidFill>
                    <a:srgbClr val="FF0000"/>
                  </a:solidFill>
                </a:rPr>
                <a:t>?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내담자의 어떤 측면이 긍정적이라는 점을 암시하는 것으로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스스로 강점 발견하도록 함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예</a:t>
              </a:r>
              <a:r>
                <a:rPr lang="en-US" altLang="ko-KR" b="1" dirty="0"/>
                <a:t>: “</a:t>
              </a:r>
              <a:r>
                <a:rPr lang="ko-KR" altLang="en-US" b="1" dirty="0"/>
                <a:t>그렇게 하는 것이 부인이 좋아한다는 것을 어떻게 알게 되셨지요</a:t>
              </a:r>
              <a:r>
                <a:rPr lang="en-US" altLang="ko-KR" b="1" dirty="0"/>
                <a:t>?”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9) “</a:t>
              </a:r>
              <a:r>
                <a:rPr lang="ko-KR" altLang="en-US" b="1" dirty="0">
                  <a:solidFill>
                    <a:srgbClr val="FF0000"/>
                  </a:solidFill>
                </a:rPr>
                <a:t>그 외에 또 무엇이 있습니까</a:t>
              </a:r>
              <a:r>
                <a:rPr lang="en-US" altLang="ko-KR" b="1" dirty="0">
                  <a:solidFill>
                    <a:srgbClr val="FF0000"/>
                  </a:solidFill>
                </a:rPr>
                <a:t>?” </a:t>
              </a:r>
              <a:r>
                <a:rPr lang="ko-KR" altLang="en-US" b="1" dirty="0">
                  <a:solidFill>
                    <a:srgbClr val="FF0000"/>
                  </a:solidFill>
                </a:rPr>
                <a:t>질문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예외를 더 발견하고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강점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자원 성공 경험 등의 긍정적 측면을 더 끌어내기 위한 질문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예</a:t>
              </a:r>
              <a:r>
                <a:rPr lang="en-US" altLang="ko-KR" b="1" dirty="0"/>
                <a:t>: “</a:t>
              </a:r>
              <a:r>
                <a:rPr lang="ko-KR" altLang="en-US" b="1" dirty="0"/>
                <a:t>또 다른 좋은 생각이 뭘까요</a:t>
              </a:r>
              <a:r>
                <a:rPr lang="en-US" altLang="ko-KR" b="1" dirty="0"/>
                <a:t>?” “</a:t>
              </a:r>
              <a:r>
                <a:rPr lang="ko-KR" altLang="en-US" b="1" dirty="0"/>
                <a:t>또 뭐가 더 있을까요</a:t>
              </a:r>
              <a:r>
                <a:rPr lang="en-US" altLang="ko-KR" b="1" dirty="0"/>
                <a:t>?”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6800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해결지향적 질문 기법</a:t>
              </a:r>
              <a:endParaRPr kumimoji="0" lang="en-US" altLang="ko-KR" sz="2000" dirty="0">
                <a:solidFill>
                  <a:schemeClr val="accent2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669360"/>
            <a:chOff x="0" y="188640"/>
            <a:chExt cx="9147175" cy="6669360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714357"/>
              <a:ext cx="9144000" cy="6143643"/>
              <a:chOff x="0" y="940119"/>
              <a:chExt cx="9144000" cy="8383338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823532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개념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session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종료 전에 가족에게 주는 치료자의 치료적 피드백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메시지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=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칭찬 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(compliment)+ </a:t>
                </a:r>
                <a:r>
                  <a:rPr lang="ko-KR" altLang="en-US" b="1" dirty="0" err="1">
                    <a:solidFill>
                      <a:srgbClr val="0000CC"/>
                    </a:solidFill>
                  </a:rPr>
                  <a:t>연결문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(bridge)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+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과제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(task)</a:t>
                </a: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칭찬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치료과정에서 나타난 성공과 강점 인정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작은 긍정적 부분 표현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연결문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문제를 일반화시키거나 가족에게 교육하여 과제를 주는 이론적 근거 제공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과제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치료자와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내담자의 관계유형에 따라 다른 과제 부여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관계유형별 과제 주기의 방법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교재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242-243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참조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방문형의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과제 메시지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상담 참여 칭찬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상담에 오도록 격려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불평형의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과제 메시지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다른 사람의 긍정적 부분을 관찰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문제해결에 대해 생각하는 과제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spcBef>
                    <a:spcPts val="3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고객형의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과제 메시지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변화를 위해 행동하는 과제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관찰이나 생각하는 과제 함께 사용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714861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4.2.2.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치료적 피드백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메시지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주기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669360"/>
            <a:chOff x="0" y="188640"/>
            <a:chExt cx="9147175" cy="6669360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714357"/>
              <a:ext cx="9144000" cy="6143643"/>
              <a:chOff x="0" y="940119"/>
              <a:chExt cx="9144000" cy="8383338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823532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치료적 피드백 메시지의 내용과 전달방법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교재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241-242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참조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가족의 말은 진실을 말하는 것으로 항상 옳다고 생각한다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가족의 목표에 동의하고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긍정적 용어로 목표를 설정한다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가족이 목표성취를 위한 긍정적이고 성공적인 노력을 칭찬한다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가족의 절박한 요구를 제일 먼저 거론하고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목표성취는 어렵게 달성된다는 것 강조한다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과제를 주는 이유와 논리적 근거를 설명한다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메시지를 전달할 때 권위를 가지고 신중하게 말하고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해결중심치료의 철학을 적용한다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내담자와의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관계 유형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목표나 기적질문에 분명하게 대답하는지 여부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예외상황 여부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예외상황이 우연인지 아니면 의도적인지에 따라 다르게 과제를 부과한다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584885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4.2.2.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치료적 피드백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메시지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주기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116632"/>
            <a:ext cx="9147175" cy="6741368"/>
            <a:chOff x="0" y="116632"/>
            <a:chExt cx="9147175" cy="6741368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692696"/>
              <a:ext cx="9144000" cy="1307544"/>
              <a:chOff x="0" y="688215"/>
              <a:chExt cx="9144000" cy="898894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886228"/>
                <a:ext cx="9144000" cy="70088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buFont typeface="Wingdings" pitchFamily="2" charset="2"/>
                  <a:buChar char="§"/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도벽</a:t>
                </a:r>
                <a:r>
                  <a:rPr lang="en-US" altLang="ko-KR" b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학교부적응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등의 문제를 지닌 청소년 사례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교재 </a:t>
                </a:r>
                <a:r>
                  <a:rPr lang="en-US" altLang="ko-KR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243-246</a:t>
                </a:r>
                <a:r>
                  <a:rPr lang="ko-KR" altLang="en-US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쪽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참조</a:t>
                </a:r>
                <a:endPara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688215"/>
                <a:ext cx="9144000" cy="456892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5.1.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적용사례</a:t>
                </a:r>
                <a:endParaRPr lang="ko-KR" altLang="en-US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3113353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5.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적용 사례와 평가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0" y="2571744"/>
              <a:ext cx="9139237" cy="4286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내담자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중심주의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가족에 대한 낙관적 관점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강점관점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미래지향적 관점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내담자가 원하는 해결에 초점을 두고 단기치료를 하는 경제적 치료모델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여러가지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해결지향적 질문을 사용하여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구체적이고 실현 가능한 목표 설정하여 실행함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전체 가족이 오지 않아도 물결효과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(ripple effect)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를 이용하여 가족 전체가 변화가능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상담과정과 절차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기법이 명료하고 구체적이어서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초심자가 배우기 쉬운 모델 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 typeface="Wingdings" pitchFamily="2" charset="2"/>
                <a:buChar char="§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다만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내담자가 표현하고 싶은 과거 경험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문제원인에 대한 탐색이 어렵고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애로사항을 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파악할 기회가 적고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원가족의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정서체계 영향과 가부장적 가족문화로 인한 가족갈등을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다루는 데는 한계가 있음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32" y="2143116"/>
              <a:ext cx="9143968" cy="642942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5. 2.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이론 평가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93688"/>
            <a:ext cx="9223086" cy="6564312"/>
            <a:chOff x="0" y="293688"/>
            <a:chExt cx="9223086" cy="6564312"/>
          </a:xfrm>
        </p:grpSpPr>
        <p:sp>
          <p:nvSpPr>
            <p:cNvPr id="4099" name="Line 46"/>
            <p:cNvSpPr>
              <a:spLocks noChangeShapeType="1"/>
            </p:cNvSpPr>
            <p:nvPr/>
          </p:nvSpPr>
          <p:spPr bwMode="auto">
            <a:xfrm>
              <a:off x="3207" y="730271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100" name="Text Box 56"/>
            <p:cNvSpPr txBox="1">
              <a:spLocks noChangeArrowheads="1"/>
            </p:cNvSpPr>
            <p:nvPr/>
          </p:nvSpPr>
          <p:spPr bwMode="auto">
            <a:xfrm>
              <a:off x="96870" y="293688"/>
              <a:ext cx="912621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#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구성주의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(constructivism)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과 사회구성주의</a:t>
              </a:r>
              <a:r>
                <a:rPr lang="en-US" altLang="ko-KR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(</a:t>
              </a:r>
              <a:r>
                <a:rPr lang="ko-KR" altLang="en-US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부교재 </a:t>
              </a:r>
              <a:r>
                <a:rPr lang="en-US" altLang="ko-KR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</a:t>
              </a:r>
              <a:r>
                <a:rPr lang="ko-KR" altLang="en-US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의 </a:t>
              </a:r>
              <a:r>
                <a:rPr lang="en-US" altLang="ko-KR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8</a:t>
              </a:r>
              <a:r>
                <a:rPr lang="ko-KR" altLang="en-US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장</a:t>
              </a:r>
              <a:r>
                <a:rPr lang="en-US" altLang="ko-KR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)</a:t>
              </a: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628800"/>
              <a:ext cx="9144000" cy="5229200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defRPr/>
              </a:pP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395874"/>
              </p:ext>
            </p:extLst>
          </p:nvPr>
        </p:nvGraphicFramePr>
        <p:xfrm>
          <a:off x="0" y="796232"/>
          <a:ext cx="9144000" cy="5945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0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3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1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구성주의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사회구성주의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150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인지생물학자 </a:t>
                      </a:r>
                      <a:r>
                        <a:rPr lang="en-US" altLang="ko-KR" b="1" dirty="0" err="1"/>
                        <a:t>Maturana</a:t>
                      </a:r>
                      <a:r>
                        <a:rPr lang="ko-KR" altLang="en-US" b="1" dirty="0"/>
                        <a:t>가 제시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아동발달학자  </a:t>
                      </a:r>
                      <a:r>
                        <a:rPr lang="en-US" altLang="ko-KR" b="1" dirty="0" err="1"/>
                        <a:t>Vygotskey</a:t>
                      </a:r>
                      <a:r>
                        <a:rPr lang="ko-KR" altLang="en-US" b="1" dirty="0"/>
                        <a:t>가 제시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150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개인이 자기만의 렌즈로 세상을 이해함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사회가 개인에게 제공한 렌즈로 세상 이해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8455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경험적 인식론</a:t>
                      </a:r>
                      <a:r>
                        <a:rPr lang="en-US" altLang="ko-KR" b="1" dirty="0"/>
                        <a:t>: </a:t>
                      </a:r>
                      <a:r>
                        <a:rPr lang="ko-KR" altLang="en-US" b="1" dirty="0"/>
                        <a:t>개인의 경험과 관점에 따라 실재를 다르게 해석하고 인식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사회적 인식론</a:t>
                      </a:r>
                      <a:r>
                        <a:rPr lang="en-US" altLang="ko-KR" b="1" dirty="0"/>
                        <a:t>: </a:t>
                      </a:r>
                      <a:r>
                        <a:rPr lang="ko-KR" altLang="en-US" b="1" dirty="0"/>
                        <a:t>가족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국가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문화 등의 사회적 해석과 규정에 의해 실재를 인식함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4761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실재</a:t>
                      </a:r>
                      <a:r>
                        <a:rPr lang="en-US" altLang="ko-KR" b="1" dirty="0"/>
                        <a:t>(reality)</a:t>
                      </a:r>
                      <a:r>
                        <a:rPr lang="ko-KR" altLang="en-US" b="1" dirty="0"/>
                        <a:t>는 매우 개인적인 것이다</a:t>
                      </a:r>
                      <a:r>
                        <a:rPr lang="en-US" altLang="ko-KR" b="1" dirty="0"/>
                        <a:t>(</a:t>
                      </a:r>
                      <a:r>
                        <a:rPr lang="ko-KR" altLang="en-US" b="1" dirty="0"/>
                        <a:t>개인의 주관적 구성과 창조를 강조</a:t>
                      </a:r>
                      <a:r>
                        <a:rPr lang="en-US" altLang="ko-KR" b="1" dirty="0"/>
                        <a:t>)</a:t>
                      </a:r>
                      <a:endParaRPr lang="ko-KR" altLang="en-US" b="1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실재는 언어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문화에 의해 구성되고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이야기를 통해 조직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유지된다</a:t>
                      </a:r>
                      <a:r>
                        <a:rPr lang="en-US" altLang="ko-KR" b="1" dirty="0"/>
                        <a:t>(</a:t>
                      </a:r>
                      <a:r>
                        <a:rPr lang="ko-KR" altLang="en-US" b="1" dirty="0"/>
                        <a:t>사회적 해석과 문화 의 주관적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내적 측면 강조</a:t>
                      </a:r>
                      <a:r>
                        <a:rPr lang="en-US" altLang="ko-KR" b="1" dirty="0"/>
                        <a:t>)</a:t>
                      </a:r>
                      <a:endParaRPr lang="ko-KR" altLang="en-US" b="1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8455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개인이 진리를 구성하고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그것만을 알 수 있다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자기 또는 자기에 대한 경험은 타인과의 지속적 상호작용에 따라 의미가 달라진다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9904">
                <a:tc gridSpan="2">
                  <a:txBody>
                    <a:bodyPr/>
                    <a:lstStyle/>
                    <a:p>
                      <a:pPr latinLnBrk="1">
                        <a:lnSpc>
                          <a:spcPct val="130000"/>
                        </a:lnSpc>
                      </a:pPr>
                      <a:r>
                        <a:rPr lang="en-US" altLang="ko-KR" b="1" dirty="0" err="1">
                          <a:solidFill>
                            <a:srgbClr val="FF0000"/>
                          </a:solidFill>
                        </a:rPr>
                        <a:t>cf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모더니스트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진리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실재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는 객관적으로 정확히 알 수 있다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latinLnBrk="1">
                        <a:lnSpc>
                          <a:spcPct val="130000"/>
                        </a:lnSpc>
                      </a:pP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     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포스트 모더니스트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객관적 진리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실재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는 없다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latinLnBrk="1">
                        <a:lnSpc>
                          <a:spcPct val="130000"/>
                        </a:lnSpc>
                      </a:pP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     구성주의자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진리는 내가 구성하는 것이다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latinLnBrk="1">
                        <a:lnSpc>
                          <a:spcPct val="130000"/>
                        </a:lnSpc>
                      </a:pP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     사회구성주의자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진리는 언어라는 상호작용을 통해 내가 구성하는 것이다</a:t>
                      </a:r>
                      <a:r>
                        <a:rPr lang="en-US" altLang="ko-KR" b="1" dirty="0">
                          <a:solidFill>
                            <a:srgbClr val="FF0000"/>
                          </a:solidFill>
                        </a:rPr>
                        <a:t>. </a:t>
                      </a:r>
                      <a:endParaRPr lang="ko-KR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endParaRPr lang="ko-KR" altLang="en-US" b="1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 Box 71"/>
          <p:cNvSpPr txBox="1">
            <a:spLocks noChangeArrowheads="1"/>
          </p:cNvSpPr>
          <p:nvPr/>
        </p:nvSpPr>
        <p:spPr bwMode="auto">
          <a:xfrm>
            <a:off x="32" y="795332"/>
            <a:ext cx="9143968" cy="415498"/>
          </a:xfrm>
          <a:prstGeom prst="rect">
            <a:avLst/>
          </a:prstGeom>
          <a:solidFill>
            <a:srgbClr val="FFFFFF"/>
          </a:solidFill>
          <a:ln w="127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latinLnBrk="0" hangingPunct="0">
              <a:lnSpc>
                <a:spcPct val="150000"/>
              </a:lnSpc>
              <a:buSzPct val="75000"/>
              <a:buFont typeface="Wingdings" pitchFamily="2" charset="2"/>
              <a:buChar char="§"/>
            </a:pP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  포스트모더니즘의 영향으로 등장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, ‘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실재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(reality)’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는 객관적이지  않으며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, 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객관적 진실은 없다고 보는 공통점</a:t>
            </a:r>
            <a:endParaRPr kumimoji="0" lang="en-US" altLang="ko-KR" sz="1400" b="1" dirty="0">
              <a:solidFill>
                <a:srgbClr val="FF6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3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0"/>
            <a:ext cx="9147175" cy="6741368"/>
            <a:chOff x="0" y="0"/>
            <a:chExt cx="9147175" cy="6741368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0"/>
              <a:ext cx="9144000" cy="6741368"/>
              <a:chOff x="36512" y="466366"/>
              <a:chExt cx="9144000" cy="6486667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36512" y="1410040"/>
                <a:ext cx="9144000" cy="554299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기반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MRI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상호작용모델의 단기치료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M. Erikson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</a:t>
                </a:r>
                <a:r>
                  <a:rPr lang="ko-KR" altLang="en-US" sz="1600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내담자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강점자원활용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       사회구성주의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언어가 </a:t>
                </a:r>
                <a:r>
                  <a:rPr lang="ko-KR" altLang="en-US" sz="1600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내담자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현실을 구성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특성</a:t>
                </a: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단기치료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문제 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&lt;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해결책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과거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&lt;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현재와 미래 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가족의 강점과 자원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        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가족의 자발적 의지와 언어가 행동변화 유발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해결중심 단기치료의 발달</a:t>
                </a:r>
                <a:endParaRPr lang="en-US" altLang="ko-KR" sz="1600" b="1" dirty="0">
                  <a:solidFill>
                    <a:srgbClr val="FF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1970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년대 후반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MRI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참여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.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단기치료의 실용적 문제해결방식 채택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가족과 내담자의 문제구성 수용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1978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년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부인 김인수 등과 위스콘신 주 </a:t>
                </a:r>
                <a:r>
                  <a:rPr lang="ko-KR" altLang="en-US" sz="1600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밀워키에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단기가족치료센터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(BFTC)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설립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1982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년부터 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Solution Focused Brief Therapy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용어 사용</a:t>
                </a:r>
                <a:endParaRPr lang="ko-KR" altLang="en-US" sz="1600" b="1" dirty="0">
                  <a:solidFill>
                    <a:schemeClr val="accent6"/>
                  </a:solidFill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de </a:t>
                </a:r>
                <a:r>
                  <a:rPr lang="en-US" altLang="ko-KR" sz="1600" b="1" dirty="0" err="1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Shazer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김인수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 </a:t>
                </a:r>
                <a:r>
                  <a:rPr lang="en-US" altLang="ko-KR" sz="1600" b="1" dirty="0" err="1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Lipchick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O’Hanlon, </a:t>
                </a:r>
                <a:r>
                  <a:rPr lang="en-US" altLang="ko-KR" sz="1600" b="1" dirty="0" err="1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Nunnally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, Weiner-Davis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등이 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BFTC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의 대표적 인물</a:t>
                </a:r>
                <a:endPara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chemeClr val="accent6"/>
                    </a:solidFill>
                  </a:rPr>
                  <a:t> 한국에 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1987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년 소개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 가장 많이 활용되는 치료모델이며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, 2011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년 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9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월 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해결중심치료학회 결성</a:t>
                </a: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7128792" y="466366"/>
                <a:ext cx="2051720" cy="2883722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pPr algn="ctr"/>
                <a:endPara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pPr algn="ctr"/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Steve de </a:t>
                </a:r>
                <a:r>
                  <a:rPr lang="en-US" altLang="ko-KR" sz="1600" dirty="0" err="1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Shazer</a:t>
                </a:r>
                <a:endPara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pPr algn="ctr"/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(1940-2005)</a:t>
                </a:r>
              </a:p>
              <a:p>
                <a:pPr algn="ctr"/>
                <a:r>
                  <a:rPr lang="en-US" altLang="ko-KR" sz="1600" dirty="0" err="1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Insoo</a:t>
                </a:r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Kim Berg</a:t>
                </a:r>
              </a:p>
              <a:p>
                <a:pPr algn="ctr"/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(1934-2007)</a:t>
                </a:r>
                <a:endParaRPr lang="ko-KR" altLang="en-US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3175" y="293688"/>
              <a:ext cx="9144000" cy="543050"/>
              <a:chOff x="3175" y="293688"/>
              <a:chExt cx="9144000" cy="543050"/>
            </a:xfrm>
          </p:grpSpPr>
          <p:sp>
            <p:nvSpPr>
              <p:cNvPr id="10245" name="Text Box 56"/>
              <p:cNvSpPr txBox="1">
                <a:spLocks noChangeArrowheads="1"/>
              </p:cNvSpPr>
              <p:nvPr/>
            </p:nvSpPr>
            <p:spPr bwMode="auto">
              <a:xfrm>
                <a:off x="96838" y="293688"/>
                <a:ext cx="2943434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ko-KR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1. </a:t>
                </a:r>
                <a:r>
                  <a:rPr lang="ko-KR" altLang="en-US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발달배경과 특성</a:t>
                </a:r>
                <a:endPara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0246" name="Line 46"/>
              <p:cNvSpPr>
                <a:spLocks noChangeShapeType="1"/>
              </p:cNvSpPr>
              <p:nvPr/>
            </p:nvSpPr>
            <p:spPr bwMode="auto">
              <a:xfrm>
                <a:off x="3175" y="836738"/>
                <a:ext cx="9144000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9144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pic>
          <p:nvPicPr>
            <p:cNvPr id="3" name="Picture 2" descr="J:\강의와 시험\가족상담 및 치료(2012-1)\Steve_Insoo[1].bmp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92281" y="0"/>
              <a:ext cx="2051720" cy="20574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0" y="116632"/>
            <a:ext cx="9147175" cy="6812830"/>
            <a:chOff x="0" y="116632"/>
            <a:chExt cx="9147175" cy="6812830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340223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해결중심단기치료의 가정과 전체 가치는 </a:t>
              </a:r>
              <a:r>
                <a:rPr lang="ko-KR" altLang="en-US" b="1" dirty="0">
                  <a:solidFill>
                    <a:srgbClr val="0000CC"/>
                  </a:solidFill>
                </a:rPr>
                <a:t>다음과 같음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문제가 되는 상황보다 긍정적 측면에 초점</a:t>
              </a:r>
              <a:r>
                <a:rPr lang="en-US" altLang="ko-KR" b="1" dirty="0">
                  <a:solidFill>
                    <a:srgbClr val="0000CC"/>
                  </a:solidFill>
                </a:rPr>
                <a:t>-&gt; </a:t>
              </a:r>
              <a:r>
                <a:rPr lang="ko-KR" altLang="en-US" b="1" dirty="0">
                  <a:solidFill>
                    <a:srgbClr val="0000CC"/>
                  </a:solidFill>
                </a:rPr>
                <a:t>변화와 치료관계 형성에도 도움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예외상황은 해결의 실마리</a:t>
              </a:r>
              <a:r>
                <a:rPr lang="en-US" altLang="ko-KR" b="1" dirty="0">
                  <a:solidFill>
                    <a:srgbClr val="0000CC"/>
                  </a:solidFill>
                </a:rPr>
                <a:t>-&gt;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문제가 없었던</a:t>
              </a:r>
              <a:r>
                <a:rPr lang="en-US" altLang="ko-KR" b="1" dirty="0">
                  <a:solidFill>
                    <a:srgbClr val="0000CC"/>
                  </a:solidFill>
                </a:rPr>
                <a:t>,</a:t>
              </a:r>
              <a:r>
                <a:rPr lang="ko-KR" altLang="en-US" b="1" dirty="0">
                  <a:solidFill>
                    <a:srgbClr val="0000CC"/>
                  </a:solidFill>
                </a:rPr>
                <a:t>적었던 예외상황을 더 자주 일어나도록 격려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변화는 항상 일어나고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이 변화를 긍정적 방향으로 이끄는 것이 효과적임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작은 변화는 큰 변화로 이어지며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해결을 위한 출발점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0000CC"/>
                  </a:solidFill>
                </a:rPr>
                <a:t> 문제해결에 필요한 자원과 강점을 지님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0000CC"/>
                  </a:solidFill>
                </a:rPr>
                <a:t> 변화를 원하고 항상 치료에 협조함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의미와 경험은 상호작용 속에서 일어남</a:t>
              </a:r>
              <a:r>
                <a:rPr lang="en-US" altLang="ko-KR" b="1" dirty="0">
                  <a:solidFill>
                    <a:srgbClr val="0000CC"/>
                  </a:solidFill>
                </a:rPr>
                <a:t>. </a:t>
              </a:r>
              <a:r>
                <a:rPr lang="ko-KR" altLang="en-US" b="1" dirty="0">
                  <a:solidFill>
                    <a:srgbClr val="0000CC"/>
                  </a:solidFill>
                </a:rPr>
                <a:t>즉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세계는 상호작용 속에서 의미 지님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의미는 반응에 의해 구성</a:t>
              </a:r>
              <a:r>
                <a:rPr lang="en-US" altLang="ko-KR" b="1" dirty="0">
                  <a:solidFill>
                    <a:srgbClr val="0000CC"/>
                  </a:solidFill>
                </a:rPr>
                <a:t>. </a:t>
              </a:r>
              <a:r>
                <a:rPr lang="ko-KR" altLang="en-US" b="1" dirty="0">
                  <a:solidFill>
                    <a:srgbClr val="0000CC"/>
                  </a:solidFill>
                </a:rPr>
                <a:t>메시지의 의미는 관찰자나 듣는 자에 의해 정해짐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상호작용 과정에서 행동과 인식은 순환적 관계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예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0000CC"/>
                  </a:solidFill>
                </a:rPr>
                <a:t>부모가 자녀의 행동을 어떻게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보는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b="1" dirty="0">
                  <a:solidFill>
                    <a:srgbClr val="0000CC"/>
                  </a:solidFill>
                </a:rPr>
                <a:t>   </a:t>
              </a:r>
              <a:r>
                <a:rPr lang="ko-KR" altLang="en-US" b="1" dirty="0">
                  <a:solidFill>
                    <a:srgbClr val="0000CC"/>
                  </a:solidFill>
                </a:rPr>
                <a:t>가에 따라 행동의 의미와 대처방법이 달라진다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내담자가 전문가</a:t>
              </a:r>
              <a:r>
                <a:rPr lang="en-US" altLang="ko-KR" b="1" dirty="0">
                  <a:solidFill>
                    <a:srgbClr val="0000CC"/>
                  </a:solidFill>
                </a:rPr>
                <a:t>. </a:t>
              </a:r>
              <a:r>
                <a:rPr lang="ko-KR" altLang="en-US" b="1" dirty="0">
                  <a:solidFill>
                    <a:srgbClr val="0000CC"/>
                  </a:solidFill>
                </a:rPr>
                <a:t>즉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내담자가 자기 문제에 대해 가장 많이 알고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많은 해결책 시도함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내담자의 작은 변화는 다른 사람과의 상호작용을 변화시키는 파급효과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치료팀은</a:t>
              </a:r>
              <a:r>
                <a:rPr lang="ko-KR" altLang="en-US" b="1" dirty="0">
                  <a:solidFill>
                    <a:srgbClr val="0000CC"/>
                  </a:solidFill>
                </a:rPr>
                <a:t> 치료목적 설정 및 목표달성을 위해 노력할 의사가 있는 사람들로 구성</a:t>
              </a:r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14356"/>
              <a:ext cx="9138497" cy="571504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가정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0" y="116632"/>
            <a:ext cx="9147175" cy="6741367"/>
            <a:chOff x="0" y="116632"/>
            <a:chExt cx="9147175" cy="6741367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0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병리적인 것 대신 건강한 것에 초점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성공경험을 발견하는 데 주안점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내담자의 강점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자원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기술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지식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믿음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동기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사회관계망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증상과 실패도 치료에 활용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이론적 틀에 얽매이지 않고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비규범적이며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내담자의 견해를 존중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간단하고 단순한 방법을  먼저 사용하여 변화를 일으킴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변화는 불가피하고 누구도 막을 수 없음</a:t>
              </a:r>
              <a:r>
                <a:rPr lang="en-US" altLang="ko-KR" b="1" dirty="0">
                  <a:solidFill>
                    <a:srgbClr val="0000CC"/>
                  </a:solidFill>
                </a:rPr>
                <a:t>.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 없는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작은 예외적 상황 증가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과거와 문제의 역사를 다루기 보다는 현재에 초점을 두며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미래지향적 해결방안 모색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내담자와의</a:t>
              </a:r>
              <a:r>
                <a:rPr lang="ko-KR" altLang="en-US" b="1" dirty="0">
                  <a:solidFill>
                    <a:srgbClr val="0000CC"/>
                  </a:solidFill>
                </a:rPr>
                <a:t> 자율적인 협력을 중시함</a:t>
              </a:r>
              <a:endParaRPr lang="ko-KR" altLang="en-US" dirty="0"/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원리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0" y="404367"/>
            <a:ext cx="9147175" cy="6453024"/>
            <a:chOff x="0" y="404367"/>
            <a:chExt cx="9147175" cy="6453024"/>
          </a:xfrm>
        </p:grpSpPr>
        <p:grpSp>
          <p:nvGrpSpPr>
            <p:cNvPr id="8" name="그룹 7"/>
            <p:cNvGrpSpPr/>
            <p:nvPr/>
          </p:nvGrpSpPr>
          <p:grpSpPr>
            <a:xfrm>
              <a:off x="0" y="404367"/>
              <a:ext cx="9147175" cy="2618242"/>
              <a:chOff x="0" y="404367"/>
              <a:chExt cx="9147175" cy="2618242"/>
            </a:xfrm>
          </p:grpSpPr>
          <p:grpSp>
            <p:nvGrpSpPr>
              <p:cNvPr id="16" name="그룹 15"/>
              <p:cNvGrpSpPr/>
              <p:nvPr/>
            </p:nvGrpSpPr>
            <p:grpSpPr>
              <a:xfrm>
                <a:off x="32" y="404367"/>
                <a:ext cx="9147143" cy="2618242"/>
                <a:chOff x="32" y="260350"/>
                <a:chExt cx="9147143" cy="2366830"/>
              </a:xfrm>
            </p:grpSpPr>
            <p:sp>
              <p:nvSpPr>
                <p:cNvPr id="7171" name="Line 46"/>
                <p:cNvSpPr>
                  <a:spLocks noChangeShapeType="1"/>
                </p:cNvSpPr>
                <p:nvPr/>
              </p:nvSpPr>
              <p:spPr bwMode="auto">
                <a:xfrm>
                  <a:off x="3207" y="729973"/>
                  <a:ext cx="9143968" cy="0"/>
                </a:xfrm>
                <a:prstGeom prst="line">
                  <a:avLst/>
                </a:prstGeom>
                <a:noFill/>
                <a:ln w="9525">
                  <a:solidFill>
                    <a:srgbClr val="C0C0C0">
                      <a:alpha val="70195"/>
                    </a:srgb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717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96870" y="260350"/>
                  <a:ext cx="202331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dirty="0">
                      <a:solidFill>
                        <a:srgbClr val="FFCC00"/>
                      </a:solidFill>
                      <a:latin typeface="HY강B" pitchFamily="18" charset="-127"/>
                      <a:ea typeface="HY강B" pitchFamily="18" charset="-127"/>
                    </a:rPr>
                    <a:t>2. </a:t>
                  </a:r>
                  <a:r>
                    <a:rPr lang="ko-KR" altLang="en-US" sz="2800" dirty="0">
                      <a:solidFill>
                        <a:srgbClr val="FFCC00"/>
                      </a:solidFill>
                      <a:latin typeface="HY강B" pitchFamily="18" charset="-127"/>
                      <a:ea typeface="HY강B" pitchFamily="18" charset="-127"/>
                    </a:rPr>
                    <a:t>주요개념</a:t>
                  </a:r>
                  <a:endParaRPr lang="en-US" altLang="ko-KR" sz="28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endParaRPr>
                </a:p>
              </p:txBody>
            </p:sp>
            <p:sp>
              <p:nvSpPr>
                <p:cNvPr id="13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32" y="992621"/>
                  <a:ext cx="9143968" cy="1634559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9999FF"/>
                  </a:solidFill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kumimoji="0" lang="ko-KR" altLang="en-US" b="1" dirty="0">
                      <a:solidFill>
                        <a:srgbClr val="002060"/>
                      </a:solidFill>
                      <a:latin typeface="+mj-lt"/>
                    </a:rPr>
                    <a:t> </a:t>
                  </a:r>
                  <a:endParaRPr kumimoji="0" lang="en-US" altLang="ko-KR" b="1" dirty="0">
                    <a:solidFill>
                      <a:srgbClr val="002060"/>
                    </a:solidFill>
                    <a:latin typeface="+mj-lt"/>
                  </a:endParaRPr>
                </a:p>
                <a:p>
                  <a:pPr>
                    <a:lnSpc>
                      <a:spcPct val="150000"/>
                    </a:lnSpc>
                    <a:spcBef>
                      <a:spcPts val="300"/>
                    </a:spcBef>
                    <a:spcAft>
                      <a:spcPts val="300"/>
                    </a:spcAft>
                    <a:buFont typeface="Wingdings" pitchFamily="2" charset="2"/>
                    <a:buChar char="§"/>
                  </a:pPr>
                  <a:r>
                    <a:rPr lang="ko-KR" altLang="en-US" b="1" dirty="0">
                      <a:solidFill>
                        <a:srgbClr val="0000CC"/>
                      </a:solidFill>
                    </a:rPr>
                    <a:t> 어떤 것이 잘 기능하면 그것을 고치지 않는다</a:t>
                  </a:r>
                  <a:r>
                    <a:rPr lang="en-US" altLang="ko-KR" b="1" dirty="0">
                      <a:solidFill>
                        <a:srgbClr val="0000CC"/>
                      </a:solidFill>
                    </a:rPr>
                    <a:t>.</a:t>
                  </a:r>
                </a:p>
                <a:p>
                  <a:pPr>
                    <a:lnSpc>
                      <a:spcPct val="150000"/>
                    </a:lnSpc>
                    <a:spcBef>
                      <a:spcPts val="300"/>
                    </a:spcBef>
                    <a:spcAft>
                      <a:spcPts val="300"/>
                    </a:spcAft>
                    <a:buFont typeface="Wingdings" pitchFamily="2" charset="2"/>
                    <a:buChar char="§"/>
                  </a:pPr>
                  <a:r>
                    <a:rPr lang="en-US" altLang="ko-KR" b="1" dirty="0">
                      <a:solidFill>
                        <a:srgbClr val="0000CC"/>
                      </a:solidFill>
                    </a:rPr>
                    <a:t> </a:t>
                  </a:r>
                  <a:r>
                    <a:rPr lang="ko-KR" altLang="en-US" b="1" dirty="0">
                      <a:solidFill>
                        <a:srgbClr val="0000CC"/>
                      </a:solidFill>
                    </a:rPr>
                    <a:t>일단 효과가 있으면</a:t>
                  </a:r>
                  <a:r>
                    <a:rPr lang="en-US" altLang="ko-KR" b="1" dirty="0">
                      <a:solidFill>
                        <a:srgbClr val="0000CC"/>
                      </a:solidFill>
                    </a:rPr>
                    <a:t>, </a:t>
                  </a:r>
                  <a:r>
                    <a:rPr lang="ko-KR" altLang="en-US" b="1" dirty="0">
                      <a:solidFill>
                        <a:srgbClr val="0000CC"/>
                      </a:solidFill>
                    </a:rPr>
                    <a:t>그것을 좀 더 한다</a:t>
                  </a:r>
                  <a:r>
                    <a:rPr lang="en-US" altLang="ko-KR" b="1" dirty="0">
                      <a:solidFill>
                        <a:srgbClr val="0000CC"/>
                      </a:solidFill>
                    </a:rPr>
                    <a:t>. </a:t>
                  </a:r>
                </a:p>
                <a:p>
                  <a:pPr>
                    <a:lnSpc>
                      <a:spcPct val="150000"/>
                    </a:lnSpc>
                    <a:spcBef>
                      <a:spcPts val="300"/>
                    </a:spcBef>
                    <a:spcAft>
                      <a:spcPts val="300"/>
                    </a:spcAft>
                    <a:buFont typeface="Wingdings" pitchFamily="2" charset="2"/>
                    <a:buChar char="§"/>
                  </a:pPr>
                  <a:r>
                    <a:rPr lang="en-US" altLang="ko-KR" b="1" dirty="0">
                      <a:solidFill>
                        <a:srgbClr val="0000CC"/>
                      </a:solidFill>
                    </a:rPr>
                    <a:t> </a:t>
                  </a:r>
                  <a:r>
                    <a:rPr lang="ko-KR" altLang="en-US" b="1" dirty="0">
                      <a:solidFill>
                        <a:srgbClr val="0000CC"/>
                      </a:solidFill>
                    </a:rPr>
                    <a:t>효과가 없으면</a:t>
                  </a:r>
                  <a:r>
                    <a:rPr lang="en-US" altLang="ko-KR" b="1" dirty="0">
                      <a:solidFill>
                        <a:srgbClr val="0000CC"/>
                      </a:solidFill>
                    </a:rPr>
                    <a:t>, </a:t>
                  </a:r>
                  <a:r>
                    <a:rPr lang="ko-KR" altLang="en-US" b="1" dirty="0">
                      <a:solidFill>
                        <a:srgbClr val="0000CC"/>
                      </a:solidFill>
                    </a:rPr>
                    <a:t>같은 방법이 아닌 다른 방법을 사용한다</a:t>
                  </a:r>
                  <a:r>
                    <a:rPr lang="en-US" altLang="ko-KR" b="1" dirty="0">
                      <a:solidFill>
                        <a:srgbClr val="0000CC"/>
                      </a:solidFill>
                    </a:rPr>
                    <a:t>.</a:t>
                  </a:r>
                </a:p>
              </p:txBody>
            </p:sp>
          </p:grpSp>
          <p:sp>
            <p:nvSpPr>
              <p:cNvPr id="10" name="Rectangle 53"/>
              <p:cNvSpPr>
                <a:spLocks noChangeArrowheads="1"/>
              </p:cNvSpPr>
              <p:nvPr/>
            </p:nvSpPr>
            <p:spPr bwMode="auto">
              <a:xfrm>
                <a:off x="0" y="1000108"/>
                <a:ext cx="9138497" cy="571504"/>
              </a:xfrm>
              <a:prstGeom prst="rect">
                <a:avLst/>
              </a:prstGeom>
              <a:gradFill rotWithShape="0">
                <a:gsLst>
                  <a:gs pos="0">
                    <a:srgbClr val="63AEE7"/>
                  </a:gs>
                  <a:gs pos="100000">
                    <a:srgbClr val="38628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2. 3.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철학</a:t>
                </a:r>
              </a:p>
            </p:txBody>
          </p:sp>
        </p:grpSp>
        <p:sp>
          <p:nvSpPr>
            <p:cNvPr id="11" name="Text Box 71"/>
            <p:cNvSpPr txBox="1">
              <a:spLocks noChangeArrowheads="1"/>
            </p:cNvSpPr>
            <p:nvPr/>
          </p:nvSpPr>
          <p:spPr bwMode="auto">
            <a:xfrm>
              <a:off x="32" y="3571876"/>
              <a:ext cx="9143968" cy="328551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ko-KR" altLang="en-US" b="1" dirty="0">
                  <a:solidFill>
                    <a:srgbClr val="002060"/>
                  </a:solidFill>
                  <a:latin typeface="+mj-lt"/>
                </a:rPr>
                <a:t> </a:t>
              </a:r>
              <a:endParaRPr kumimoji="0" lang="en-US" altLang="ko-KR" b="1" dirty="0">
                <a:solidFill>
                  <a:srgbClr val="002060"/>
                </a:solidFill>
                <a:latin typeface="+mj-lt"/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문제는 어려움을 해결하기 위해 시도한 해결책의 실패이므로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다른 방법을 사용하는 것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이 더 바람직하며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과거의 잘못과 실패보다 과거의 성공과 예외상황을 발견하여 확대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문제를 해결하기 위하여 문제의 원인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내용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진행과정을 자세히 알아보기 보다는 문제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해결방안과 새로운 행동유형을 만드는 일에 더 많은 관심을 둠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내담자가 진심으로 변화를 원하므로 가족이 변화과정에 저항하는 일은 없으며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만약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저항한다면 치료적 개입이 자신들에게 적합하지 않다고 보기 때문임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</a:p>
          </p:txBody>
        </p:sp>
        <p:sp>
          <p:nvSpPr>
            <p:cNvPr id="9" name="Rectangle 53"/>
            <p:cNvSpPr>
              <a:spLocks noChangeArrowheads="1"/>
            </p:cNvSpPr>
            <p:nvPr/>
          </p:nvSpPr>
          <p:spPr bwMode="auto">
            <a:xfrm>
              <a:off x="0" y="3143248"/>
              <a:ext cx="9138497" cy="571504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2. 4.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관점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sp>
          <p:nvSpPr>
            <p:cNvPr id="7" name="Line 46"/>
            <p:cNvSpPr>
              <a:spLocks noChangeShapeType="1"/>
            </p:cNvSpPr>
            <p:nvPr/>
          </p:nvSpPr>
          <p:spPr bwMode="auto">
            <a:xfrm>
              <a:off x="0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4763" y="1124744"/>
              <a:ext cx="9139237" cy="5733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내담자가 원하는 것에 관심을 두는 것으로 시작하여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문제해결방법을 가족과 함께 만듦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내담자가 원하는 목표를 함께 세우는 것이 매우 중요함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첫 회기에서 치료목표를 분명하고 구체적으로 설정하되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협동적 치료목표 설정 원칙과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치료자와</a:t>
              </a:r>
              <a:r>
                <a:rPr lang="ko-KR" altLang="en-US" b="1" dirty="0">
                  <a:solidFill>
                    <a:srgbClr val="FF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내담자</a:t>
              </a:r>
              <a:r>
                <a:rPr lang="ko-KR" altLang="en-US" b="1" dirty="0">
                  <a:solidFill>
                    <a:srgbClr val="FF0000"/>
                  </a:solidFill>
                </a:rPr>
                <a:t> 관계 유형</a:t>
              </a:r>
              <a:r>
                <a:rPr lang="ko-KR" altLang="en-US" b="1" dirty="0">
                  <a:solidFill>
                    <a:srgbClr val="C00000"/>
                  </a:solidFill>
                </a:rPr>
                <a:t>을 고려해야 </a:t>
              </a:r>
              <a:r>
                <a:rPr lang="ko-KR" altLang="en-US" b="1" dirty="0">
                  <a:solidFill>
                    <a:srgbClr val="990033"/>
                  </a:solidFill>
                </a:rPr>
                <a:t>함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endParaRPr lang="en-US" altLang="ko-KR" sz="800" b="1" dirty="0">
                <a:solidFill>
                  <a:srgbClr val="990033"/>
                </a:solidFill>
              </a:endParaRPr>
            </a:p>
            <a:p>
              <a:pPr marL="342900" indent="-342900">
                <a:lnSpc>
                  <a:spcPct val="150000"/>
                </a:lnSpc>
                <a:spcBef>
                  <a:spcPts val="200"/>
                </a:spcBef>
                <a:buAutoNum type="arabicParenR"/>
              </a:pPr>
              <a:r>
                <a:rPr lang="ko-KR" altLang="en-US" b="1" dirty="0">
                  <a:solidFill>
                    <a:srgbClr val="FF0000"/>
                  </a:solidFill>
                </a:rPr>
                <a:t>협동적 치료목표 설정의 원칙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가족에게 중요하고 유익한 것을 목표로 설정</a:t>
              </a:r>
              <a:r>
                <a:rPr lang="en-US" altLang="ko-KR" b="1" dirty="0">
                  <a:solidFill>
                    <a:srgbClr val="990033"/>
                  </a:solidFill>
                </a:rPr>
                <a:t>. </a:t>
              </a:r>
              <a:r>
                <a:rPr lang="ko-KR" altLang="en-US" b="1" dirty="0">
                  <a:solidFill>
                    <a:srgbClr val="990033"/>
                  </a:solidFill>
                </a:rPr>
                <a:t>이견이 있을 경우 합의하도록 원조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작고 간단한 행동으로 목표를 설정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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성취감을 통해 희망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자신감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치료 동기 고양</a:t>
              </a:r>
              <a:endParaRPr lang="en-US" altLang="ko-KR" b="1" dirty="0">
                <a:solidFill>
                  <a:srgbClr val="990033"/>
                </a:solidFill>
                <a:sym typeface="Wingdings" pitchFamily="2" charset="2"/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구체적이고 명확하고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측정 가능한 행동 용어로 목표 기술</a:t>
              </a:r>
              <a:endParaRPr lang="en-US" altLang="ko-KR" b="1" dirty="0">
                <a:solidFill>
                  <a:srgbClr val="990033"/>
                </a:solidFill>
                <a:sym typeface="Wingdings" pitchFamily="2" charset="2"/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문제의 제거나 소멸이 아닌 가족이 원하는 새로운 긍정적 행동을 시작하도록 원조</a:t>
              </a:r>
              <a:endParaRPr lang="en-US" altLang="ko-KR" b="1" dirty="0">
                <a:solidFill>
                  <a:srgbClr val="990033"/>
                </a:solidFill>
                <a:sym typeface="Wingdings" pitchFamily="2" charset="2"/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최종 결과가 아닌 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‘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지금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-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여기에서 처음 시작하는 것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’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을 목표로 설정</a:t>
              </a:r>
              <a:endParaRPr lang="en-US" altLang="ko-KR" b="1" dirty="0">
                <a:solidFill>
                  <a:srgbClr val="990033"/>
                </a:solidFill>
                <a:sym typeface="Wingdings" pitchFamily="2" charset="2"/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현실생활에서 성취 가능한 구체적인 것을 목표로 설정</a:t>
              </a: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목표 달성은 힘들고 어려운 일이라는 인식을 갖고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책임감을 갖고 협력하여 달성함</a:t>
              </a:r>
              <a:endParaRPr lang="en-US" altLang="ko-KR" b="1" dirty="0">
                <a:solidFill>
                  <a:srgbClr val="990033"/>
                </a:solidFill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3968" cy="593164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치료목표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sp>
          <p:nvSpPr>
            <p:cNvPr id="7" name="Line 46"/>
            <p:cNvSpPr>
              <a:spLocks noChangeShapeType="1"/>
            </p:cNvSpPr>
            <p:nvPr/>
          </p:nvSpPr>
          <p:spPr bwMode="auto">
            <a:xfrm>
              <a:off x="0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4763" y="1124744"/>
              <a:ext cx="9139237" cy="5733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2)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치료자와</a:t>
              </a:r>
              <a:r>
                <a:rPr lang="ko-KR" altLang="en-US" b="1" dirty="0">
                  <a:solidFill>
                    <a:srgbClr val="FF0000"/>
                  </a:solidFill>
                </a:rPr>
                <a:t> 내담자의 관계 유형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990033"/>
                  </a:solidFill>
                </a:rPr>
                <a:t> 내담자의 상담동기와 원하는 것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치료자와의</a:t>
              </a:r>
              <a:r>
                <a:rPr lang="ko-KR" altLang="en-US" b="1" dirty="0">
                  <a:solidFill>
                    <a:srgbClr val="990033"/>
                  </a:solidFill>
                </a:rPr>
                <a:t> 상호작용성에 근거</a:t>
              </a: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방문형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불평형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고객형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세 유형으로 분명하게 구분되지 않을 수 있으며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방문형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</a:t>
              </a:r>
              <a:r>
                <a:rPr lang="ko-KR" altLang="en-US" b="1" dirty="0" err="1">
                  <a:solidFill>
                    <a:srgbClr val="990033"/>
                  </a:solidFill>
                  <a:sym typeface="Wingdings" pitchFamily="2" charset="2"/>
                </a:rPr>
                <a:t>고객형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, </a:t>
              </a:r>
              <a:r>
                <a:rPr lang="ko-KR" altLang="en-US" b="1" dirty="0" err="1">
                  <a:solidFill>
                    <a:srgbClr val="990033"/>
                  </a:solidFill>
                  <a:sym typeface="Wingdings" pitchFamily="2" charset="2"/>
                </a:rPr>
                <a:t>방문형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</a:t>
              </a:r>
              <a:r>
                <a:rPr lang="ko-KR" altLang="en-US" b="1" dirty="0" err="1">
                  <a:solidFill>
                    <a:srgbClr val="990033"/>
                  </a:solidFill>
                  <a:sym typeface="Wingdings" pitchFamily="2" charset="2"/>
                </a:rPr>
                <a:t>불평형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 등으로</a:t>
              </a:r>
              <a:endParaRPr lang="en-US" altLang="ko-KR" b="1" dirty="0">
                <a:solidFill>
                  <a:srgbClr val="990033"/>
                </a:solidFill>
                <a:sym typeface="Wingdings" pitchFamily="2" charset="2"/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바뀌기도 하므로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확실치 않은 경우 </a:t>
              </a:r>
              <a:r>
                <a:rPr lang="ko-KR" altLang="en-US" b="1" dirty="0" err="1">
                  <a:solidFill>
                    <a:srgbClr val="990033"/>
                  </a:solidFill>
                  <a:sym typeface="Wingdings" pitchFamily="2" charset="2"/>
                </a:rPr>
                <a:t>관찰팀과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 상의하여 판단함이 바람직함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 (1)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방문형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990033"/>
                  </a:solidFill>
                </a:rPr>
                <a:t> 비자발적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내담자로서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자신의 문제를 인정하지 않고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상담 필요성도 인식하지 못하며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990033"/>
                  </a:solidFill>
                </a:rPr>
                <a:t>   </a:t>
              </a:r>
              <a:r>
                <a:rPr lang="ko-KR" altLang="en-US" b="1" dirty="0">
                  <a:solidFill>
                    <a:srgbClr val="990033"/>
                  </a:solidFill>
                </a:rPr>
                <a:t>다른 사람에게 문제가 있다고 생각하며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문제해결 동기 약하고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치료목표의 합의도 애로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상담실에 온 것 자체를 칭찬하고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온화한 태도로 수용하고 어려움을 충분히 이해함을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990033"/>
                  </a:solidFill>
                </a:rPr>
                <a:t>   </a:t>
              </a:r>
              <a:r>
                <a:rPr lang="ko-KR" altLang="en-US" b="1" dirty="0">
                  <a:solidFill>
                    <a:srgbClr val="990033"/>
                  </a:solidFill>
                </a:rPr>
                <a:t>전달하고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의견을 존중하고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내담자에게</a:t>
              </a:r>
              <a:r>
                <a:rPr lang="ko-KR" altLang="en-US" b="1" dirty="0">
                  <a:solidFill>
                    <a:srgbClr val="990033"/>
                  </a:solidFill>
                </a:rPr>
                <a:t> 중요한 것을 판단할 수 있는 능력 있음 인정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다른 사람의 관점에서 질문을 함으로써 목표를 협상할 수 있음</a:t>
              </a:r>
              <a:endParaRPr lang="en-US" altLang="ko-KR" b="1" dirty="0">
                <a:solidFill>
                  <a:srgbClr val="990033"/>
                </a:solidFill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3968" cy="593164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치료목표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sp>
          <p:nvSpPr>
            <p:cNvPr id="7" name="Line 46"/>
            <p:cNvSpPr>
              <a:spLocks noChangeShapeType="1"/>
            </p:cNvSpPr>
            <p:nvPr/>
          </p:nvSpPr>
          <p:spPr bwMode="auto">
            <a:xfrm>
              <a:off x="0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4763" y="1124744"/>
              <a:ext cx="9139237" cy="5733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 (2)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불평형</a:t>
              </a:r>
              <a:endParaRPr lang="en-US" altLang="ko-KR" sz="800" b="1" dirty="0">
                <a:solidFill>
                  <a:srgbClr val="FF0000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치료자와</a:t>
              </a:r>
              <a:r>
                <a:rPr lang="ko-KR" altLang="en-US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990033"/>
                  </a:solidFill>
                </a:rPr>
                <a:t> 대화과정에서 불평</a:t>
              </a:r>
              <a:r>
                <a:rPr lang="en-US" altLang="ko-KR" b="1" dirty="0">
                  <a:solidFill>
                    <a:srgbClr val="990033"/>
                  </a:solidFill>
                </a:rPr>
                <a:t>,</a:t>
              </a:r>
              <a:r>
                <a:rPr lang="ko-KR" altLang="en-US" b="1" dirty="0">
                  <a:solidFill>
                    <a:srgbClr val="990033"/>
                  </a:solidFill>
                </a:rPr>
                <a:t> 문제를 공동으로 확인하고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990033"/>
                  </a:solidFill>
                </a:rPr>
                <a:t> 이해 받기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>
                  <a:solidFill>
                    <a:srgbClr val="990033"/>
                  </a:solidFill>
                </a:rPr>
                <a:t>  원하지만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해결책을 찾는</a:t>
              </a: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과정에서는 내담자가 관여하지 않으려는 경우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990033"/>
                  </a:solidFill>
                </a:rPr>
                <a:t> 문제와 해결 필요성에 대해서 상세히 설명하지만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문제해결의지를 보이지 않음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>
                  <a:solidFill>
                    <a:srgbClr val="990033"/>
                  </a:solidFill>
                </a:rPr>
                <a:t>  다른 사람의 변화를 통해 문제해결이 가능하다고 생각함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문제해결의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방해자로</a:t>
              </a:r>
              <a:r>
                <a:rPr lang="ko-KR" altLang="en-US" b="1" dirty="0">
                  <a:solidFill>
                    <a:srgbClr val="990033"/>
                  </a:solidFill>
                </a:rPr>
                <a:t> 보다는 해결을 위해 활용할 자원으로 보고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역할 변화 유도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 (3) </a:t>
              </a:r>
              <a:r>
                <a:rPr lang="ko-KR" altLang="en-US" b="1" dirty="0" err="1">
                  <a:solidFill>
                    <a:srgbClr val="FF0000"/>
                  </a:solidFill>
                </a:rPr>
                <a:t>고객형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990033"/>
                  </a:solidFill>
                </a:rPr>
                <a:t> 문제해결과 변화를 위한 자발적 동기가 높고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자신이 해결책 모색에 중요한 역할을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990033"/>
                  </a:solidFill>
                </a:rPr>
                <a:t>   </a:t>
              </a:r>
              <a:r>
                <a:rPr lang="ko-KR" altLang="en-US" b="1" dirty="0">
                  <a:solidFill>
                    <a:srgbClr val="990033"/>
                  </a:solidFill>
                </a:rPr>
                <a:t>담당하고 노력해야 한다는 점을 알고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문제해결을 위한 노력 경주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 defTabSz="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자발적 문제해결 요청을 한 경우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치료동기가 높아 협력적 치료관계 형성 용이</a:t>
              </a:r>
              <a:endParaRPr lang="en-US" altLang="ko-KR" b="1" dirty="0">
                <a:solidFill>
                  <a:srgbClr val="990033"/>
                </a:solidFill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3968" cy="593164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치료목표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2882</TotalTime>
  <Words>2614</Words>
  <Application>Microsoft Office PowerPoint</Application>
  <PresentationFormat>화면 슬라이드 쇼(4:3)</PresentationFormat>
  <Paragraphs>270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5" baseType="lpstr">
      <vt:lpstr>HY강B</vt:lpstr>
      <vt:lpstr>HY견고딕</vt:lpstr>
      <vt:lpstr>굴림</vt:lpstr>
      <vt:lpstr>Arial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357</cp:revision>
  <dcterms:created xsi:type="dcterms:W3CDTF">2004-08-18T05:19:37Z</dcterms:created>
  <dcterms:modified xsi:type="dcterms:W3CDTF">2021-05-26T00:22:08Z</dcterms:modified>
</cp:coreProperties>
</file>