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56" r:id="rId3"/>
    <p:sldId id="292" r:id="rId4"/>
    <p:sldId id="283" r:id="rId5"/>
    <p:sldId id="284" r:id="rId6"/>
    <p:sldId id="296" r:id="rId7"/>
    <p:sldId id="285" r:id="rId8"/>
    <p:sldId id="286" r:id="rId9"/>
    <p:sldId id="297" r:id="rId10"/>
    <p:sldId id="287" r:id="rId11"/>
    <p:sldId id="272" r:id="rId12"/>
    <p:sldId id="294" r:id="rId13"/>
    <p:sldId id="293" r:id="rId14"/>
    <p:sldId id="288" r:id="rId15"/>
    <p:sldId id="276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44624"/>
            <a:ext cx="9180512" cy="6898244"/>
            <a:chOff x="0" y="44624"/>
            <a:chExt cx="9180512" cy="689824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자기개념의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36512" y="620688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전체적 자기개념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일시적 자기개념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자기개념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아동기의 자기개념 발달은 학교에서의 성공과 실패의 영향을 받으며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친구의 긍정 평가는 긍정적 자기개념으로 연결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7-2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 자신에 대해 갖고 있는 개인적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가치감이나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긍정적 평가로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자기개념의 하위요인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유아기는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높지만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아동기에 객관적으로 자기평가를 하고 타인의 견해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수용하는 능력 발달로 재조정되며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자존감으로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근면성과 열등감의 발달과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자아존중감이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밀접한 관련성 있음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 및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발달에는 교사와 친구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긍정평가가 중요함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교사 지도방법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학습목표를 설정하고 근면성 동기를 조장하고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성공감을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경험하도록 지원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 훈육방법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199-200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목표를 달성하기 위해 순간의 충동적 욕구나 행동을 억제할 수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능력으로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유혹에 저항하는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만족을 지연하는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 억제하는 능력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4291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191136"/>
            <a:ext cx="9144001" cy="6522784"/>
            <a:chOff x="0" y="191136"/>
            <a:chExt cx="9144001" cy="6522784"/>
          </a:xfrm>
        </p:grpSpPr>
        <p:grpSp>
          <p:nvGrpSpPr>
            <p:cNvPr id="8" name="그룹 7"/>
            <p:cNvGrpSpPr/>
            <p:nvPr/>
          </p:nvGrpSpPr>
          <p:grpSpPr>
            <a:xfrm>
              <a:off x="0" y="191136"/>
              <a:ext cx="9144001" cy="6522784"/>
              <a:chOff x="0" y="191136"/>
              <a:chExt cx="9144001" cy="6522784"/>
            </a:xfrm>
          </p:grpSpPr>
          <p:grpSp>
            <p:nvGrpSpPr>
              <p:cNvPr id="2" name="그룹 4"/>
              <p:cNvGrpSpPr/>
              <p:nvPr/>
            </p:nvGrpSpPr>
            <p:grpSpPr>
              <a:xfrm>
                <a:off x="0" y="785794"/>
                <a:ext cx="9144001" cy="5928126"/>
                <a:chOff x="0" y="785794"/>
                <a:chExt cx="9144001" cy="5928126"/>
              </a:xfrm>
            </p:grpSpPr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2276872"/>
                  <a:ext cx="9144000" cy="44370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학교는 아동의 사회활동의 장으로 사회적 발달에도 많은 영향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교사는 아동의 사회화 과정에 큰 영향을 미치며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저학년일수록 더 많은 영향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교사는 칭찬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비난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처벌과 같은 사회적 강화를 사용하며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능력과 성취도에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맞는 사회적 지위를 부여하여야 함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아동은 교사의 지도로 바람직한 행동과 규범 학습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사회정체감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형성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급우집단은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학년 때에는 친한 친구끼리 소집단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학년 이상에서는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명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지도자가 있어서 학급 전원이 관계를 맺음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급우와의 상호작용이 확대되고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성인의 승인보다는 또래의 승인을 받고 싶어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하므로 교사의 영향력은 점차 감소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급우와의 상호작용을 통해 자기중심적 관점 감소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사회규칙과 압력에 반응하는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방법 학습</a:t>
                  </a:r>
                </a:p>
              </p:txBody>
            </p:sp>
          </p:grp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191136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1700808"/>
              <a:ext cx="39741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학교와 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0" y="220486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892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아동기에 사회관계망이 이웃과 학교로 확대되고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집단생활을 통해 규범 준수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상호협력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욕구통제 등과 관련된 사회적 기술과 태도를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0" y="142852"/>
            <a:ext cx="9144001" cy="6695288"/>
            <a:chOff x="0" y="142852"/>
            <a:chExt cx="9144001" cy="669528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42852"/>
              <a:ext cx="48413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또래집단과 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42918"/>
              <a:ext cx="9144000" cy="6195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이웃에 살고 연령이 비슷하고 동성의 아동으로 주로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학업성적이나 지도력 등에 따라 서열화 </a:t>
              </a:r>
            </a:p>
            <a:p>
              <a:pPr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또래집단의 행동기준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가치관을 배우며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안정감과 인지발달 촉진 </a:t>
              </a: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접촉 기회 많고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동일한 흥미가 있는 친구를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저학년은 지리적 근접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</a:p>
            <a:p>
              <a:pPr algn="dist"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가족간 교류가 많은 또래를 선택하나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고학년은 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성격특성을 근거로 선택</a:t>
              </a:r>
            </a:p>
            <a:p>
              <a:pPr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7-8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세에는 동성친구와 어울리고 이성친구에 배타적임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짝꿍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특별히 마음에 드는 친구와 절친한 이원적 관계 형성하고 비밀공유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짝패집단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강한 연대성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소속감을 가진 집단 형성하여 조직적 활동을 하는 도당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짝패집단에서는 외모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학업성취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지도력 등에 따라 서열화하는데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짝패집단내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서열이 자기역량과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결정하는 주요 요인</a:t>
              </a: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짝패집단의 긍정적 효과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용기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정의감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있지만 위험성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내재</a:t>
              </a: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짝패집단에게서 거부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괴롭힘을 당하는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집단따돌림의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피해자 발생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203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집단따돌림의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경험은 불안과 우울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부정적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부적응적 행동을 보이게 만들며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장기적인 영향을 미침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4291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141786" y="285728"/>
            <a:ext cx="9285786" cy="6580497"/>
            <a:chOff x="0" y="285728"/>
            <a:chExt cx="9355126" cy="658049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69260" y="857233"/>
              <a:ext cx="9144000" cy="2092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아동기에는 집단놀이보다 심판이 필요하고 규칙이 복잡한 단체놀이를 선호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단체놀이를 통해 개인의 목표가 단체의 목표에 종속된다는 것 인식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놀이에서의 승리라는 단체목표를 위해 개인 목표성취 유보하며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의기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투합하여 협동하는 과정에서 노동배분의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경쟁의 본질과 승리의 중요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 학습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9666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단체놀이와 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85723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139656" y="350100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139656" y="2996952"/>
              <a:ext cx="49255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대중매체와 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139656" y="3573016"/>
              <a:ext cx="9215470" cy="3293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아동은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TV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와 인터넷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스마트폰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등 다양한 매체를 통해 정보를 수집하고 활용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이들 매체의 순기능 못지않게 역기능 또한 크므로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매체가 사회적 발달에 긍정 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부정의 영향 미침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장시간 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TV,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인터넷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스마트폰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사용시 신체적 문제 발생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거북목증후군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불면증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산만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눈의 피로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어지름증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폭력성 게임 등으로 인해 공격성이 높아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지고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매체중독에 이를 위험성이 있음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가상공간에 몰입하여  현실세계에서의 우정 발달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협동심의 발달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대인관계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전반에 어려움 초래될 수 있음</a:t>
              </a:r>
              <a:endParaRPr lang="en-US" altLang="ko-KR" sz="2000" b="1" dirty="0">
                <a:solidFill>
                  <a:srgbClr val="00CCFF"/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141786" y="71414"/>
            <a:ext cx="9425248" cy="6404574"/>
            <a:chOff x="-141786" y="71414"/>
            <a:chExt cx="9425248" cy="6404574"/>
          </a:xfrm>
        </p:grpSpPr>
        <p:grpSp>
          <p:nvGrpSpPr>
            <p:cNvPr id="2" name="그룹 19"/>
            <p:cNvGrpSpPr/>
            <p:nvPr/>
          </p:nvGrpSpPr>
          <p:grpSpPr>
            <a:xfrm>
              <a:off x="-141786" y="71414"/>
              <a:ext cx="9425248" cy="6404574"/>
              <a:chOff x="0" y="71414"/>
              <a:chExt cx="9283656" cy="6404574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283656" cy="6404574"/>
                <a:chOff x="0" y="71414"/>
                <a:chExt cx="9283656" cy="6404574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71480"/>
                  <a:ext cx="9283656" cy="5904508"/>
                  <a:chOff x="0" y="571480"/>
                  <a:chExt cx="9283656" cy="5904508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139656" y="3429000"/>
                    <a:ext cx="9144000" cy="30469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결식 아동 급식 지원사업 실시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비만아동 영양관리 프로그램 운영</a:t>
                    </a: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장애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난치성질환 아동 등의 조기치료와 재활지원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장애아 가족지원 사업 실시</a:t>
                    </a: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장애아 통합교육 지원 위한 학교사회복지 프로그램</a:t>
                    </a:r>
                  </a:p>
                  <a:p>
                    <a:pPr algn="dist"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아동학대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학대 예방을 위한 홍보와 교육 강화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신고의무자의 신고 강화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학대 피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2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해아동에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대한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일시보호서비스와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치료 및 전문사례관리서비스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학대 행위자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치료 및 개입 프로그램의 실시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아동보호전문기관의 기능 강화 등</a:t>
                    </a:r>
                  </a:p>
                  <a:p>
                    <a:pPr>
                      <a:lnSpc>
                        <a:spcPct val="12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인지발달과 놀이공간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공식교육을 통한 인지 발달과 창의적 놀이 공간 확보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5620449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 4.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사회복지실천에서의 관심 영역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139656" y="2780928"/>
                <a:ext cx="555771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2288" y="335699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6" name="Rectangle 69"/>
            <p:cNvSpPr>
              <a:spLocks noChangeArrowheads="1"/>
            </p:cNvSpPr>
            <p:nvPr/>
          </p:nvSpPr>
          <p:spPr bwMode="auto">
            <a:xfrm>
              <a:off x="-36512" y="620688"/>
              <a:ext cx="9180512" cy="2036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아동의 건전한 발달을 위해서는 적절한 발달환경이 갖추어져야 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사회환경의 부적절성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지원체계의 부족으로 건전한 발달을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못하고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미충족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욕구나 문제를 경험하기도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아동복지서비스가 저소득 및 사회적 보호를 필요로 하는 아동을 주된 대상으로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등 아직도 가족기능 보완 및 대체 서비스의 성격이 강한 한계가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6512" y="44624"/>
            <a:ext cx="9361040" cy="6622240"/>
            <a:chOff x="-36512" y="44624"/>
            <a:chExt cx="9361040" cy="6622240"/>
          </a:xfrm>
        </p:grpSpPr>
        <p:grpSp>
          <p:nvGrpSpPr>
            <p:cNvPr id="12" name="그룹 11"/>
            <p:cNvGrpSpPr/>
            <p:nvPr/>
          </p:nvGrpSpPr>
          <p:grpSpPr>
            <a:xfrm>
              <a:off x="-1" y="2780928"/>
              <a:ext cx="9144001" cy="3885936"/>
              <a:chOff x="-1" y="2780928"/>
              <a:chExt cx="9144001" cy="3885936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-1" y="3284984"/>
                <a:ext cx="9144001" cy="3381880"/>
                <a:chOff x="-1" y="3284984"/>
                <a:chExt cx="9144001" cy="3381880"/>
              </a:xfrm>
            </p:grpSpPr>
            <p:grpSp>
              <p:nvGrpSpPr>
                <p:cNvPr id="2" name="그룹 4"/>
                <p:cNvGrpSpPr/>
                <p:nvPr/>
              </p:nvGrpSpPr>
              <p:grpSpPr>
                <a:xfrm>
                  <a:off x="-1" y="3284984"/>
                  <a:ext cx="9144001" cy="2872775"/>
                  <a:chOff x="-1" y="3284984"/>
                  <a:chExt cx="9144001" cy="2872775"/>
                </a:xfrm>
              </p:grpSpPr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3284984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356992"/>
                    <a:ext cx="9144000" cy="28007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가족치료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학교사회복지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집단사회복지 개입을 통한 사회성 발달 지원</a:t>
                    </a:r>
                  </a:p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집단따돌림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학교폭력 피해아동의 치료와 지원</a:t>
                    </a:r>
                  </a:p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품행장애 해결을 위한 임상적 개입</a:t>
                    </a:r>
                  </a:p>
                  <a:p>
                    <a:pPr algn="dist"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사회적 보호가 필요한 아동의 지역사회 및 시설보호서비스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긴급보호서비스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 algn="dist"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입양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가정위탁서비스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양육시설 입소 지원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아동발달지원계좌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드림스타트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서비스 이용</a:t>
                    </a:r>
                  </a:p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지역아동센터 등의 방과후 보호 프로그램과 아동기능교실 등의 운영</a:t>
                    </a:r>
                  </a:p>
                  <a:p>
                    <a:pPr>
                      <a:lnSpc>
                        <a:spcPct val="11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실종아동 발견과 신고서비스 운영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(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실종아동전문기관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)</a:t>
                    </a:r>
                    <a:endPara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3059832" y="6143644"/>
                  <a:ext cx="6084168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r"/>
                  <a:r>
                    <a:rPr lang="en-US" altLang="ko-KR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ko-KR" altLang="en-US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다음 주 강의 주제</a:t>
                  </a:r>
                  <a:r>
                    <a:rPr lang="en-US" altLang="ko-KR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: </a:t>
                  </a:r>
                  <a:r>
                    <a:rPr lang="ko-KR" altLang="en-US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8</a:t>
                  </a:r>
                  <a:r>
                    <a:rPr lang="ko-KR" altLang="en-US" sz="2800" b="1" dirty="0">
                      <a:solidFill>
                        <a:srgbClr val="7030A0"/>
                      </a:solidFill>
                      <a:latin typeface="HY견고딕" pitchFamily="18" charset="-127"/>
                      <a:ea typeface="HY견고딕" pitchFamily="18" charset="-127"/>
                    </a:rPr>
                    <a:t>장 청소년기</a:t>
                  </a:r>
                  <a:endPara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-1" y="614364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2780928"/>
                <a:ext cx="50720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사회적 발달의 관심영역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-31494" y="620688"/>
              <a:ext cx="9356022" cy="2082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감각기관과 언어장애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재활 및 치료 중심의 사회서비스 프로그램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학습장애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교육과 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 등의 통합치료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가족지지 프로그램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 및 사회성 발달 지원을 위한 예술 및 놀이 프로그램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등교거부증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소아우울증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주의력결핍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과잉행동 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인터넷 및 게임 중독 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치료를 위한 개인상담이나 가족치료 프로그램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 극복을 위한 상담과 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가족개입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학교사회복지적 개입과 집단치료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5143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Line 68"/>
            <p:cNvSpPr>
              <a:spLocks noChangeShapeType="1"/>
            </p:cNvSpPr>
            <p:nvPr/>
          </p:nvSpPr>
          <p:spPr bwMode="auto">
            <a:xfrm>
              <a:off x="-36512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아동기의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아동기의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아동기의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아동기 발달에 관한 관심</a:t>
            </a: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7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아동기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-32" y="79464"/>
            <a:ext cx="9145484" cy="6800022"/>
            <a:chOff x="-32" y="79464"/>
            <a:chExt cx="9145484" cy="6800022"/>
          </a:xfrm>
        </p:grpSpPr>
        <p:grpSp>
          <p:nvGrpSpPr>
            <p:cNvPr id="2" name="그룹 12"/>
            <p:cNvGrpSpPr/>
            <p:nvPr/>
          </p:nvGrpSpPr>
          <p:grpSpPr>
            <a:xfrm>
              <a:off x="0" y="2285992"/>
              <a:ext cx="9144001" cy="4593494"/>
              <a:chOff x="-32" y="2405714"/>
              <a:chExt cx="9144001" cy="4593494"/>
            </a:xfrm>
          </p:grpSpPr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-32" y="2468602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성장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32" y="240571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  <p:sp>
            <p:nvSpPr>
              <p:cNvPr id="12" name="Rectangle 69"/>
              <p:cNvSpPr>
                <a:spLocks noChangeArrowheads="1"/>
              </p:cNvSpPr>
              <p:nvPr/>
            </p:nvSpPr>
            <p:spPr bwMode="auto">
              <a:xfrm>
                <a:off x="-32" y="2905780"/>
                <a:ext cx="9144000" cy="4093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비교적 완만한 신체 성장과 신체 체계의 안정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188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표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7-1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아동기 후반 신장과 체중이 급격히 증가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10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11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세에 사춘기의 시작으로 여아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신체적 성장이 남아에 비하여 우세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사춘기 여아가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년 먼저 시작이 원인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신체구조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팔다리의 성장이 빠름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말라 보이고 팔다리가 길어 보이는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등신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얼굴형은 길쭉한 모습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코와 입이 커지고 넓어져 전체적인 얼굴 모습 달라짐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유치 빠지고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외모 무관심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청결 요구에 반항하여 개구쟁이 모습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뼈의 성장이 근육의 성장 속도를 앞질러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20%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</a:t>
                </a:r>
                <a:r>
                  <a:rPr lang="ko-KR" altLang="en-US" sz="2000" b="1" dirty="0" err="1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성장통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골통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경험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뇌 중량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95%,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편도선 최대 크기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성적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중성기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심장은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세에 출생 시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배 정도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미각 발달과 운동량 증가로 식사량이 증가하여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위의 용적이 성인의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2/3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정도</a:t>
                </a:r>
              </a:p>
            </p:txBody>
          </p:sp>
        </p:grp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79464"/>
              <a:ext cx="9145452" cy="147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도당기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잠재기로도 불림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꾸준한 신체적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형태의 인지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인지능력 발전과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기술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습득의 시기</a:t>
              </a: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2" y="28574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3" name="Rectangle 67"/>
            <p:cNvSpPr>
              <a:spLocks noChangeArrowheads="1"/>
            </p:cNvSpPr>
            <p:nvPr/>
          </p:nvSpPr>
          <p:spPr bwMode="auto">
            <a:xfrm>
              <a:off x="0" y="1700808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1.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665480"/>
            <a:chOff x="-1" y="928670"/>
            <a:chExt cx="9144001" cy="6665480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운동의 속도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호응성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역량 등이 더욱 발달되고 정교화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신체를 이용한 달리기 등의 능력을 활용한 스포츠와 조직적인 단체놀이에 강한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남아의 운동능력이 좀 더 발달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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기대나 운동참여 기회의 차이에 기인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스포츠 게임 참여는 운동 효과 이외에도 우정관계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게임 규칙 준수하며 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구성원과 협력하는 방법 등 사회적 기술의 학습 기회 부여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아동은 운동 통해 신체균형 시험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신체부분 조정과 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유연성 함양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 발달은 신체적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발달에도 영향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운동기술과 역량을 다른 아동과 비교 평가하므로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운동능력은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 형성의 밑바탕이 되고  심리사회적 발달에 영향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운동능력 뛰어난 아동은 쾌활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창조적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적극적 자기표현하고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부러움의 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운동능력 떨어지는 아동은 소심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겁 많고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내성적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의존적이며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멸시의 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아동기에 운동에 적합한 환경과 기회를 제공하여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 </a:t>
              </a:r>
              <a:r>
                <a:rPr lang="ko-KR" altLang="en-US" sz="2000" b="1" dirty="0" err="1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촉진필요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26084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운동 발달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71414"/>
            <a:ext cx="9144001" cy="6589859"/>
            <a:chOff x="0" y="71414"/>
            <a:chExt cx="9144001" cy="6589859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589859"/>
              <a:chOff x="0" y="71414"/>
              <a:chExt cx="9144001" cy="6589859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089793"/>
                <a:chOff x="0" y="571480"/>
                <a:chExt cx="9144001" cy="6089793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231645"/>
                  <a:ext cx="9144000" cy="54296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지각의 개념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190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endPara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지각발달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지각이 미분화되어 정서와 혼합되어 있으나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객관적 지각 가능함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유아기의 운동지각은 점차 공간지각으로 전환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공간지각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세는 자신이 생활하는 범위  이내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6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7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친척집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이웃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친구 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 algn="dist"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다른 나라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우주 등에 대한 정확한 공간개념이 형성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8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모험심에서 탐험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여행을 떠나거나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9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세에는 한두 번 가 본 곳이면 혼자서 교통수단을 이용하여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찾아감</a:t>
                  </a:r>
                </a:p>
                <a:p>
                  <a:pPr algn="dist">
                    <a:lnSpc>
                      <a:spcPct val="16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시간지각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유아기부터 발달하기 시작하여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8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세에는 과거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현재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미래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시간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 algn="dist"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년 등의 시간 정확히 이해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9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10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시간표에 따라 규칙적으로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계획된 일 실행 가능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초등학교 고학년에는 추상적 시간 의식이 점차 확립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6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되고 졸업 시에는 성인과 유사한 수준의 시간 의식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532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2.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6"/>
          <p:cNvGrpSpPr/>
          <p:nvPr/>
        </p:nvGrpSpPr>
        <p:grpSpPr>
          <a:xfrm>
            <a:off x="-32" y="97466"/>
            <a:ext cx="9144033" cy="6571742"/>
            <a:chOff x="-32" y="3879097"/>
            <a:chExt cx="9144033" cy="3008681"/>
          </a:xfrm>
        </p:grpSpPr>
        <p:grpSp>
          <p:nvGrpSpPr>
            <p:cNvPr id="3" name="그룹 15"/>
            <p:cNvGrpSpPr/>
            <p:nvPr/>
          </p:nvGrpSpPr>
          <p:grpSpPr>
            <a:xfrm>
              <a:off x="-32" y="3879097"/>
              <a:ext cx="9144033" cy="305474"/>
              <a:chOff x="-32" y="3879097"/>
              <a:chExt cx="9144033" cy="305474"/>
            </a:xfrm>
          </p:grpSpPr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-32" y="3879097"/>
                <a:ext cx="4136069" cy="2395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언어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0" y="418457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4250506"/>
              <a:ext cx="9144000" cy="2637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유아기에 상당  수준의 언어발달이 이루어지나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언어적 유능성은 아동기에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결정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공식 교육의 결과로 문자언어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발표력과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문법력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독해력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 현저한 언어 발달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문자언어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초등학교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학년 때에 거의 발달하며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졸업시에는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 개의 단어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단어 정확히 이해하고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단어와 관련된 사고도 정교화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독해능력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학년에는 묵독할 정도로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고학년이 되면 현저하게 발달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작문능력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발표능력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문법능력도 아동기에 집중적으로 발달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사용 어휘 수가 이해 어휘 수보다 적으나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 표현력도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하나의 주제에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대한 대화가 가능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인지발달과 사회적 관점 수용능력의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사회언어학적 이해 능력의 발달로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의사소통능력이 급격히 발달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643949"/>
            <a:chOff x="0" y="137720"/>
            <a:chExt cx="9144001" cy="688260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2329484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81909"/>
              <a:ext cx="9144000" cy="6238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직관적 사고나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전조작적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사고의 특성이 남아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Piaget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Inhelder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구체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조작 사고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(7-11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전환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구체적 조작 사고단계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보존기술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분류기술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조합기술 등의 개념적 기술 발달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보존기술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가역성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보상성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동일성의 원리에 대한 이해 바탕으로 발달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192-193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 및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분류기술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유포섭과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분류위계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193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바탕으로 발달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조합기술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조작하는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사칙연산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구체적 조작 사고 발달의 효과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현상간의 인과관계 추론하며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세계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규칙과 대상 사이의 관계를 지배하는 원리 이해하고 대상 분류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아동기에는 읽기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쓰기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셈하기 등의 기본 학습이 가능하고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시나 이야기 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놀이를 창조적으로 만들고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수공기술의 발달과 운동기술도 갖추게 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 인지양식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수렴적 사고와 확산적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장의존성과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장독립성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사려성과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충동성  등으로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194-195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55749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747930"/>
            <a:chOff x="0" y="137720"/>
            <a:chExt cx="9144001" cy="699032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3974165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지능과 창의성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55749"/>
              <a:ext cx="9144000" cy="6472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목적적으로 행동하고 합리적 사고하고 환경에 대처하는 총체적 능력으로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논리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 적응능력 포함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지능지수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정신연령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70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미만 지적 장애아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140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우수아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 발달의 유전적 영향과 환경적 자극의 영향에 대한 논란 팽팽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쌍생아 지능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 강조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 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외부환경 개선으로 지능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 강조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지능 발달의 결정적 시기와 지능 발달의 한계에도 이견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11-18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사이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문제에 대한 대안적 해결책을 생각하고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친숙한 물체를 다르게 사용할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 있는 방안을 만들어 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색다른 개념을 만들어 내는 능력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창의성은 지능과는 상관성이 높지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확산적 사고에서 비롯됨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창의성이 높은 아동이 엉뚱한 아이로 비칠 가능성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교사의 역할 중요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55749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2" y="0"/>
            <a:ext cx="9144032" cy="6914268"/>
            <a:chOff x="-32" y="3643314"/>
            <a:chExt cx="9144032" cy="6914268"/>
          </a:xfrm>
        </p:grpSpPr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-32" y="3643314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정서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41433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0" y="4119986"/>
              <a:ext cx="9144000" cy="643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아동기에는 정서적으로 안정된 시기로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통제와 분화된 정서 표현 가능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공포감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상상적이고 가상적인 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비현실적이고 초자연적인 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괴물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공포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미래의 위협을 예상할 때 생기는 약한 공포반응으로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부모와 교사 기대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미충족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성적하락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운동능력 미발달 조롱 등에 대한 불안 많음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공포증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가정과 학교생활이 조화를 이루지 못할 경우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등교거부증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 범위 확대로 욕구 좌절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놀림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꾸중 등으로 더 빈번하게 분노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분노를 통제하고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간접 표현함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남아는 분노의 부정적 결과를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여아는 분노로 인한 상대방의 마음 상처를 염려하여 분노 조절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슬픔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남아는 우는 행동이 적절치 않다고 생각하여 조절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여아는 사회적으로 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용되므로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그대로 표현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 표현 규칙에 대한 이해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긍정과 부정적 정서를 동시에 경험하고 동일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상황에도 정서가 다름 이해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또래친구로 애정의 대상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이성보다 동성친구 애정이 더 강함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원하는 것은 뭐든 해주려 하고 강한 질투심 느끼며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사춘기에 접어들어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이성애로 전환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2126</Words>
  <Application>Microsoft Office PowerPoint</Application>
  <PresentationFormat>화면 슬라이드 쇼(4:3)</PresentationFormat>
  <Paragraphs>210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HY견고딕</vt:lpstr>
      <vt:lpstr>굴림</vt:lpstr>
      <vt:lpstr>Wingdings</vt:lpstr>
      <vt:lpstr>기본 디자인</vt:lpstr>
      <vt:lpstr>제 2 부   인간발달과 사회복지실천</vt:lpstr>
      <vt:lpstr>제 7 장   아동기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200</cp:revision>
  <dcterms:created xsi:type="dcterms:W3CDTF">2004-08-11T05:45:06Z</dcterms:created>
  <dcterms:modified xsi:type="dcterms:W3CDTF">2021-04-06T02:37:29Z</dcterms:modified>
</cp:coreProperties>
</file>