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9" r:id="rId2"/>
    <p:sldId id="283" r:id="rId3"/>
    <p:sldId id="270" r:id="rId4"/>
    <p:sldId id="276" r:id="rId5"/>
    <p:sldId id="278" r:id="rId6"/>
    <p:sldId id="282" r:id="rId7"/>
    <p:sldId id="287" r:id="rId8"/>
    <p:sldId id="298" r:id="rId9"/>
    <p:sldId id="299" r:id="rId10"/>
    <p:sldId id="267" r:id="rId11"/>
    <p:sldId id="289" r:id="rId12"/>
    <p:sldId id="300" r:id="rId13"/>
    <p:sldId id="301" r:id="rId14"/>
    <p:sldId id="302" r:id="rId15"/>
    <p:sldId id="303" r:id="rId16"/>
    <p:sldId id="292" r:id="rId17"/>
  </p:sldIdLst>
  <p:sldSz cx="9144000" cy="6858000" type="screen4x3"/>
  <p:notesSz cx="6761163" cy="99425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990033"/>
    <a:srgbClr val="A50021"/>
    <a:srgbClr val="008000"/>
    <a:srgbClr val="00FF00"/>
    <a:srgbClr val="0000CC"/>
    <a:srgbClr val="339933"/>
    <a:srgbClr val="CC66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E3D5A-6A8D-4694-8875-F161C040F3E1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E17D2-8D4E-4342-8058-DF3D818F06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6819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D86AE-20B1-4CFE-927D-4320954A00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6AF5-B9E0-4EAE-8721-AA41054B53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465EF-4AE9-47CD-B837-6C1C666FCC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C7AB1-A7BB-4B7A-82B9-2CD309248D5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947D2-BE6D-4F82-860C-A2AAACE0A46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89C19-0708-4D49-B9BB-23D39C6812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E2D1-313E-463F-92A1-B21FF23076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B263E-5A05-4814-9CA2-D1241D5E43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0C4FE-6862-4F1E-8315-CF3FE11DBC8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4ECA9-CA4C-41AC-9C7D-E0D0CE15025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396D-09E8-4421-9996-947119F7A85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BC35110-2120-4042-BE34-AEDA5E16C6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>
              <a:latin typeface="굴림" pitchFamily="50" charset="-127"/>
              <a:ea typeface="굴림" pitchFamily="50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260648"/>
            <a:ext cx="9147207" cy="6264696"/>
            <a:chOff x="0" y="260648"/>
            <a:chExt cx="9147207" cy="6264696"/>
          </a:xfrm>
        </p:grpSpPr>
        <p:sp>
          <p:nvSpPr>
            <p:cNvPr id="2051" name="Line 46"/>
            <p:cNvSpPr>
              <a:spLocks noChangeShapeType="1"/>
            </p:cNvSpPr>
            <p:nvPr/>
          </p:nvSpPr>
          <p:spPr bwMode="auto">
            <a:xfrm>
              <a:off x="3207" y="66788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52" name="Text Box 56"/>
            <p:cNvSpPr txBox="1">
              <a:spLocks noChangeArrowheads="1"/>
            </p:cNvSpPr>
            <p:nvPr/>
          </p:nvSpPr>
          <p:spPr bwMode="auto">
            <a:xfrm>
              <a:off x="96870" y="260648"/>
              <a:ext cx="305724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o-KR" altLang="en-US" sz="240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가족상담과 가족치료</a:t>
              </a:r>
              <a:endParaRPr lang="en-US" altLang="ko-KR" sz="24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2053" name="Rectangle 61"/>
            <p:cNvSpPr>
              <a:spLocks noChangeArrowheads="1"/>
            </p:cNvSpPr>
            <p:nvPr/>
          </p:nvSpPr>
          <p:spPr bwMode="auto">
            <a:xfrm>
              <a:off x="32" y="2306968"/>
              <a:ext cx="9144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8. Haley</a:t>
              </a:r>
              <a:r>
                <a:rPr lang="ko-KR" altLang="en-US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의 </a:t>
              </a:r>
              <a:r>
                <a:rPr lang="en-US" altLang="ko-KR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전략적 가족치료</a:t>
              </a:r>
              <a:endParaRPr lang="en-US" altLang="ko-KR" sz="3200" dirty="0">
                <a:solidFill>
                  <a:srgbClr val="FF66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54" name="Rectangle 327"/>
            <p:cNvSpPr>
              <a:spLocks noChangeArrowheads="1"/>
            </p:cNvSpPr>
            <p:nvPr/>
          </p:nvSpPr>
          <p:spPr bwMode="auto">
            <a:xfrm>
              <a:off x="0" y="2000240"/>
              <a:ext cx="9144032" cy="1343504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28575">
              <a:solidFill>
                <a:srgbClr val="B89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5" name="AutoShape 87"/>
            <p:cNvSpPr>
              <a:spLocks noChangeArrowheads="1"/>
            </p:cNvSpPr>
            <p:nvPr/>
          </p:nvSpPr>
          <p:spPr bwMode="auto">
            <a:xfrm>
              <a:off x="1835696" y="5779547"/>
              <a:ext cx="5452088" cy="745797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2400" b="1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목원대학교 사회복지학과 권  중  돈</a:t>
              </a:r>
              <a:endParaRPr lang="en-US" altLang="ko-KR" sz="2400" b="1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41136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치료자 역할과 치료기법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0" y="714357"/>
            <a:ext cx="9144000" cy="6000791"/>
            <a:chOff x="0" y="940119"/>
            <a:chExt cx="9144000" cy="8188409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99925"/>
              <a:ext cx="9144000" cy="762860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지위</a:t>
              </a:r>
              <a:r>
                <a:rPr lang="en-US" altLang="ko-KR" b="1" dirty="0">
                  <a:solidFill>
                    <a:srgbClr val="C00000"/>
                  </a:solidFill>
                </a:rPr>
                <a:t>: one-up position.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치료계획 및 치료적 결정과 결과에 책임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역할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지도자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지배자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교사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모델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구성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공동치료나 팀 접근방법을 선택하기도 있지만</a:t>
              </a:r>
              <a:r>
                <a:rPr lang="en-US" altLang="ko-KR" b="1" dirty="0">
                  <a:solidFill>
                    <a:srgbClr val="C00000"/>
                  </a:solidFill>
                </a:rPr>
                <a:t>, Haley</a:t>
              </a:r>
              <a:r>
                <a:rPr lang="ko-KR" altLang="en-US" b="1" dirty="0">
                  <a:solidFill>
                    <a:srgbClr val="C00000"/>
                  </a:solidFill>
                </a:rPr>
                <a:t>는 치료자 </a:t>
              </a:r>
              <a:r>
                <a:rPr lang="en-US" altLang="ko-KR" b="1" dirty="0">
                  <a:solidFill>
                    <a:srgbClr val="C00000"/>
                  </a:solidFill>
                </a:rPr>
                <a:t>1</a:t>
              </a:r>
              <a:r>
                <a:rPr lang="ko-KR" altLang="en-US" b="1" dirty="0">
                  <a:solidFill>
                    <a:srgbClr val="C00000"/>
                  </a:solidFill>
                </a:rPr>
                <a:t>인이 치료를 전담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chemeClr val="accent2"/>
                  </a:solidFill>
                </a:rPr>
                <a:t>치료자가 따라야 할 원칙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지시적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교육적 기능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가족들이 다르게 행동하도록 교육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변화를 위한 치료적 역설사용</a:t>
              </a:r>
              <a:r>
                <a:rPr lang="en-US" altLang="ko-KR" b="1" dirty="0">
                  <a:solidFill>
                    <a:srgbClr val="C00000"/>
                  </a:solidFill>
                </a:rPr>
                <a:t>.  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C00000"/>
                  </a:solidFill>
                </a:rPr>
                <a:t> demonstration: </a:t>
              </a:r>
              <a:r>
                <a:rPr lang="ko-KR" altLang="en-US" b="1" dirty="0">
                  <a:solidFill>
                    <a:srgbClr val="C00000"/>
                  </a:solidFill>
                </a:rPr>
                <a:t>말 대신에 가족과의 상호작용을 통하여 시범을 보여주고 가르침 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적극적 참여자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체계의 지도자로서의 역할을 수행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솔직하게 의견을 말하도록 하며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감정을 명확하게 표현하도록 하며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긍정적인 것을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강조하여 새로운 형태의 행동을 하도록 한다</a:t>
              </a:r>
              <a:r>
                <a:rPr lang="en-US" altLang="ko-KR" b="1" dirty="0">
                  <a:solidFill>
                    <a:srgbClr val="C00000"/>
                  </a:solidFill>
                </a:rPr>
                <a:t>.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변화가 이루어질 수 있는 호의적인 관계체계를 형성하고 유지해야 한다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가족이 변화하지 않아도 허용하고 수용하여야 한다</a:t>
              </a:r>
              <a:r>
                <a:rPr lang="en-US" altLang="ko-KR" b="1" dirty="0">
                  <a:solidFill>
                    <a:srgbClr val="C00000"/>
                  </a:solidFill>
                </a:rPr>
                <a:t>.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치료자는</a:t>
              </a:r>
              <a:r>
                <a:rPr lang="ko-KR" altLang="en-US" b="1" dirty="0">
                  <a:solidFill>
                    <a:srgbClr val="C00000"/>
                  </a:solidFill>
                </a:rPr>
                <a:t> 행동이 변화하지 않은 한 계속될 시련에 미리 대비해야 한다</a:t>
              </a:r>
              <a:r>
                <a:rPr lang="en-US" altLang="ko-KR" b="1" dirty="0">
                  <a:solidFill>
                    <a:srgbClr val="C00000"/>
                  </a:solidFill>
                </a:rPr>
                <a:t>.</a:t>
              </a:r>
              <a:endParaRPr lang="ko-KR" alt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940119"/>
              <a:ext cx="9144000" cy="714861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치료자 역할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0" y="116632"/>
            <a:ext cx="9147175" cy="6671932"/>
            <a:chOff x="0" y="116632"/>
            <a:chExt cx="9147175" cy="6671932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82603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116632"/>
              <a:ext cx="4418197" cy="736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4.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치료자 역할과 치료기법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8" name="Rectangle 76"/>
            <p:cNvSpPr>
              <a:spLocks noChangeArrowheads="1"/>
            </p:cNvSpPr>
            <p:nvPr/>
          </p:nvSpPr>
          <p:spPr bwMode="auto">
            <a:xfrm>
              <a:off x="0" y="1285860"/>
              <a:ext cx="9144000" cy="5502704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dirty="0">
                  <a:solidFill>
                    <a:schemeClr val="accent2"/>
                  </a:solidFill>
                </a:rPr>
                <a:t> </a:t>
              </a:r>
              <a:r>
                <a:rPr lang="ko-KR" altLang="en-US" b="1" dirty="0">
                  <a:solidFill>
                    <a:schemeClr val="accent2"/>
                  </a:solidFill>
                </a:rPr>
                <a:t>지시의 목적</a:t>
              </a:r>
              <a:r>
                <a:rPr lang="en-US" altLang="ko-KR" b="1" dirty="0">
                  <a:solidFill>
                    <a:schemeClr val="accent2"/>
                  </a:solidFill>
                </a:rPr>
                <a:t>: </a:t>
              </a:r>
              <a:r>
                <a:rPr lang="ko-KR" altLang="en-US" b="1" dirty="0">
                  <a:solidFill>
                    <a:schemeClr val="accent2"/>
                  </a:solidFill>
                </a:rPr>
                <a:t>과거와 다른 행동과 경험</a:t>
              </a:r>
              <a:r>
                <a:rPr lang="en-US" altLang="ko-KR" b="1" dirty="0">
                  <a:solidFill>
                    <a:schemeClr val="accent2"/>
                  </a:solidFill>
                </a:rPr>
                <a:t>, </a:t>
              </a:r>
              <a:r>
                <a:rPr lang="ko-KR" altLang="en-US" b="1" dirty="0" err="1">
                  <a:solidFill>
                    <a:schemeClr val="accent2"/>
                  </a:solidFill>
                </a:rPr>
                <a:t>치료자와의</a:t>
              </a:r>
              <a:r>
                <a:rPr lang="ko-KR" altLang="en-US" b="1" dirty="0">
                  <a:solidFill>
                    <a:schemeClr val="accent2"/>
                  </a:solidFill>
                </a:rPr>
                <a:t> 관계 강화</a:t>
              </a:r>
              <a:r>
                <a:rPr lang="en-US" altLang="ko-KR" b="1" dirty="0">
                  <a:solidFill>
                    <a:schemeClr val="accent2"/>
                  </a:solidFill>
                </a:rPr>
                <a:t>. </a:t>
              </a:r>
              <a:r>
                <a:rPr lang="ko-KR" altLang="en-US" b="1" dirty="0">
                  <a:solidFill>
                    <a:schemeClr val="accent2"/>
                  </a:solidFill>
                </a:rPr>
                <a:t>정보수집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chemeClr val="accent2"/>
                  </a:solidFill>
                </a:rPr>
                <a:t> 지시의 종류</a:t>
              </a:r>
              <a:r>
                <a:rPr lang="en-US" altLang="ko-KR" b="1" dirty="0">
                  <a:solidFill>
                    <a:schemeClr val="accent2"/>
                  </a:solidFill>
                </a:rPr>
                <a:t>: </a:t>
              </a:r>
              <a:r>
                <a:rPr lang="ko-KR" altLang="en-US" b="1" dirty="0">
                  <a:solidFill>
                    <a:schemeClr val="accent2"/>
                  </a:solidFill>
                </a:rPr>
                <a:t>특정 행동의 중단</a:t>
              </a:r>
              <a:r>
                <a:rPr lang="en-US" altLang="ko-KR" b="1" dirty="0">
                  <a:solidFill>
                    <a:schemeClr val="accent2"/>
                  </a:solidFill>
                </a:rPr>
                <a:t>, </a:t>
              </a:r>
              <a:r>
                <a:rPr lang="ko-KR" altLang="en-US" b="1" dirty="0">
                  <a:solidFill>
                    <a:schemeClr val="accent2"/>
                  </a:solidFill>
                </a:rPr>
                <a:t>평소와 다른 새로운 행동 지시</a:t>
              </a:r>
              <a:r>
                <a:rPr lang="en-US" altLang="ko-KR" b="1" dirty="0">
                  <a:solidFill>
                    <a:schemeClr val="accent2"/>
                  </a:solidFill>
                </a:rPr>
                <a:t>,</a:t>
              </a:r>
              <a:r>
                <a:rPr lang="ko-KR" altLang="en-US" b="1" dirty="0">
                  <a:solidFill>
                    <a:schemeClr val="accent2"/>
                  </a:solidFill>
                </a:rPr>
                <a:t>문제행동보다 더 힘든 일</a:t>
              </a:r>
              <a:endParaRPr lang="en-US" altLang="ko-KR" b="1" dirty="0">
                <a:solidFill>
                  <a:schemeClr val="accent2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chemeClr val="accent2"/>
                  </a:solidFill>
                </a:rPr>
                <a:t> 지시방법</a:t>
              </a:r>
              <a:r>
                <a:rPr lang="en-US" altLang="ko-KR" b="1" dirty="0">
                  <a:solidFill>
                    <a:schemeClr val="accent2"/>
                  </a:solidFill>
                </a:rPr>
                <a:t>: </a:t>
              </a:r>
              <a:r>
                <a:rPr lang="ko-KR" altLang="en-US" b="1" dirty="0">
                  <a:solidFill>
                    <a:schemeClr val="accent2"/>
                  </a:solidFill>
                </a:rPr>
                <a:t>언어적 지시 </a:t>
              </a:r>
              <a:r>
                <a:rPr lang="en-US" altLang="ko-KR" b="1" dirty="0">
                  <a:solidFill>
                    <a:schemeClr val="accent2"/>
                  </a:solidFill>
                </a:rPr>
                <a:t>+ </a:t>
              </a:r>
              <a:r>
                <a:rPr lang="ko-KR" altLang="en-US" b="1" dirty="0">
                  <a:solidFill>
                    <a:schemeClr val="accent2"/>
                  </a:solidFill>
                </a:rPr>
                <a:t>비언어적 지시</a:t>
              </a:r>
              <a:r>
                <a:rPr lang="en-US" altLang="ko-KR" b="1" dirty="0">
                  <a:solidFill>
                    <a:schemeClr val="accent2"/>
                  </a:solidFill>
                </a:rPr>
                <a:t>. </a:t>
              </a:r>
              <a:r>
                <a:rPr lang="ko-KR" altLang="en-US" b="1" dirty="0">
                  <a:solidFill>
                    <a:schemeClr val="accent2"/>
                  </a:solidFill>
                </a:rPr>
                <a:t>치료시간 중 </a:t>
              </a:r>
              <a:r>
                <a:rPr lang="en-US" altLang="ko-KR" b="1" dirty="0">
                  <a:solidFill>
                    <a:schemeClr val="accent2"/>
                  </a:solidFill>
                </a:rPr>
                <a:t>+ </a:t>
              </a:r>
              <a:r>
                <a:rPr lang="ko-KR" altLang="en-US" b="1" dirty="0">
                  <a:solidFill>
                    <a:schemeClr val="accent2"/>
                  </a:solidFill>
                </a:rPr>
                <a:t>숙제</a:t>
              </a:r>
              <a:r>
                <a:rPr lang="en-US" altLang="ko-KR" b="1" dirty="0">
                  <a:solidFill>
                    <a:schemeClr val="accent2"/>
                  </a:solidFill>
                </a:rPr>
                <a:t>(</a:t>
              </a:r>
              <a:r>
                <a:rPr lang="ko-KR" altLang="en-US" b="1" dirty="0">
                  <a:solidFill>
                    <a:schemeClr val="accent2"/>
                  </a:solidFill>
                </a:rPr>
                <a:t>가족전체 관여</a:t>
              </a:r>
              <a:r>
                <a:rPr lang="en-US" altLang="ko-KR" b="1" dirty="0">
                  <a:solidFill>
                    <a:schemeClr val="accent2"/>
                  </a:solidFill>
                </a:rPr>
                <a:t>)</a:t>
              </a:r>
              <a:endParaRPr lang="ko-KR" altLang="en-US" b="1" dirty="0">
                <a:solidFill>
                  <a:schemeClr val="accent2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chemeClr val="accent2"/>
                  </a:solidFill>
                </a:rPr>
                <a:t> 지시에 따르도록 동기화하는 지침</a:t>
              </a:r>
              <a:r>
                <a:rPr lang="en-US" altLang="ko-KR" b="1" dirty="0">
                  <a:solidFill>
                    <a:schemeClr val="accent2"/>
                  </a:solidFill>
                </a:rPr>
                <a:t>: </a:t>
              </a:r>
              <a:r>
                <a:rPr lang="ko-KR" altLang="en-US" b="1" dirty="0">
                  <a:solidFill>
                    <a:schemeClr val="accent2"/>
                  </a:solidFill>
                </a:rPr>
                <a:t>과제수행 설득</a:t>
              </a:r>
              <a:r>
                <a:rPr lang="en-US" altLang="ko-KR" b="1" dirty="0">
                  <a:solidFill>
                    <a:schemeClr val="accent2"/>
                  </a:solidFill>
                </a:rPr>
                <a:t>, </a:t>
              </a:r>
              <a:r>
                <a:rPr lang="ko-KR" altLang="en-US" b="1" dirty="0">
                  <a:solidFill>
                    <a:schemeClr val="accent2"/>
                  </a:solidFill>
                </a:rPr>
                <a:t>과제 이익 열거</a:t>
              </a:r>
              <a:r>
                <a:rPr lang="en-US" altLang="ko-KR" b="1" dirty="0">
                  <a:solidFill>
                    <a:schemeClr val="accent2"/>
                  </a:solidFill>
                </a:rPr>
                <a:t>, </a:t>
              </a:r>
              <a:r>
                <a:rPr lang="ko-KR" altLang="en-US" b="1" dirty="0">
                  <a:solidFill>
                    <a:schemeClr val="accent2"/>
                  </a:solidFill>
                </a:rPr>
                <a:t>치료가능성 없음을 </a:t>
              </a:r>
              <a:endParaRPr lang="en-US" altLang="ko-KR" b="1" dirty="0">
                <a:solidFill>
                  <a:schemeClr val="accent2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b="1" dirty="0">
                  <a:solidFill>
                    <a:schemeClr val="accent2"/>
                  </a:solidFill>
                </a:rPr>
                <a:t>  표현</a:t>
              </a:r>
              <a:r>
                <a:rPr lang="en-US" altLang="ko-KR" b="1" dirty="0">
                  <a:solidFill>
                    <a:schemeClr val="accent2"/>
                  </a:solidFill>
                </a:rPr>
                <a:t>(</a:t>
              </a:r>
              <a:r>
                <a:rPr lang="ko-KR" altLang="en-US" b="1" dirty="0">
                  <a:solidFill>
                    <a:schemeClr val="accent2"/>
                  </a:solidFill>
                </a:rPr>
                <a:t>절망감 증폭</a:t>
              </a:r>
              <a:r>
                <a:rPr lang="en-US" altLang="ko-KR" b="1" dirty="0">
                  <a:solidFill>
                    <a:schemeClr val="accent2"/>
                  </a:solidFill>
                </a:rPr>
                <a:t>), </a:t>
              </a:r>
              <a:r>
                <a:rPr lang="ko-KR" altLang="en-US" b="1" dirty="0">
                  <a:solidFill>
                    <a:schemeClr val="accent2"/>
                  </a:solidFill>
                </a:rPr>
                <a:t>치료 중 작은 과제 수행 후 숙제부과</a:t>
              </a:r>
              <a:r>
                <a:rPr lang="en-US" altLang="ko-KR" b="1" dirty="0">
                  <a:solidFill>
                    <a:schemeClr val="accent2"/>
                  </a:solidFill>
                </a:rPr>
                <a:t>, </a:t>
              </a:r>
              <a:r>
                <a:rPr lang="ko-KR" altLang="en-US" b="1" dirty="0">
                  <a:solidFill>
                    <a:schemeClr val="accent2"/>
                  </a:solidFill>
                </a:rPr>
                <a:t>치료자 전문성을 보여줌</a:t>
              </a:r>
              <a:r>
                <a:rPr lang="en-US" altLang="ko-KR" b="1" dirty="0">
                  <a:solidFill>
                    <a:schemeClr val="accent2"/>
                  </a:solidFill>
                </a:rPr>
                <a:t> </a:t>
              </a:r>
              <a:endParaRPr lang="ko-KR" altLang="en-US" b="1" dirty="0">
                <a:solidFill>
                  <a:schemeClr val="accent2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chemeClr val="accent2"/>
                  </a:solidFill>
                </a:rPr>
                <a:t> 지시 제공시의 유의사항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chemeClr val="accent2"/>
                  </a:solidFill>
                </a:rPr>
                <a:t> 명확하고 구체적인 것을 과제로 부과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chemeClr val="accent2"/>
                  </a:solidFill>
                </a:rPr>
                <a:t> 전체 가족이 참여하는 과제 부과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chemeClr val="accent2"/>
                  </a:solidFill>
                </a:rPr>
                <a:t> 일상생활과 밀접한 과제를 부과하되 가족의 동의를 얻을 것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chemeClr val="accent2"/>
                  </a:solidFill>
                </a:rPr>
                <a:t> 아주 작고 쉬운 것부터 과제로 부과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chemeClr val="accent2"/>
                  </a:solidFill>
                </a:rPr>
                <a:t> 과제를 재검토하게 함</a:t>
              </a:r>
              <a:r>
                <a:rPr lang="en-US" altLang="ko-KR" b="1" dirty="0">
                  <a:solidFill>
                    <a:schemeClr val="accent2"/>
                  </a:solidFill>
                </a:rPr>
                <a:t>(</a:t>
              </a:r>
              <a:r>
                <a:rPr lang="ko-KR" altLang="en-US" b="1" dirty="0">
                  <a:solidFill>
                    <a:schemeClr val="accent2"/>
                  </a:solidFill>
                </a:rPr>
                <a:t>과제의 이해와 수행동기 증진</a:t>
              </a:r>
              <a:r>
                <a:rPr lang="en-US" altLang="ko-KR" b="1" dirty="0">
                  <a:solidFill>
                    <a:schemeClr val="accent2"/>
                  </a:solidFill>
                </a:rPr>
                <a:t>)</a:t>
              </a:r>
              <a:endParaRPr lang="ko-KR" altLang="en-US" b="1" dirty="0">
                <a:solidFill>
                  <a:schemeClr val="accent2"/>
                </a:solidFill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chemeClr val="accent2"/>
                  </a:solidFill>
                </a:rPr>
                <a:t> 과제 </a:t>
              </a:r>
              <a:r>
                <a:rPr lang="ko-KR" altLang="en-US" b="1" dirty="0" err="1">
                  <a:solidFill>
                    <a:schemeClr val="accent2"/>
                  </a:solidFill>
                </a:rPr>
                <a:t>미이행시</a:t>
              </a:r>
              <a:r>
                <a:rPr lang="ko-KR" altLang="en-US" b="1" dirty="0">
                  <a:solidFill>
                    <a:schemeClr val="accent2"/>
                  </a:solidFill>
                </a:rPr>
                <a:t> 유감스러움을 다소 강하고 거칠게 표현함</a:t>
              </a:r>
            </a:p>
          </p:txBody>
        </p:sp>
        <p:sp>
          <p:nvSpPr>
            <p:cNvPr id="7" name="Text Box 71"/>
            <p:cNvSpPr txBox="1">
              <a:spLocks noChangeArrowheads="1"/>
            </p:cNvSpPr>
            <p:nvPr/>
          </p:nvSpPr>
          <p:spPr bwMode="auto">
            <a:xfrm>
              <a:off x="0" y="927376"/>
              <a:ext cx="9144000" cy="400110"/>
            </a:xfrm>
            <a:prstGeom prst="rect">
              <a:avLst/>
            </a:prstGeom>
            <a:gradFill rotWithShape="0"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/>
            </a:gra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latinLnBrk="0" hangingPunct="0">
                <a:buSzPct val="75000"/>
                <a:buFont typeface="Wingdings" pitchFamily="2" charset="2"/>
                <a:buNone/>
              </a:pP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4.2.1.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치료기법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: </a:t>
              </a:r>
              <a:r>
                <a:rPr kumimoji="0" lang="ko-KR" altLang="en-US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직설적 지시</a:t>
              </a:r>
              <a:r>
                <a: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rPr>
                <a:t>(strait forward directive)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41136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치료자 역할과 치료기법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2" name="그룹 13"/>
          <p:cNvGrpSpPr/>
          <p:nvPr/>
        </p:nvGrpSpPr>
        <p:grpSpPr>
          <a:xfrm>
            <a:off x="0" y="714357"/>
            <a:ext cx="9144000" cy="6000791"/>
            <a:chOff x="0" y="940119"/>
            <a:chExt cx="9144000" cy="8188409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99925"/>
              <a:ext cx="9144000" cy="762860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dirty="0"/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문제를 밝히기를 꺼려 하거나 토론하기를 원치 않을 경우에 사용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특정방법으로 행동하기를 원할 때 그와 유사한 행동을 하게 함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예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성문제에 대한 과업을 주기 위해 성행위와 비슷한 식사행동을 설명 </a:t>
              </a:r>
            </a:p>
            <a:p>
              <a:pPr>
                <a:lnSpc>
                  <a:spcPct val="200000"/>
                </a:lnSpc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 </a:t>
              </a:r>
              <a:r>
                <a:rPr lang="ko-KR" altLang="en-US" b="1" dirty="0">
                  <a:solidFill>
                    <a:srgbClr val="C00000"/>
                  </a:solidFill>
                </a:rPr>
                <a:t>음식 맛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ko-KR" altLang="en-US" b="1" dirty="0">
                  <a:solidFill>
                    <a:srgbClr val="C00000"/>
                  </a:solidFill>
                </a:rPr>
                <a:t>성행위의 기호</a:t>
              </a:r>
              <a:r>
                <a:rPr lang="en-US" altLang="ko-KR" b="1" dirty="0">
                  <a:solidFill>
                    <a:srgbClr val="C00000"/>
                  </a:solidFill>
                </a:rPr>
                <a:t>) </a:t>
              </a:r>
              <a:r>
                <a:rPr lang="ko-KR" altLang="en-US" b="1" dirty="0">
                  <a:solidFill>
                    <a:srgbClr val="C00000"/>
                  </a:solidFill>
                </a:rPr>
                <a:t>파악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즐겁게 식사를 하라 지시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 </a:t>
              </a:r>
              <a:r>
                <a:rPr lang="ko-KR" altLang="en-US" b="1" dirty="0">
                  <a:solidFill>
                    <a:srgbClr val="C00000"/>
                  </a:solidFill>
                </a:rPr>
                <a:t>성관계와 연결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은유적 지시의 단계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변화되기를 원하는 행동을 설정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유사한 행동 중에서 가족이 수행하기 쉬운 행동을 선택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사고방식에 대한 정보수집과 변화를 원하는 행동에 영향을 미치기 위해 대화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선택된 행동과 관련된 과제를 부여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과제행동 </a:t>
              </a:r>
              <a:r>
                <a:rPr lang="en-US" altLang="ko-KR" b="1" dirty="0">
                  <a:solidFill>
                    <a:srgbClr val="C00000"/>
                  </a:solidFill>
                </a:rPr>
                <a:t>+ </a:t>
              </a:r>
              <a:r>
                <a:rPr lang="ko-KR" altLang="en-US" b="1" dirty="0">
                  <a:solidFill>
                    <a:srgbClr val="C00000"/>
                  </a:solidFill>
                </a:rPr>
                <a:t>실제 원하는 행동의 변화도 일어남</a:t>
              </a: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940119"/>
              <a:ext cx="9144000" cy="714861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4.2.2.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은유적 지시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(metaphoric directive)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41136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치료자 역할과 치료기법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2" name="그룹 13"/>
          <p:cNvGrpSpPr/>
          <p:nvPr/>
        </p:nvGrpSpPr>
        <p:grpSpPr>
          <a:xfrm>
            <a:off x="0" y="714357"/>
            <a:ext cx="9144000" cy="6000791"/>
            <a:chOff x="0" y="940119"/>
            <a:chExt cx="9144000" cy="8188409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99925"/>
              <a:ext cx="9144000" cy="762860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증상의 고통과 유사하거나 더 고된 체험을 하도록 과제를 주어 증상을 포기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운동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숙제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독서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다이어트 혹은 자기개발을 위한 활동 들로 구성됨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가급적이면 다른 성원과 자신에게도 유익한 것이면 더욱 좋음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시련치료의 종류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직접적인 방식으로 시련을 경험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ko-KR" altLang="en-US" b="1" dirty="0">
                  <a:solidFill>
                    <a:srgbClr val="C00000"/>
                  </a:solidFill>
                </a:rPr>
                <a:t>불면증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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밤샘 독서</a:t>
              </a:r>
              <a:r>
                <a:rPr lang="en-US" altLang="ko-KR" b="1" dirty="0">
                  <a:solidFill>
                    <a:srgbClr val="C00000"/>
                  </a:solidFill>
                </a:rPr>
                <a:t>)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역설적 방식으로 시련체험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ko-KR" altLang="en-US" b="1" dirty="0">
                  <a:solidFill>
                    <a:srgbClr val="C00000"/>
                  </a:solidFill>
                </a:rPr>
                <a:t>우울증 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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편한 시간에 더욱 우울해지라</a:t>
              </a:r>
              <a:r>
                <a:rPr lang="en-US" altLang="ko-KR" b="1" dirty="0">
                  <a:solidFill>
                    <a:srgbClr val="C00000"/>
                  </a:solidFill>
                </a:rPr>
                <a:t>)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재정의와 직면기법을 활용한 시련 체험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ko-KR" altLang="en-US" b="1" dirty="0">
                  <a:solidFill>
                    <a:srgbClr val="C00000"/>
                  </a:solidFill>
                </a:rPr>
                <a:t>복수 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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보호적 행동</a:t>
              </a:r>
              <a:r>
                <a:rPr lang="en-US" altLang="ko-KR" b="1" dirty="0">
                  <a:solidFill>
                    <a:srgbClr val="C00000"/>
                  </a:solidFill>
                </a:rPr>
                <a:t>)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두 사람 이상을 하나의 단위로 하여 시련과제 부여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ko-KR" altLang="en-US" b="1" dirty="0">
                  <a:solidFill>
                    <a:srgbClr val="C00000"/>
                  </a:solidFill>
                </a:rPr>
                <a:t>야뇨증 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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매일 아침 받아쓰기</a:t>
              </a:r>
              <a:r>
                <a:rPr lang="en-US" altLang="ko-KR" b="1" dirty="0">
                  <a:solidFill>
                    <a:srgbClr val="C00000"/>
                  </a:solidFill>
                </a:rPr>
                <a:t>)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시련과제의 부여단계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문제를 명확하게 규정하여야 한다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en-US" altLang="ko-KR" b="1" dirty="0">
                  <a:solidFill>
                    <a:srgbClr val="C00000"/>
                  </a:solidFill>
                </a:rPr>
                <a:t>IP</a:t>
              </a:r>
              <a:r>
                <a:rPr lang="ko-KR" altLang="en-US" b="1" dirty="0">
                  <a:solidFill>
                    <a:srgbClr val="C00000"/>
                  </a:solidFill>
                </a:rPr>
                <a:t>는 문제를 제거하기를 원하고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문제를 해결하려는 동기가 있어야 함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시련과제의 종류를 신중하게 선택하며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과제 선택과정에 </a:t>
              </a:r>
              <a:r>
                <a:rPr lang="en-US" altLang="ko-KR" b="1" dirty="0">
                  <a:solidFill>
                    <a:srgbClr val="C00000"/>
                  </a:solidFill>
                </a:rPr>
                <a:t>IP</a:t>
              </a:r>
              <a:r>
                <a:rPr lang="ko-KR" altLang="en-US" b="1" dirty="0">
                  <a:solidFill>
                    <a:srgbClr val="C00000"/>
                  </a:solidFill>
                </a:rPr>
                <a:t>를 참여시키는 것이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바람직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과제는 합리적이고 수행할 수 있는 것이어야 하며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명확하고 구체적인 지시를 내림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증상이나 문제가 없어질 때까지 계속하여 시련과제를 부과해야 함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증상 해결은 가족체계의 변화를 통해 이뤄지므로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과제는 가족체계의 상황과 관련된 것</a:t>
              </a: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940119"/>
              <a:ext cx="9144000" cy="58488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4.2.3.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시련기법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고된 체험 기법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, ordeal therapy)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41136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치료자 역할과 치료기법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2" name="그룹 13"/>
          <p:cNvGrpSpPr/>
          <p:nvPr/>
        </p:nvGrpSpPr>
        <p:grpSpPr>
          <a:xfrm>
            <a:off x="0" y="714357"/>
            <a:ext cx="9144000" cy="6000791"/>
            <a:chOff x="0" y="940119"/>
            <a:chExt cx="9144000" cy="8188409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99925"/>
              <a:ext cx="9144000" cy="762860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임상가족은 균형상태를 유지하려 하기 때문에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치료자의 변화를 위한 개입에 저항함  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역설적 기법은 가족성원들이 저항하도록 하여 변화를 일으키는 치료기법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역설적 개입의 단계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치료적 관계를 형성한다 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문제를 명확하게 규정하여야 한다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치료목적을 분명하게 설정하여야 한다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치료계획과 개입의 근거를 제시하여야 한다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문제가 지니고 있는 권위를 박탈한다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역설적 과업이나 지시를 내린다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지시에 대한 반응을 관찰하고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추적하며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증상적인 행동을 계속하도록 격려한다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변화가 계속될 때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치료자는</a:t>
              </a:r>
              <a:r>
                <a:rPr lang="ko-KR" altLang="en-US" b="1" dirty="0">
                  <a:solidFill>
                    <a:srgbClr val="C00000"/>
                  </a:solidFill>
                </a:rPr>
                <a:t> 인정하는 것</a:t>
              </a:r>
              <a:r>
                <a:rPr lang="en-US" altLang="ko-KR" b="1" dirty="0">
                  <a:solidFill>
                    <a:srgbClr val="C00000"/>
                  </a:solidFill>
                </a:rPr>
                <a:t>(credit)</a:t>
              </a:r>
              <a:r>
                <a:rPr lang="ko-KR" altLang="en-US" b="1" dirty="0">
                  <a:solidFill>
                    <a:srgbClr val="C00000"/>
                  </a:solidFill>
                </a:rPr>
                <a:t>을 피해야 한다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개입대상에 따른 구분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전체 가족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특정 성원에 대한 개입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구체적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기법별</a:t>
              </a:r>
              <a:r>
                <a:rPr lang="ko-KR" altLang="en-US" b="1" dirty="0">
                  <a:solidFill>
                    <a:srgbClr val="C00000"/>
                  </a:solidFill>
                </a:rPr>
                <a:t> 분류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처방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제지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재정의 그리고 가장기법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처방</a:t>
              </a:r>
              <a:r>
                <a:rPr lang="en-US" altLang="ko-KR" b="1" dirty="0">
                  <a:solidFill>
                    <a:srgbClr val="C00000"/>
                  </a:solidFill>
                </a:rPr>
                <a:t>(prescription):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증상을 지속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과장하게 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자의로 증상을 통제할 수 있도록 함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제지</a:t>
              </a:r>
              <a:r>
                <a:rPr lang="en-US" altLang="ko-KR" b="1" dirty="0">
                  <a:solidFill>
                    <a:srgbClr val="C00000"/>
                  </a:solidFill>
                </a:rPr>
                <a:t>(restraint): </a:t>
              </a:r>
              <a:r>
                <a:rPr lang="ko-KR" altLang="en-US" b="1" dirty="0">
                  <a:solidFill>
                    <a:srgbClr val="C00000"/>
                  </a:solidFill>
                </a:rPr>
                <a:t>소극적 노력을 하는 </a:t>
              </a:r>
              <a:r>
                <a:rPr lang="en-US" altLang="ko-KR" b="1" dirty="0">
                  <a:solidFill>
                    <a:srgbClr val="C00000"/>
                  </a:solidFill>
                </a:rPr>
                <a:t>IP</a:t>
              </a:r>
              <a:r>
                <a:rPr lang="ko-KR" altLang="en-US" b="1" dirty="0">
                  <a:solidFill>
                    <a:srgbClr val="C00000"/>
                  </a:solidFill>
                </a:rPr>
                <a:t>의 재발경고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변화 속도 지나치게 빠르다고 지적 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재정의</a:t>
              </a:r>
              <a:r>
                <a:rPr lang="en-US" altLang="ko-KR" b="1" dirty="0">
                  <a:solidFill>
                    <a:srgbClr val="C00000"/>
                  </a:solidFill>
                </a:rPr>
                <a:t>(reframing): </a:t>
              </a:r>
              <a:r>
                <a:rPr lang="ko-KR" altLang="en-US" b="1" dirty="0">
                  <a:solidFill>
                    <a:srgbClr val="C00000"/>
                  </a:solidFill>
                </a:rPr>
                <a:t>행동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사건의 부정적 의미를 긍정적으로 변화시켜 제시하는 기법</a:t>
              </a: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940119"/>
              <a:ext cx="9144000" cy="58488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4.2.4.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역설적 개입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(paradoxical intervention)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56"/>
          <p:cNvSpPr txBox="1">
            <a:spLocks noChangeArrowheads="1"/>
          </p:cNvSpPr>
          <p:nvPr/>
        </p:nvSpPr>
        <p:spPr bwMode="auto">
          <a:xfrm>
            <a:off x="96870" y="188640"/>
            <a:ext cx="4113627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4. </a:t>
            </a:r>
            <a:r>
              <a:rPr lang="ko-KR" altLang="en-US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rPr>
              <a:t>치료자 역할과 치료기법</a:t>
            </a:r>
            <a:endParaRPr lang="en-US" altLang="ko-KR" sz="2600" dirty="0">
              <a:solidFill>
                <a:srgbClr val="FFCC00"/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9226" name="Line 46"/>
          <p:cNvSpPr>
            <a:spLocks noChangeShapeType="1"/>
          </p:cNvSpPr>
          <p:nvPr/>
        </p:nvSpPr>
        <p:spPr bwMode="auto">
          <a:xfrm>
            <a:off x="3207" y="620688"/>
            <a:ext cx="9143968" cy="0"/>
          </a:xfrm>
          <a:prstGeom prst="line">
            <a:avLst/>
          </a:prstGeom>
          <a:noFill/>
          <a:ln w="9525">
            <a:solidFill>
              <a:srgbClr val="C0C0C0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2" name="그룹 13"/>
          <p:cNvGrpSpPr/>
          <p:nvPr/>
        </p:nvGrpSpPr>
        <p:grpSpPr>
          <a:xfrm>
            <a:off x="0" y="714357"/>
            <a:ext cx="9144000" cy="6000791"/>
            <a:chOff x="0" y="940119"/>
            <a:chExt cx="9144000" cy="8188409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499925"/>
              <a:ext cx="9144000" cy="762860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역설적 개입이 저항이나 직면을 주로 활용하므로 불편한 관계를 야기할 가능성이 높음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가장기법은 저항을 우회시키는 기법으로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게임이나 놀이로 변형하는 역설기법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가족들에게는 </a:t>
              </a:r>
              <a:r>
                <a:rPr lang="en-US" altLang="ko-KR" b="1" dirty="0">
                  <a:solidFill>
                    <a:srgbClr val="C00000"/>
                  </a:solidFill>
                </a:rPr>
                <a:t>IP</a:t>
              </a:r>
              <a:r>
                <a:rPr lang="ko-KR" altLang="en-US" b="1" dirty="0">
                  <a:solidFill>
                    <a:srgbClr val="C00000"/>
                  </a:solidFill>
                </a:rPr>
                <a:t>를 보호하고 원조하는 것처럼 행동하게 하는 기법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치료자가 </a:t>
              </a:r>
              <a:r>
                <a:rPr lang="en-US" altLang="ko-KR" b="1" dirty="0">
                  <a:solidFill>
                    <a:srgbClr val="C00000"/>
                  </a:solidFill>
                </a:rPr>
                <a:t>IP</a:t>
              </a:r>
              <a:r>
                <a:rPr lang="ko-KR" altLang="en-US" b="1" dirty="0">
                  <a:solidFill>
                    <a:srgbClr val="C00000"/>
                  </a:solidFill>
                </a:rPr>
                <a:t>에게 </a:t>
              </a:r>
              <a:r>
                <a:rPr lang="en-US" altLang="ko-KR" b="1" dirty="0">
                  <a:solidFill>
                    <a:srgbClr val="C00000"/>
                  </a:solidFill>
                </a:rPr>
                <a:t>“</a:t>
              </a:r>
              <a:r>
                <a:rPr lang="ko-KR" altLang="en-US" b="1" dirty="0">
                  <a:solidFill>
                    <a:srgbClr val="C00000"/>
                  </a:solidFill>
                </a:rPr>
                <a:t>문제가 있는 것처럼</a:t>
              </a:r>
              <a:r>
                <a:rPr lang="en-US" altLang="ko-KR" b="1" dirty="0">
                  <a:solidFill>
                    <a:srgbClr val="C00000"/>
                  </a:solidFill>
                </a:rPr>
                <a:t>”</a:t>
              </a:r>
              <a:r>
                <a:rPr lang="ko-KR" altLang="en-US" b="1" dirty="0">
                  <a:solidFill>
                    <a:srgbClr val="C00000"/>
                  </a:solidFill>
                </a:rPr>
                <a:t> 행동하고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부모는</a:t>
              </a:r>
              <a:r>
                <a:rPr lang="en-US" altLang="ko-KR" b="1" dirty="0">
                  <a:solidFill>
                    <a:srgbClr val="C00000"/>
                  </a:solidFill>
                </a:rPr>
                <a:t> “</a:t>
              </a:r>
              <a:r>
                <a:rPr lang="ko-KR" altLang="en-US" b="1" dirty="0">
                  <a:solidFill>
                    <a:srgbClr val="C00000"/>
                  </a:solidFill>
                </a:rPr>
                <a:t>도와주는 척하라</a:t>
              </a:r>
              <a:r>
                <a:rPr lang="en-US" altLang="ko-KR" b="1" dirty="0">
                  <a:solidFill>
                    <a:srgbClr val="C00000"/>
                  </a:solidFill>
                </a:rPr>
                <a:t>”</a:t>
              </a:r>
              <a:r>
                <a:rPr lang="ko-KR" altLang="en-US" b="1" dirty="0">
                  <a:solidFill>
                    <a:srgbClr val="C00000"/>
                  </a:solidFill>
                </a:rPr>
                <a:t> 지시하는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b="1" dirty="0">
                  <a:solidFill>
                    <a:srgbClr val="C00000"/>
                  </a:solidFill>
                </a:rPr>
                <a:t>   </a:t>
              </a:r>
              <a:r>
                <a:rPr lang="ko-KR" altLang="en-US" b="1" dirty="0">
                  <a:solidFill>
                    <a:srgbClr val="C00000"/>
                  </a:solidFill>
                </a:rPr>
                <a:t>연극적인 기법</a:t>
              </a:r>
              <a:r>
                <a:rPr lang="en-US" altLang="ko-KR" b="1" dirty="0">
                  <a:solidFill>
                    <a:srgbClr val="C00000"/>
                  </a:solidFill>
                </a:rPr>
                <a:t>. </a:t>
              </a:r>
              <a:r>
                <a:rPr lang="ko-KR" altLang="en-US" b="1" dirty="0">
                  <a:solidFill>
                    <a:srgbClr val="C00000"/>
                  </a:solidFill>
                </a:rPr>
                <a:t>즉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증상을 이용한 권력 쟁취를 포기하게 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증상을 자발적으로 통제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lnSpc>
                  <a:spcPct val="200000"/>
                </a:lnSpc>
              </a:pPr>
              <a:r>
                <a:rPr lang="ko-KR" altLang="en-US" b="1" dirty="0">
                  <a:solidFill>
                    <a:srgbClr val="C00000"/>
                  </a:solidFill>
                </a:rPr>
                <a:t>   하게 하여 역기능적 연쇄과정을 포기하고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위계질서를 재정립함</a:t>
              </a:r>
            </a:p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예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분노발작 증상 자녀에게 시간을 정해 엄마 앞에서 </a:t>
              </a:r>
              <a:r>
                <a:rPr lang="en-US" altLang="ko-KR" b="1" dirty="0">
                  <a:solidFill>
                    <a:srgbClr val="C00000"/>
                  </a:solidFill>
                </a:rPr>
                <a:t>‘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헐크처럼</a:t>
              </a:r>
              <a:r>
                <a:rPr lang="en-US" altLang="ko-KR" b="1" dirty="0">
                  <a:solidFill>
                    <a:srgbClr val="C00000"/>
                  </a:solidFill>
                </a:rPr>
                <a:t>’ </a:t>
              </a:r>
              <a:r>
                <a:rPr lang="ko-KR" altLang="en-US" b="1" dirty="0">
                  <a:solidFill>
                    <a:srgbClr val="C00000"/>
                  </a:solidFill>
                </a:rPr>
                <a:t>행동하도록  지시하고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</a:p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</a:t>
              </a:r>
              <a:r>
                <a:rPr lang="ko-KR" altLang="en-US" b="1" dirty="0">
                  <a:solidFill>
                    <a:srgbClr val="C00000"/>
                  </a:solidFill>
                </a:rPr>
                <a:t>자녀가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헐크</a:t>
              </a:r>
              <a:r>
                <a:rPr lang="ko-KR" altLang="en-US" b="1" dirty="0">
                  <a:solidFill>
                    <a:srgbClr val="C00000"/>
                  </a:solidFill>
                </a:rPr>
                <a:t> 흉내를 잘 내면 엄마가 자녀를 도와주는 척하도록 지시 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 </a:t>
              </a:r>
              <a:r>
                <a:rPr lang="ko-KR" altLang="en-US" b="1" dirty="0">
                  <a:solidFill>
                    <a:srgbClr val="C00000"/>
                  </a:solidFill>
                  <a:sym typeface="Wingdings" pitchFamily="2" charset="2"/>
                </a:rPr>
                <a:t>둘 다 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“</a:t>
              </a:r>
              <a:r>
                <a:rPr lang="ko-KR" altLang="en-US" b="1" dirty="0">
                  <a:solidFill>
                    <a:srgbClr val="C00000"/>
                  </a:solidFill>
                  <a:sym typeface="Wingdings" pitchFamily="2" charset="2"/>
                </a:rPr>
                <a:t>하는 척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”</a:t>
              </a:r>
            </a:p>
            <a:p>
              <a:pPr>
                <a:lnSpc>
                  <a:spcPct val="20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ko-KR" altLang="en-US" b="1" dirty="0">
                  <a:solidFill>
                    <a:srgbClr val="C00000"/>
                  </a:solidFill>
                  <a:sym typeface="Wingdings" pitchFamily="2" charset="2"/>
                </a:rPr>
                <a:t>  한 것이므로</a:t>
              </a:r>
              <a:r>
                <a:rPr lang="en-US" altLang="ko-KR" b="1" dirty="0">
                  <a:solidFill>
                    <a:srgbClr val="C00000"/>
                  </a:solidFill>
                  <a:sym typeface="Wingdings" pitchFamily="2" charset="2"/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  <a:sym typeface="Wingdings" pitchFamily="2" charset="2"/>
                </a:rPr>
                <a:t>가족의 긴장과 싸움은 유쾌한 가상게임으로 변화</a:t>
              </a:r>
              <a:endParaRPr lang="ko-KR" altLang="en-US" b="1" dirty="0">
                <a:solidFill>
                  <a:srgbClr val="C00000"/>
                </a:solidFill>
              </a:endParaRP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940119"/>
              <a:ext cx="9144000" cy="58488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4.2.5.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가장기법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(pretending)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0" y="116632"/>
            <a:ext cx="9147175" cy="6741368"/>
            <a:chOff x="0" y="116632"/>
            <a:chExt cx="9147175" cy="6741368"/>
          </a:xfrm>
        </p:grpSpPr>
        <p:grpSp>
          <p:nvGrpSpPr>
            <p:cNvPr id="2" name="그룹 19"/>
            <p:cNvGrpSpPr>
              <a:grpSpLocks/>
            </p:cNvGrpSpPr>
            <p:nvPr/>
          </p:nvGrpSpPr>
          <p:grpSpPr bwMode="auto">
            <a:xfrm>
              <a:off x="0" y="692696"/>
              <a:ext cx="9144000" cy="1307544"/>
              <a:chOff x="0" y="688215"/>
              <a:chExt cx="9144000" cy="898894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0" y="886228"/>
                <a:ext cx="9144000" cy="700881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lnSpc>
                    <a:spcPct val="150000"/>
                  </a:lnSpc>
                  <a:buFont typeface="Wingdings" pitchFamily="2" charset="2"/>
                  <a:buChar char="§"/>
                  <a:defRPr/>
                </a:pP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Freud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Hans Case </a:t>
                </a:r>
                <a:r>
                  <a:rPr lang="en-US" altLang="ko-KR" b="1" dirty="0" err="1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vs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Haley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의 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Little Hans Case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별도 </a:t>
                </a:r>
                <a:r>
                  <a:rPr lang="en-US" altLang="ko-KR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file)</a:t>
                </a:r>
                <a:r>
                  <a:rPr lang="ko-KR" altLang="en-US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참조</a:t>
                </a:r>
                <a:endParaRPr lang="en-US" altLang="ko-KR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10254" name="Rectangle 53"/>
              <p:cNvSpPr>
                <a:spLocks noChangeArrowheads="1"/>
              </p:cNvSpPr>
              <p:nvPr/>
            </p:nvSpPr>
            <p:spPr bwMode="auto">
              <a:xfrm>
                <a:off x="0" y="688215"/>
                <a:ext cx="9144000" cy="456892"/>
              </a:xfrm>
              <a:prstGeom prst="rect">
                <a:avLst/>
              </a:prstGeom>
              <a:gradFill rotWithShape="0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5.1.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적용사례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개 공포증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(Little Hans Case)</a:t>
                </a:r>
                <a:endParaRPr lang="ko-KR" altLang="en-US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3113353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5.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적용 사례와 평가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2068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0" y="2571744"/>
              <a:ext cx="9139237" cy="428625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가족이 호소하는 문제를 우선적으로 해결해주므로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가족의 적극 참여 유도할 수 있음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의사소통을 통한 관계성격의 규정과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재규정을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위한 권력과 통제관계로 가족 이해 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가부장적 위계구조가 엄존하는 한국가족에서 위계구조의 재확립을 통한 문제해결은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적용가능성이 높음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단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부부간의 평등</a:t>
              </a: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성원의 자율성을 강조하는 현대가족에 가부장적 관점 적용 비판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치료자의 적극적이고 주도적인 개입 태도는 한국가족이 선호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  <a:p>
              <a:pPr>
                <a:lnSpc>
                  <a:spcPct val="150000"/>
                </a:lnSpc>
                <a:spcBef>
                  <a:spcPts val="600"/>
                </a:spcBef>
                <a:buFontTx/>
                <a:buChar char="•"/>
                <a:defRPr/>
              </a:pPr>
              <a:r>
                <a:rPr lang="en-US" altLang="ko-KR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역설적 개입의 사용으로 인한 가족의 </a:t>
              </a:r>
              <a:r>
                <a:rPr lang="ko-KR" altLang="en-US" b="1" dirty="0" err="1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치료자에</a:t>
              </a:r>
              <a:r>
                <a:rPr lang="ko-KR" altLang="en-US" b="1" dirty="0">
                  <a:solidFill>
                    <a:srgbClr val="A50021"/>
                  </a:solidFill>
                  <a:latin typeface="굴림" pitchFamily="50" charset="-127"/>
                  <a:ea typeface="굴림" pitchFamily="50" charset="-127"/>
                </a:rPr>
                <a:t> 대한 부정적 정서 유발 위험 내재</a:t>
              </a:r>
              <a:endParaRPr lang="en-US" altLang="ko-KR" b="1" dirty="0">
                <a:solidFill>
                  <a:srgbClr val="A50021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Rectangle 54"/>
            <p:cNvSpPr>
              <a:spLocks noChangeArrowheads="1"/>
            </p:cNvSpPr>
            <p:nvPr/>
          </p:nvSpPr>
          <p:spPr bwMode="auto">
            <a:xfrm>
              <a:off x="32" y="2143116"/>
              <a:ext cx="9143968" cy="642942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5. 2.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이론 평가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9"/>
          <p:cNvGrpSpPr>
            <a:grpSpLocks/>
          </p:cNvGrpSpPr>
          <p:nvPr/>
        </p:nvGrpSpPr>
        <p:grpSpPr bwMode="auto">
          <a:xfrm>
            <a:off x="0" y="0"/>
            <a:ext cx="9144000" cy="6741368"/>
            <a:chOff x="36512" y="466366"/>
            <a:chExt cx="9144000" cy="6486667"/>
          </a:xfrm>
        </p:grpSpPr>
        <p:sp>
          <p:nvSpPr>
            <p:cNvPr id="16" name="Rectangle 76"/>
            <p:cNvSpPr>
              <a:spLocks noChangeArrowheads="1"/>
            </p:cNvSpPr>
            <p:nvPr/>
          </p:nvSpPr>
          <p:spPr bwMode="auto">
            <a:xfrm>
              <a:off x="36512" y="1410040"/>
              <a:ext cx="9144000" cy="5542993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기반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일반체계이론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,1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차 사이버네틱스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MRI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의 의사소통연구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en-US" altLang="ko-KR" sz="1600" b="1" dirty="0" err="1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M.Erickson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특성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초기에는 의사소통에서의 관계 규정과 통제에 관심을 가졌으나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en-US" altLang="ko-KR" sz="1600" b="1" dirty="0" err="1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Minuchin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의 영향으로 가족조직의 위계질서 혼란에 의해 가족문제와 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증상이 발달한다고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보고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역설적 개입기법 등을 이용해 치료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Haley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의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전략적 가족치료의 발달단계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1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단계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 1950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년대 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Bateson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의 의사소통 연구에 참여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,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이중구속 등 의사소통 수준 불일치 관심 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2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단계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en-US" sz="1600" b="1" dirty="0">
                  <a:solidFill>
                    <a:schemeClr val="accent6"/>
                  </a:solidFill>
                </a:rPr>
                <a:t>MRI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에서의 의사소통가족치료 개발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.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의사소통을 통한 관계정의와 관계통제에 관심</a:t>
              </a:r>
              <a:endParaRPr lang="en-US" altLang="ko-KR" sz="1600" b="1" dirty="0">
                <a:solidFill>
                  <a:schemeClr val="accent6"/>
                </a:solidFill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defRPr/>
              </a:pPr>
              <a:r>
                <a:rPr lang="en-US" altLang="ko-KR" sz="1600" b="1" dirty="0">
                  <a:solidFill>
                    <a:schemeClr val="accent6"/>
                  </a:solidFill>
                </a:rPr>
                <a:t>    </a:t>
              </a:r>
              <a:r>
                <a:rPr lang="ko-KR" altLang="en-US" sz="1600" b="1" dirty="0" err="1">
                  <a:solidFill>
                    <a:schemeClr val="accent6"/>
                  </a:solidFill>
                </a:rPr>
                <a:t>조현병은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 관계통제를 위한 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power struggle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과 세대간 결탁에 의해 발생</a:t>
              </a:r>
              <a:endParaRPr lang="en-US" altLang="ko-KR" sz="1600" b="1" dirty="0">
                <a:solidFill>
                  <a:schemeClr val="accent6"/>
                </a:solidFill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3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단계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: </a:t>
              </a:r>
              <a:r>
                <a:rPr lang="en-US" altLang="ko-KR" sz="1600" b="1" dirty="0" err="1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Minuchin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합류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-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현재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가족조직의 위계질서 혼란이 문제</a:t>
              </a: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. </a:t>
              </a:r>
              <a:r>
                <a:rPr lang="ko-KR" altLang="en-US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전략적 구조주의 모델로 불림</a:t>
              </a:r>
              <a:endParaRPr lang="en-US" altLang="ko-KR" sz="1600" b="1" dirty="0">
                <a:solidFill>
                  <a:srgbClr val="000099"/>
                </a:solidFill>
                <a:latin typeface="굴림" pitchFamily="50" charset="-127"/>
                <a:ea typeface="굴림" pitchFamily="50" charset="-127"/>
              </a:endParaRP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en-US" altLang="ko-KR" sz="1600" b="1" dirty="0">
                  <a:solidFill>
                    <a:srgbClr val="000099"/>
                  </a:solidFill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의사소통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(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과정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) &lt;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위계질서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(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구조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),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성장 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&lt;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변화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(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문제해결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),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의미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(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통찰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) &lt;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행동 변화</a:t>
              </a:r>
            </a:p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§"/>
                <a:defRPr/>
              </a:pPr>
              <a:r>
                <a:rPr lang="ko-KR" altLang="en-US" sz="1600" b="1" dirty="0">
                  <a:solidFill>
                    <a:schemeClr val="accent6"/>
                  </a:solidFill>
                  <a:latin typeface="굴림" pitchFamily="50" charset="-127"/>
                  <a:ea typeface="굴림" pitchFamily="50" charset="-127"/>
                </a:rPr>
                <a:t>  </a:t>
              </a:r>
              <a:r>
                <a:rPr lang="en-US" altLang="ko-KR" sz="1600" b="1" dirty="0" err="1">
                  <a:solidFill>
                    <a:schemeClr val="accent6"/>
                  </a:solidFill>
                </a:rPr>
                <a:t>Cloe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 </a:t>
              </a:r>
              <a:r>
                <a:rPr lang="en-US" altLang="ko-KR" sz="1600" b="1" dirty="0" err="1">
                  <a:solidFill>
                    <a:schemeClr val="accent6"/>
                  </a:solidFill>
                </a:rPr>
                <a:t>Madanes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와 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Washington, D. C.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에서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, 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은퇴 후에는 </a:t>
              </a:r>
              <a:r>
                <a:rPr lang="en-US" altLang="ko-KR" sz="1600" b="1" dirty="0">
                  <a:solidFill>
                    <a:schemeClr val="accent6"/>
                  </a:solidFill>
                </a:rPr>
                <a:t>California</a:t>
              </a:r>
              <a:r>
                <a:rPr lang="ko-KR" altLang="en-US" sz="1600" b="1" dirty="0">
                  <a:solidFill>
                    <a:schemeClr val="accent6"/>
                  </a:solidFill>
                </a:rPr>
                <a:t>에서 가족치료연구소 운영</a:t>
              </a:r>
            </a:p>
          </p:txBody>
        </p:sp>
        <p:sp>
          <p:nvSpPr>
            <p:cNvPr id="10254" name="Rectangle 53"/>
            <p:cNvSpPr>
              <a:spLocks noChangeArrowheads="1"/>
            </p:cNvSpPr>
            <p:nvPr/>
          </p:nvSpPr>
          <p:spPr bwMode="auto">
            <a:xfrm>
              <a:off x="7128792" y="466366"/>
              <a:ext cx="2051720" cy="2632922"/>
            </a:xfrm>
            <a:prstGeom prst="rect">
              <a:avLst/>
            </a:prstGeom>
            <a:gradFill rotWithShape="0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 algn="ctr"/>
              <a:endParaRPr lang="en-US" altLang="ko-KR" sz="16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 algn="ctr"/>
              <a:r>
                <a:rPr lang="en-US" altLang="ko-KR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Jay Haley</a:t>
              </a:r>
            </a:p>
            <a:p>
              <a:pPr algn="ctr"/>
              <a:r>
                <a:rPr lang="en-US" altLang="ko-KR" sz="16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(1923-2007)</a:t>
              </a:r>
              <a:endParaRPr lang="ko-KR" altLang="en-US" sz="16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3175" y="293688"/>
            <a:ext cx="9144000" cy="543050"/>
            <a:chOff x="3175" y="293688"/>
            <a:chExt cx="9144000" cy="543050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2943434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발달배경과 특성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83673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2" name="_x34113496" descr="EMB00000eb8b0bc"/>
          <p:cNvPicPr>
            <a:picLocks noChangeAspect="1" noChangeArrowheads="1"/>
          </p:cNvPicPr>
          <p:nvPr/>
        </p:nvPicPr>
        <p:blipFill>
          <a:blip r:embed="rId2"/>
          <a:srcRect l="14836" t="8136" r="10312" b="14177"/>
          <a:stretch>
            <a:fillRect/>
          </a:stretch>
        </p:blipFill>
        <p:spPr bwMode="auto">
          <a:xfrm>
            <a:off x="7072330" y="0"/>
            <a:ext cx="2071669" cy="21059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/>
          <p:cNvGrpSpPr/>
          <p:nvPr/>
        </p:nvGrpSpPr>
        <p:grpSpPr>
          <a:xfrm>
            <a:off x="0" y="116632"/>
            <a:ext cx="9147175" cy="6741367"/>
            <a:chOff x="0" y="116632"/>
            <a:chExt cx="9147175" cy="6741367"/>
          </a:xfrm>
        </p:grpSpPr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116632"/>
              <a:ext cx="189186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주요개념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9269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Rectangle 76"/>
            <p:cNvSpPr>
              <a:spLocks noChangeArrowheads="1"/>
            </p:cNvSpPr>
            <p:nvPr/>
          </p:nvSpPr>
          <p:spPr bwMode="auto">
            <a:xfrm>
              <a:off x="4763" y="1268760"/>
              <a:ext cx="9139237" cy="5589239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</a:pPr>
              <a:r>
                <a:rPr lang="ko-KR" altLang="en-US" sz="1600" b="1" dirty="0">
                  <a:solidFill>
                    <a:schemeClr val="accent6"/>
                  </a:solidFill>
                </a:rPr>
                <a:t> </a:t>
              </a:r>
              <a:r>
                <a:rPr lang="ko-KR" altLang="en-US" b="1" dirty="0">
                  <a:solidFill>
                    <a:schemeClr val="accent6"/>
                  </a:solidFill>
                </a:rPr>
                <a:t>의사소통은 관계 성격규정을 위한 시도</a:t>
              </a:r>
              <a:r>
                <a:rPr lang="en-US" altLang="ko-KR" b="1" dirty="0">
                  <a:solidFill>
                    <a:schemeClr val="accent6"/>
                  </a:solidFill>
                </a:rPr>
                <a:t>, Haley</a:t>
              </a:r>
              <a:r>
                <a:rPr lang="ko-KR" altLang="en-US" b="1" dirty="0">
                  <a:solidFill>
                    <a:schemeClr val="accent6"/>
                  </a:solidFill>
                </a:rPr>
                <a:t>는 </a:t>
              </a:r>
              <a:r>
                <a:rPr lang="en-US" altLang="ko-KR" b="1" dirty="0">
                  <a:solidFill>
                    <a:schemeClr val="accent6"/>
                  </a:solidFill>
                </a:rPr>
                <a:t>‘</a:t>
              </a:r>
              <a:r>
                <a:rPr lang="ko-KR" altLang="en-US" b="1" dirty="0">
                  <a:solidFill>
                    <a:schemeClr val="accent6"/>
                  </a:solidFill>
                </a:rPr>
                <a:t>무엇</a:t>
              </a:r>
              <a:r>
                <a:rPr lang="en-US" altLang="ko-KR" b="1" dirty="0">
                  <a:solidFill>
                    <a:schemeClr val="accent6"/>
                  </a:solidFill>
                </a:rPr>
                <a:t>’</a:t>
              </a:r>
              <a:r>
                <a:rPr lang="ko-KR" altLang="en-US" b="1" dirty="0">
                  <a:solidFill>
                    <a:schemeClr val="accent6"/>
                  </a:solidFill>
                </a:rPr>
                <a:t>보다 </a:t>
              </a:r>
              <a:r>
                <a:rPr lang="en-US" altLang="ko-KR" b="1" dirty="0">
                  <a:solidFill>
                    <a:schemeClr val="accent6"/>
                  </a:solidFill>
                </a:rPr>
                <a:t>‘</a:t>
              </a:r>
              <a:r>
                <a:rPr lang="ko-KR" altLang="en-US" b="1" dirty="0">
                  <a:solidFill>
                    <a:schemeClr val="accent6"/>
                  </a:solidFill>
                </a:rPr>
                <a:t>어떻게</a:t>
              </a:r>
              <a:r>
                <a:rPr lang="en-US" altLang="ko-KR" b="1" dirty="0">
                  <a:solidFill>
                    <a:schemeClr val="accent6"/>
                  </a:solidFill>
                </a:rPr>
                <a:t>’ </a:t>
              </a:r>
              <a:r>
                <a:rPr lang="ko-KR" altLang="en-US" b="1" dirty="0">
                  <a:solidFill>
                    <a:schemeClr val="accent6"/>
                  </a:solidFill>
                </a:rPr>
                <a:t>소통하는가에 관심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</a:pPr>
              <a:r>
                <a:rPr lang="ko-KR" altLang="en-US" b="1" dirty="0">
                  <a:solidFill>
                    <a:srgbClr val="C00000"/>
                  </a:solidFill>
                </a:rPr>
                <a:t> 의사소통 수준 </a:t>
              </a:r>
              <a:r>
                <a:rPr lang="ko-KR" altLang="en-US" b="1" dirty="0">
                  <a:solidFill>
                    <a:schemeClr val="accent6"/>
                  </a:solidFill>
                </a:rPr>
                <a:t>즉</a:t>
              </a:r>
              <a:r>
                <a:rPr lang="en-US" altLang="ko-KR" b="1" dirty="0">
                  <a:solidFill>
                    <a:schemeClr val="accent6"/>
                  </a:solidFill>
                </a:rPr>
                <a:t>, digital com.(content)</a:t>
              </a:r>
              <a:r>
                <a:rPr lang="ko-KR" altLang="en-US" b="1" dirty="0">
                  <a:solidFill>
                    <a:schemeClr val="accent6"/>
                  </a:solidFill>
                </a:rPr>
                <a:t>보다는 </a:t>
              </a:r>
              <a:r>
                <a:rPr lang="en-US" altLang="ko-KR" b="1" dirty="0">
                  <a:solidFill>
                    <a:schemeClr val="accent6"/>
                  </a:solidFill>
                </a:rPr>
                <a:t>analogical com.(command)</a:t>
              </a:r>
              <a:r>
                <a:rPr lang="ko-KR" altLang="en-US" b="1" dirty="0">
                  <a:solidFill>
                    <a:schemeClr val="accent6"/>
                  </a:solidFill>
                </a:rPr>
                <a:t>을 중시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chemeClr val="accent6"/>
                  </a:solidFill>
                </a:rPr>
                <a:t>  두 수준이 일치하면 </a:t>
              </a:r>
              <a:r>
                <a:rPr lang="en-US" altLang="ko-KR" b="1" dirty="0">
                  <a:solidFill>
                    <a:schemeClr val="accent6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chemeClr val="accent6"/>
                  </a:solidFill>
                </a:rPr>
                <a:t> 관계상 행동규칙이 명확 </a:t>
              </a:r>
              <a:r>
                <a:rPr lang="en-US" altLang="ko-KR" b="1" dirty="0">
                  <a:solidFill>
                    <a:schemeClr val="accent6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chemeClr val="accent6"/>
                  </a:solidFill>
                </a:rPr>
                <a:t> 관계성격 명확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chemeClr val="accent6"/>
                  </a:solidFill>
                </a:rPr>
                <a:t>  두 수준이 불일치면 </a:t>
              </a:r>
              <a:r>
                <a:rPr lang="en-US" altLang="ko-KR" b="1" dirty="0">
                  <a:solidFill>
                    <a:schemeClr val="accent6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chemeClr val="accent6"/>
                  </a:solidFill>
                </a:rPr>
                <a:t> 관계상 행동규칙이 불명확 </a:t>
              </a:r>
              <a:r>
                <a:rPr lang="en-US" altLang="ko-KR" b="1" dirty="0">
                  <a:solidFill>
                    <a:schemeClr val="accent6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chemeClr val="accent6"/>
                  </a:solidFill>
                </a:rPr>
                <a:t> 관계성격 모호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</a:pPr>
              <a:r>
                <a:rPr lang="ko-KR" altLang="en-US" b="1" dirty="0">
                  <a:solidFill>
                    <a:srgbClr val="C00000"/>
                  </a:solidFill>
                </a:rPr>
                <a:t> 의사소통의</a:t>
              </a: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구성요소</a:t>
              </a:r>
              <a:r>
                <a:rPr lang="en-US" altLang="ko-KR" b="1" dirty="0">
                  <a:solidFill>
                    <a:schemeClr val="accent6"/>
                  </a:solidFill>
                </a:rPr>
                <a:t>: </a:t>
              </a:r>
              <a:r>
                <a:rPr lang="ko-KR" altLang="en-US" b="1" dirty="0">
                  <a:solidFill>
                    <a:schemeClr val="accent6"/>
                  </a:solidFill>
                </a:rPr>
                <a:t>주체 </a:t>
              </a:r>
              <a:r>
                <a:rPr lang="en-US" altLang="ko-KR" b="1" dirty="0">
                  <a:solidFill>
                    <a:schemeClr val="accent6"/>
                  </a:solidFill>
                </a:rPr>
                <a:t>+ </a:t>
              </a:r>
              <a:r>
                <a:rPr lang="ko-KR" altLang="en-US" b="1" dirty="0">
                  <a:solidFill>
                    <a:schemeClr val="accent6"/>
                  </a:solidFill>
                </a:rPr>
                <a:t>대상 </a:t>
              </a:r>
              <a:r>
                <a:rPr lang="en-US" altLang="ko-KR" b="1" dirty="0">
                  <a:solidFill>
                    <a:schemeClr val="accent6"/>
                  </a:solidFill>
                </a:rPr>
                <a:t>+ </a:t>
              </a:r>
              <a:r>
                <a:rPr lang="ko-KR" altLang="en-US" b="1" dirty="0">
                  <a:solidFill>
                    <a:schemeClr val="accent6"/>
                  </a:solidFill>
                </a:rPr>
                <a:t>내용 </a:t>
              </a:r>
              <a:r>
                <a:rPr lang="en-US" altLang="ko-KR" b="1" dirty="0">
                  <a:solidFill>
                    <a:schemeClr val="accent6"/>
                  </a:solidFill>
                </a:rPr>
                <a:t>+ </a:t>
              </a:r>
              <a:r>
                <a:rPr lang="ko-KR" altLang="en-US" b="1" dirty="0">
                  <a:solidFill>
                    <a:schemeClr val="accent6"/>
                  </a:solidFill>
                </a:rPr>
                <a:t>상황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</a:pPr>
              <a:r>
                <a:rPr lang="ko-KR" altLang="en-US" b="1" dirty="0">
                  <a:solidFill>
                    <a:schemeClr val="accent6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의사소통 수준의 불일치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구성요소 중 하나 이상을 부정하여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관계규정 시도회피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 marL="285750" indent="-285750">
                <a:spcBef>
                  <a:spcPts val="500"/>
                </a:spcBef>
                <a:spcAft>
                  <a:spcPts val="500"/>
                </a:spcAft>
                <a:buFont typeface="Arial" panose="020B0604020202020204" pitchFamily="34" charset="0"/>
                <a:buChar char="•"/>
              </a:pPr>
              <a:r>
                <a:rPr lang="en-US" altLang="ko-KR" b="1" dirty="0">
                  <a:solidFill>
                    <a:srgbClr val="C00000"/>
                  </a:solidFill>
                </a:rPr>
                <a:t>symmetrical relationship vs complementary relationship</a:t>
              </a: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C00000"/>
                  </a:solidFill>
                </a:rPr>
                <a:t> </a:t>
              </a:r>
              <a:r>
                <a:rPr lang="en-US" altLang="ko-KR" b="1" dirty="0" err="1">
                  <a:solidFill>
                    <a:srgbClr val="C00000"/>
                  </a:solidFill>
                </a:rPr>
                <a:t>metacomplementary</a:t>
              </a:r>
              <a:r>
                <a:rPr lang="en-US" altLang="ko-KR" b="1" dirty="0">
                  <a:solidFill>
                    <a:srgbClr val="C00000"/>
                  </a:solidFill>
                </a:rPr>
                <a:t> relationship: </a:t>
              </a:r>
              <a:r>
                <a:rPr lang="ko-KR" altLang="en-US" b="1" dirty="0">
                  <a:solidFill>
                    <a:schemeClr val="accent6"/>
                  </a:solidFill>
                </a:rPr>
                <a:t>권력이나 지위가 낮은 사람이 실질적 통제권을 갖고</a:t>
              </a:r>
              <a:endParaRPr lang="en-US" altLang="ko-KR" b="1" dirty="0">
                <a:solidFill>
                  <a:schemeClr val="accent6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ko-KR" altLang="en-US" b="1" dirty="0">
                  <a:solidFill>
                    <a:schemeClr val="accent6"/>
                  </a:solidFill>
                </a:rPr>
                <a:t>  있는 관계로</a:t>
              </a:r>
              <a:r>
                <a:rPr lang="en-US" altLang="ko-KR" b="1" dirty="0">
                  <a:solidFill>
                    <a:schemeClr val="accent6"/>
                  </a:solidFill>
                </a:rPr>
                <a:t>, </a:t>
              </a:r>
              <a:r>
                <a:rPr lang="ko-KR" altLang="en-US" b="1" dirty="0">
                  <a:solidFill>
                    <a:schemeClr val="accent6"/>
                  </a:solidFill>
                </a:rPr>
                <a:t>지위가 낮은 사람이 지배적 위치에 있는 사람의 관계통제를 허용함으로써</a:t>
              </a:r>
              <a:endParaRPr lang="en-US" altLang="ko-KR" b="1" dirty="0">
                <a:solidFill>
                  <a:schemeClr val="accent6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ko-KR" altLang="en-US" b="1" dirty="0">
                  <a:solidFill>
                    <a:schemeClr val="accent6"/>
                  </a:solidFill>
                </a:rPr>
                <a:t>  오히려 관계규정에 있어서 주도권을 잡고 있는 경우</a:t>
              </a:r>
              <a:r>
                <a:rPr lang="en-US" altLang="ko-KR" b="1" dirty="0">
                  <a:solidFill>
                    <a:schemeClr val="accent6"/>
                  </a:solidFill>
                </a:rPr>
                <a:t>(</a:t>
              </a:r>
              <a:r>
                <a:rPr lang="ko-KR" altLang="en-US" b="1" dirty="0">
                  <a:solidFill>
                    <a:schemeClr val="accent6"/>
                  </a:solidFill>
                </a:rPr>
                <a:t>예</a:t>
              </a:r>
              <a:r>
                <a:rPr lang="en-US" altLang="ko-KR" b="1" dirty="0">
                  <a:solidFill>
                    <a:schemeClr val="accent6"/>
                  </a:solidFill>
                </a:rPr>
                <a:t>: </a:t>
              </a:r>
              <a:r>
                <a:rPr lang="ko-KR" altLang="en-US" b="1" dirty="0">
                  <a:solidFill>
                    <a:schemeClr val="accent6"/>
                  </a:solidFill>
                </a:rPr>
                <a:t>증상으로 보호받는 높은 지위</a:t>
              </a:r>
              <a:r>
                <a:rPr lang="en-US" altLang="ko-KR" b="1" dirty="0">
                  <a:solidFill>
                    <a:schemeClr val="accent6"/>
                  </a:solidFill>
                </a:rPr>
                <a:t>)</a:t>
              </a:r>
              <a:endParaRPr lang="ko-KR" altLang="en-US" b="1" dirty="0">
                <a:solidFill>
                  <a:schemeClr val="accent6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Arial" pitchFamily="34" charset="0"/>
                <a:buChar char="•"/>
              </a:pPr>
              <a:r>
                <a:rPr lang="en-US" altLang="ko-KR" b="1" dirty="0">
                  <a:solidFill>
                    <a:schemeClr val="accent6"/>
                  </a:solidFill>
                </a:rPr>
                <a:t> </a:t>
              </a:r>
              <a:r>
                <a:rPr lang="ko-KR" altLang="en-US" b="1" dirty="0">
                  <a:solidFill>
                    <a:srgbClr val="C00000"/>
                  </a:solidFill>
                </a:rPr>
                <a:t>후기에 의사소통이 이루어지는 조직수준으로 개념을 확대</a:t>
              </a:r>
              <a:endParaRPr lang="ko-KR" altLang="en-US" b="1" dirty="0">
                <a:solidFill>
                  <a:schemeClr val="accent6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chemeClr val="accent6"/>
                  </a:solidFill>
                </a:rPr>
                <a:t> 즉</a:t>
              </a:r>
              <a:r>
                <a:rPr lang="en-US" altLang="ko-KR" b="1" dirty="0">
                  <a:solidFill>
                    <a:schemeClr val="accent6"/>
                  </a:solidFill>
                </a:rPr>
                <a:t>, </a:t>
              </a:r>
              <a:r>
                <a:rPr lang="ko-KR" altLang="en-US" b="1" dirty="0">
                  <a:solidFill>
                    <a:schemeClr val="accent6"/>
                  </a:solidFill>
                </a:rPr>
                <a:t>역설적 메시지를 받은 사람 </a:t>
              </a:r>
              <a:r>
                <a:rPr lang="en-US" altLang="ko-KR" b="1" dirty="0">
                  <a:solidFill>
                    <a:schemeClr val="accent6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chemeClr val="accent6"/>
                  </a:solidFill>
                </a:rPr>
                <a:t> 지시를 받는다는 점에서 낮은 지위 </a:t>
              </a:r>
              <a:r>
                <a:rPr lang="en-US" altLang="ko-KR" b="1" dirty="0">
                  <a:solidFill>
                    <a:schemeClr val="accent6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chemeClr val="accent6"/>
                  </a:solidFill>
                </a:rPr>
                <a:t> 이런 지시를</a:t>
              </a:r>
              <a:endParaRPr lang="en-US" altLang="ko-KR" b="1" dirty="0">
                <a:solidFill>
                  <a:schemeClr val="accent6"/>
                </a:solidFill>
              </a:endParaRPr>
            </a:p>
            <a:p>
              <a:pPr>
                <a:spcBef>
                  <a:spcPts val="500"/>
                </a:spcBef>
                <a:spcAft>
                  <a:spcPts val="500"/>
                </a:spcAft>
              </a:pPr>
              <a:r>
                <a:rPr lang="ko-KR" altLang="en-US" b="1" dirty="0">
                  <a:solidFill>
                    <a:schemeClr val="accent6"/>
                  </a:solidFill>
                </a:rPr>
                <a:t>    따르지 않음으로써 더 높은 지위 </a:t>
              </a:r>
              <a:r>
                <a:rPr lang="en-US" altLang="ko-KR" b="1" dirty="0">
                  <a:solidFill>
                    <a:schemeClr val="accent6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chemeClr val="accent6"/>
                  </a:solidFill>
                </a:rPr>
                <a:t> 동시에 두 가지 수준의 위계질서</a:t>
              </a:r>
              <a:r>
                <a:rPr lang="en-US" altLang="ko-KR" b="1" dirty="0">
                  <a:solidFill>
                    <a:schemeClr val="accent6"/>
                  </a:solidFill>
                  <a:sym typeface="Wingdings" pitchFamily="2" charset="2"/>
                </a:rPr>
                <a:t></a:t>
              </a:r>
              <a:r>
                <a:rPr lang="ko-KR" altLang="en-US" b="1" dirty="0">
                  <a:solidFill>
                    <a:schemeClr val="accent6"/>
                  </a:solidFill>
                </a:rPr>
                <a:t> 위계질서 혼란</a:t>
              </a:r>
            </a:p>
          </p:txBody>
        </p:sp>
        <p:sp>
          <p:nvSpPr>
            <p:cNvPr id="12" name="Rectangle 53"/>
            <p:cNvSpPr>
              <a:spLocks noChangeArrowheads="1"/>
            </p:cNvSpPr>
            <p:nvPr/>
          </p:nvSpPr>
          <p:spPr bwMode="auto">
            <a:xfrm>
              <a:off x="0" y="764704"/>
              <a:ext cx="9138497" cy="664032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관계규정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(defining a relationship)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404367"/>
            <a:ext cx="9147175" cy="6390055"/>
            <a:chOff x="0" y="404367"/>
            <a:chExt cx="9147175" cy="6390055"/>
          </a:xfrm>
        </p:grpSpPr>
        <p:grpSp>
          <p:nvGrpSpPr>
            <p:cNvPr id="16" name="그룹 15"/>
            <p:cNvGrpSpPr/>
            <p:nvPr/>
          </p:nvGrpSpPr>
          <p:grpSpPr>
            <a:xfrm>
              <a:off x="32" y="404367"/>
              <a:ext cx="9147143" cy="6390055"/>
              <a:chOff x="32" y="260350"/>
              <a:chExt cx="9147143" cy="5776457"/>
            </a:xfrm>
          </p:grpSpPr>
          <p:sp>
            <p:nvSpPr>
              <p:cNvPr id="7171" name="Line 46"/>
              <p:cNvSpPr>
                <a:spLocks noChangeShapeType="1"/>
              </p:cNvSpPr>
              <p:nvPr/>
            </p:nvSpPr>
            <p:spPr bwMode="auto">
              <a:xfrm>
                <a:off x="3207" y="729973"/>
                <a:ext cx="9143968" cy="0"/>
              </a:xfrm>
              <a:prstGeom prst="line">
                <a:avLst/>
              </a:prstGeom>
              <a:noFill/>
              <a:ln w="9525">
                <a:solidFill>
                  <a:srgbClr val="C0C0C0">
                    <a:alpha val="70195"/>
                  </a:srgb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7172" name="Text Box 56"/>
              <p:cNvSpPr txBox="1">
                <a:spLocks noChangeArrowheads="1"/>
              </p:cNvSpPr>
              <p:nvPr/>
            </p:nvSpPr>
            <p:spPr bwMode="auto">
              <a:xfrm>
                <a:off x="96870" y="260350"/>
                <a:ext cx="202331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ko-KR" sz="28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2. </a:t>
                </a:r>
                <a:r>
                  <a:rPr lang="ko-KR" altLang="en-US" sz="28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주요개념</a:t>
                </a:r>
                <a:endPara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3" name="Text Box 71"/>
              <p:cNvSpPr txBox="1">
                <a:spLocks noChangeArrowheads="1"/>
              </p:cNvSpPr>
              <p:nvPr/>
            </p:nvSpPr>
            <p:spPr bwMode="auto">
              <a:xfrm>
                <a:off x="32" y="992620"/>
                <a:ext cx="9143968" cy="504418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9999FF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kumimoji="0" lang="ko-KR" altLang="en-US" b="1" dirty="0">
                    <a:solidFill>
                      <a:srgbClr val="002060"/>
                    </a:solidFill>
                    <a:latin typeface="+mj-lt"/>
                  </a:rPr>
                  <a:t> </a:t>
                </a:r>
                <a:endParaRPr kumimoji="0" lang="en-US" altLang="ko-KR" b="1" dirty="0">
                  <a:solidFill>
                    <a:srgbClr val="002060"/>
                  </a:solidFill>
                  <a:latin typeface="+mj-lt"/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2060"/>
                    </a:solidFill>
                  </a:rPr>
                  <a:t>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관계 참여자는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“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관계의 규칙이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무엇인가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?”+“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누가 규칙을 설정할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것인가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?”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는 문제직면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관계의 성격규정을 위한 통제권 다툼 불가피하며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,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이를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권력다툼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으로 개념화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chemeClr val="accent6"/>
                    </a:solidFill>
                  </a:rPr>
                  <a:t>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즉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, “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모든 관계는 관계 규정과 </a:t>
                </a:r>
                <a:r>
                  <a:rPr lang="ko-KR" altLang="en-US" b="1" dirty="0" err="1">
                    <a:solidFill>
                      <a:schemeClr val="accent6"/>
                    </a:solidFill>
                  </a:rPr>
                  <a:t>재규정을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 위한 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power struggle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 결과에 따라 달라짐”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관계통제를 위한 권력다툼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: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상대 행동 통제가 아니라 관계규정 시도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,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전략을 통제 싸움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의사소통과정의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관계규정 전략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: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 다른 사람의 대화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,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사고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,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감정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,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행동 등에 대해 명령하     </a:t>
                </a:r>
                <a:endParaRPr lang="en-US" altLang="ko-KR" b="1" dirty="0">
                  <a:solidFill>
                    <a:schemeClr val="accent6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chemeClr val="accent6"/>
                    </a:solidFill>
                  </a:rPr>
                  <a:t> 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고 제한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,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의사소통에 대해 논평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(comment)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등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 </a:t>
                </a:r>
                <a:endParaRPr lang="ko-KR" altLang="en-US" b="1" dirty="0">
                  <a:solidFill>
                    <a:schemeClr val="accent6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관계규정시도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대항전략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: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공개적인 싸움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,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고의적인 방해나 파괴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,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수동적 저항</a:t>
                </a:r>
                <a:endParaRPr lang="en-US" altLang="ko-KR" b="1" dirty="0">
                  <a:solidFill>
                    <a:schemeClr val="accent6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한 사람의 관계규정전략을 타인이 동일한 방식으로 수용 </a:t>
                </a:r>
                <a:r>
                  <a:rPr lang="en-US" altLang="ko-KR" b="1" dirty="0">
                    <a:solidFill>
                      <a:schemeClr val="accent6"/>
                    </a:solidFill>
                    <a:sym typeface="Wingdings" pitchFamily="2" charset="2"/>
                  </a:rPr>
                  <a:t>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기능적 관계</a:t>
                </a:r>
                <a:endParaRPr lang="en-US" altLang="ko-KR" b="1" dirty="0">
                  <a:solidFill>
                    <a:schemeClr val="accent6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증상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권력다툼의 결과이며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 항상성 기제로의 기능도 함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낮은 지위와 권력의 성원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: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증상 이용하여 관계규정을 위한 다툼에서 유리한 위치 점유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높은 지위와 권력 지닌 성원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: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다른 성원의 증상을 통해 가족항상성 유지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-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 사이에 권력다툼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일어나면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,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문제를 심화시키거나 새로운 문제 야기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예</a:t>
                </a:r>
                <a:r>
                  <a:rPr lang="en-US" altLang="ko-KR" b="1" dirty="0">
                    <a:solidFill>
                      <a:schemeClr val="accent6"/>
                    </a:solidFill>
                  </a:rPr>
                  <a:t>: 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부모를 비난 ⇨ 치료자 지도자 위치 ⇨ 무능한 부모로 전락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ko-KR" altLang="en-US" b="1" dirty="0">
                    <a:solidFill>
                      <a:schemeClr val="accent6"/>
                    </a:solidFill>
                  </a:rPr>
                  <a:t>      </a:t>
                </a:r>
                <a:r>
                  <a:rPr lang="ko-KR" altLang="en-US" b="1" dirty="0" err="1">
                    <a:solidFill>
                      <a:schemeClr val="accent6"/>
                    </a:solidFill>
                  </a:rPr>
                  <a:t>조현병</a:t>
                </a:r>
                <a:r>
                  <a:rPr lang="ko-KR" altLang="en-US" b="1" dirty="0">
                    <a:solidFill>
                      <a:schemeClr val="accent6"/>
                    </a:solidFill>
                  </a:rPr>
                  <a:t> 진단 ⇨ 치료자가 지도자 위치 ⇨ 가족은 추종적 지위</a:t>
                </a:r>
              </a:p>
            </p:txBody>
          </p:sp>
        </p:grpSp>
        <p:sp>
          <p:nvSpPr>
            <p:cNvPr id="10" name="Rectangle 53"/>
            <p:cNvSpPr>
              <a:spLocks noChangeArrowheads="1"/>
            </p:cNvSpPr>
            <p:nvPr/>
          </p:nvSpPr>
          <p:spPr bwMode="auto">
            <a:xfrm>
              <a:off x="0" y="1000108"/>
              <a:ext cx="9138497" cy="571504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2. 2.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관계통제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(controlling a relationship)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와 권력다툼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(power struggle)</a:t>
              </a:r>
              <a:endParaRPr lang="ko-KR" altLang="en-US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260350"/>
            <a:ext cx="9147175" cy="6481018"/>
            <a:chOff x="0" y="260350"/>
            <a:chExt cx="9147175" cy="6481018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202331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주요개념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764704"/>
              <a:ext cx="9144000" cy="5976664"/>
              <a:chOff x="0" y="1984259"/>
              <a:chExt cx="9144000" cy="6338886"/>
            </a:xfrm>
          </p:grpSpPr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1984259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2. 3.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위계질서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(hierarchy)</a:t>
                </a:r>
              </a:p>
            </p:txBody>
          </p:sp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565400"/>
                <a:ext cx="9144000" cy="575774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  <a:defRPr/>
                </a:pPr>
                <a:r>
                  <a:rPr lang="en-US" altLang="ko-KR" b="1" dirty="0">
                    <a:solidFill>
                      <a:schemeClr val="accent2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chemeClr val="accent2"/>
                    </a:solidFill>
                    <a:latin typeface="굴림" pitchFamily="50" charset="-127"/>
                    <a:ea typeface="굴림" pitchFamily="50" charset="-127"/>
                  </a:rPr>
                  <a:t>위계질서</a:t>
                </a:r>
                <a:r>
                  <a:rPr lang="en-US" altLang="ko-KR" b="1" dirty="0">
                    <a:solidFill>
                      <a:srgbClr val="C00000"/>
                    </a:solidFill>
                    <a:latin typeface="굴림" pitchFamily="50" charset="-127"/>
                    <a:ea typeface="굴림" pitchFamily="50" charset="-127"/>
                  </a:rPr>
                  <a:t>:</a:t>
                </a:r>
                <a:r>
                  <a:rPr lang="ko-KR" altLang="en-US" b="1" dirty="0">
                    <a:solidFill>
                      <a:srgbClr val="C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en-US" altLang="ko-KR" b="1" dirty="0">
                    <a:solidFill>
                      <a:srgbClr val="C00000"/>
                    </a:solidFill>
                    <a:latin typeface="굴림" pitchFamily="50" charset="-127"/>
                    <a:ea typeface="굴림" pitchFamily="50" charset="-127"/>
                  </a:rPr>
                  <a:t>natural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power base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에 의해 형성되지만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반복적 상호작용에 의해 유지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변화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자연적 위계질서는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 generational line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으로 구분되고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다른 권력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지위와 위계질서에 속함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chemeClr val="accent2"/>
                    </a:solidFill>
                  </a:rPr>
                  <a:t>위계질서</a:t>
                </a:r>
                <a:r>
                  <a:rPr lang="en-US" altLang="ko-KR" b="1" dirty="0">
                    <a:solidFill>
                      <a:schemeClr val="accent2"/>
                    </a:solidFill>
                  </a:rPr>
                  <a:t>(</a:t>
                </a:r>
                <a:r>
                  <a:rPr lang="ko-KR" altLang="en-US" b="1" dirty="0">
                    <a:solidFill>
                      <a:schemeClr val="accent2"/>
                    </a:solidFill>
                  </a:rPr>
                  <a:t>자연적 세대선</a:t>
                </a:r>
                <a:r>
                  <a:rPr lang="en-US" altLang="ko-KR" b="1" dirty="0">
                    <a:solidFill>
                      <a:schemeClr val="accent2"/>
                    </a:solidFill>
                  </a:rPr>
                  <a:t>)</a:t>
                </a:r>
                <a:r>
                  <a:rPr lang="ko-KR" altLang="en-US" b="1" dirty="0">
                    <a:solidFill>
                      <a:schemeClr val="accent2"/>
                    </a:solidFill>
                  </a:rPr>
                  <a:t> 혼란 요인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자녀가 부모 부양책임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자녀가 부모 안내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-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교육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-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지시하여 통제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세대간 결탁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부모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-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자녀의 동맹관계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특히 세대간 결탁 중시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chemeClr val="accent2"/>
                    </a:solidFill>
                  </a:rPr>
                  <a:t>세대간 결탁 또는 왜곡된 삼각관계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(perverse triangle)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특성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한 명은 다른 세대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서로 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다른 세대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2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명이 한 명에 대항하여 결탁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결탁은 부정되고 은폐됨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장기결탁시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가족내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paired coalition,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원가족과의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대항적 결탁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(countervailing coalition)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chemeClr val="accent2"/>
                    </a:solidFill>
                  </a:rPr>
                  <a:t>  상호작용과정에서 변화</a:t>
                </a:r>
                <a:r>
                  <a:rPr lang="en-US" altLang="ko-KR" b="1" dirty="0">
                    <a:solidFill>
                      <a:schemeClr val="accent2"/>
                    </a:solidFill>
                  </a:rPr>
                  <a:t>·</a:t>
                </a:r>
                <a:r>
                  <a:rPr lang="ko-KR" altLang="en-US" b="1" dirty="0">
                    <a:solidFill>
                      <a:schemeClr val="accent2"/>
                    </a:solidFill>
                  </a:rPr>
                  <a:t>유지되는 위계질서 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권력다툼이 위계질서를 명확화 또는 불명확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혼란시키기도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함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위계질서는 가족성원의 반복적인 행동교환 즉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상호작용의 연쇄과정에 의해 형성되며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특성이 결정되며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변화되거나 유지된다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조모의 자녀양육에 대한 과다개입의 사례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모가 양육 </a:t>
                </a:r>
                <a:r>
                  <a:rPr lang="en-US" altLang="ko-KR" b="1" dirty="0">
                    <a:solidFill>
                      <a:srgbClr val="C00000"/>
                    </a:solidFill>
                    <a:sym typeface="Wingdings" pitchFamily="2" charset="2"/>
                  </a:rPr>
                  <a:t> </a:t>
                </a:r>
                <a:r>
                  <a:rPr lang="ko-KR" altLang="en-US" b="1" dirty="0">
                    <a:solidFill>
                      <a:srgbClr val="C00000"/>
                    </a:solidFill>
                    <a:sym typeface="Wingdings" pitchFamily="2" charset="2"/>
                  </a:rPr>
                  <a:t>조모</a:t>
                </a:r>
                <a:r>
                  <a:rPr lang="en-US" altLang="ko-KR" b="1" dirty="0">
                    <a:solidFill>
                      <a:srgbClr val="C00000"/>
                    </a:solidFill>
                    <a:sym typeface="Wingdings" pitchFamily="2" charset="2"/>
                  </a:rPr>
                  <a:t>-</a:t>
                </a:r>
                <a:r>
                  <a:rPr lang="ko-KR" altLang="en-US" b="1" dirty="0">
                    <a:solidFill>
                      <a:srgbClr val="C00000"/>
                    </a:solidFill>
                    <a:sym typeface="Wingdings" pitchFamily="2" charset="2"/>
                  </a:rPr>
                  <a:t>자녀 결탁 모 비난 </a:t>
                </a:r>
                <a:r>
                  <a:rPr lang="en-US" altLang="ko-KR" b="1" dirty="0">
                    <a:solidFill>
                      <a:srgbClr val="C00000"/>
                    </a:solidFill>
                    <a:sym typeface="Wingdings" pitchFamily="2" charset="2"/>
                  </a:rPr>
                  <a:t>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  <a:sym typeface="Wingdings" pitchFamily="2" charset="2"/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  <a:sym typeface="Wingdings" pitchFamily="2" charset="2"/>
                  </a:rPr>
                  <a:t>조모 양육 담당 </a:t>
                </a:r>
                <a:r>
                  <a:rPr lang="en-US" altLang="ko-KR" b="1" dirty="0">
                    <a:solidFill>
                      <a:srgbClr val="C00000"/>
                    </a:solidFill>
                    <a:sym typeface="Wingdings" pitchFamily="2" charset="2"/>
                  </a:rPr>
                  <a:t> </a:t>
                </a:r>
                <a:r>
                  <a:rPr lang="ko-KR" altLang="en-US" b="1" dirty="0">
                    <a:solidFill>
                      <a:srgbClr val="C00000"/>
                    </a:solidFill>
                    <a:sym typeface="Wingdings" pitchFamily="2" charset="2"/>
                  </a:rPr>
                  <a:t>모가 양육에서 철퇴 </a:t>
                </a:r>
                <a:r>
                  <a:rPr lang="en-US" altLang="ko-KR" b="1" dirty="0">
                    <a:solidFill>
                      <a:srgbClr val="C00000"/>
                    </a:solidFill>
                    <a:sym typeface="Wingdings" pitchFamily="2" charset="2"/>
                  </a:rPr>
                  <a:t> </a:t>
                </a:r>
                <a:r>
                  <a:rPr lang="ko-KR" altLang="en-US" b="1" dirty="0">
                    <a:solidFill>
                      <a:srgbClr val="C00000"/>
                    </a:solidFill>
                    <a:sym typeface="Wingdings" pitchFamily="2" charset="2"/>
                  </a:rPr>
                  <a:t>자녀가 증상 표출 </a:t>
                </a:r>
                <a:r>
                  <a:rPr lang="en-US" altLang="ko-KR" b="1" dirty="0">
                    <a:solidFill>
                      <a:srgbClr val="C00000"/>
                    </a:solidFill>
                    <a:sym typeface="Wingdings" pitchFamily="2" charset="2"/>
                  </a:rPr>
                  <a:t> </a:t>
                </a:r>
                <a:r>
                  <a:rPr lang="ko-KR" altLang="en-US" b="1" dirty="0">
                    <a:solidFill>
                      <a:srgbClr val="C00000"/>
                    </a:solidFill>
                    <a:sym typeface="Wingdings" pitchFamily="2" charset="2"/>
                  </a:rPr>
                  <a:t>조모가 </a:t>
                </a:r>
                <a:r>
                  <a:rPr lang="ko-KR" altLang="en-US" b="1" dirty="0" err="1">
                    <a:solidFill>
                      <a:srgbClr val="C00000"/>
                    </a:solidFill>
                    <a:sym typeface="Wingdings" pitchFamily="2" charset="2"/>
                  </a:rPr>
                  <a:t>손자녀</a:t>
                </a:r>
                <a:r>
                  <a:rPr lang="ko-KR" altLang="en-US" b="1" dirty="0">
                    <a:solidFill>
                      <a:srgbClr val="C00000"/>
                    </a:solidFill>
                    <a:sym typeface="Wingdings" pitchFamily="2" charset="2"/>
                  </a:rPr>
                  <a:t> 양육</a:t>
                </a:r>
                <a:endParaRPr lang="en-US" altLang="ko-KR" b="1" dirty="0">
                  <a:solidFill>
                    <a:srgbClr val="C00000"/>
                  </a:solidFill>
                  <a:sym typeface="Wingdings" pitchFamily="2" charset="2"/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  <a:sym typeface="Wingdings" pitchFamily="2" charset="2"/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  <a:sym typeface="Wingdings" pitchFamily="2" charset="2"/>
                  </a:rPr>
                  <a:t>포기 </a:t>
                </a:r>
                <a:r>
                  <a:rPr lang="en-US" altLang="ko-KR" b="1" dirty="0">
                    <a:solidFill>
                      <a:srgbClr val="C00000"/>
                    </a:solidFill>
                    <a:sym typeface="Wingdings" pitchFamily="2" charset="2"/>
                  </a:rPr>
                  <a:t> </a:t>
                </a:r>
                <a:r>
                  <a:rPr lang="ko-KR" altLang="en-US" b="1" dirty="0">
                    <a:solidFill>
                      <a:srgbClr val="C00000"/>
                    </a:solidFill>
                    <a:sym typeface="Wingdings" pitchFamily="2" charset="2"/>
                  </a:rPr>
                  <a:t>모가 양육 담당</a:t>
                </a:r>
                <a:endParaRPr lang="ko-KR" altLang="en-US" b="1" dirty="0">
                  <a:solidFill>
                    <a:srgbClr val="C00000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188640"/>
            <a:ext cx="9144000" cy="6526508"/>
            <a:chOff x="0" y="188640"/>
            <a:chExt cx="9144000" cy="6526508"/>
          </a:xfrm>
        </p:grpSpPr>
        <p:sp>
          <p:nvSpPr>
            <p:cNvPr id="7" name="Line 46"/>
            <p:cNvSpPr>
              <a:spLocks noChangeShapeType="1"/>
            </p:cNvSpPr>
            <p:nvPr/>
          </p:nvSpPr>
          <p:spPr bwMode="auto">
            <a:xfrm>
              <a:off x="0" y="62068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8" name="Text Box 56"/>
            <p:cNvSpPr txBox="1">
              <a:spLocks noChangeArrowheads="1"/>
            </p:cNvSpPr>
            <p:nvPr/>
          </p:nvSpPr>
          <p:spPr bwMode="auto">
            <a:xfrm>
              <a:off x="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4763" y="1124744"/>
              <a:ext cx="9139237" cy="2448272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dirty="0"/>
                <a:t> </a:t>
              </a:r>
              <a:r>
                <a:rPr lang="ko-KR" altLang="en-US" b="1" dirty="0">
                  <a:solidFill>
                    <a:srgbClr val="800000"/>
                  </a:solidFill>
                </a:rPr>
                <a:t>치료초점</a:t>
              </a:r>
              <a:r>
                <a:rPr lang="en-US" altLang="ko-KR" b="1" dirty="0">
                  <a:solidFill>
                    <a:srgbClr val="800000"/>
                  </a:solidFill>
                </a:rPr>
                <a:t>: </a:t>
              </a:r>
              <a:r>
                <a:rPr lang="ko-KR" altLang="en-US" b="1" dirty="0">
                  <a:solidFill>
                    <a:srgbClr val="800000"/>
                  </a:solidFill>
                </a:rPr>
                <a:t>정신내적 갈등 </a:t>
              </a:r>
              <a:r>
                <a:rPr lang="en-US" altLang="ko-KR" b="1" dirty="0">
                  <a:solidFill>
                    <a:srgbClr val="800000"/>
                  </a:solidFill>
                </a:rPr>
                <a:t>&lt; </a:t>
              </a:r>
              <a:r>
                <a:rPr lang="ko-KR" altLang="en-US" b="1" dirty="0">
                  <a:solidFill>
                    <a:srgbClr val="800000"/>
                  </a:solidFill>
                </a:rPr>
                <a:t>관찰 가능한 행동</a:t>
              </a:r>
              <a:r>
                <a:rPr lang="en-US" altLang="ko-KR" b="1" dirty="0">
                  <a:solidFill>
                    <a:srgbClr val="800000"/>
                  </a:solidFill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</a:rPr>
                <a:t>과거 </a:t>
              </a:r>
              <a:r>
                <a:rPr lang="en-US" altLang="ko-KR" b="1" dirty="0">
                  <a:solidFill>
                    <a:srgbClr val="800000"/>
                  </a:solidFill>
                </a:rPr>
                <a:t>&lt; </a:t>
              </a:r>
              <a:r>
                <a:rPr lang="ko-KR" altLang="en-US" b="1" dirty="0">
                  <a:solidFill>
                    <a:srgbClr val="800000"/>
                  </a:solidFill>
                </a:rPr>
                <a:t>현재</a:t>
              </a:r>
              <a:r>
                <a:rPr lang="en-US" altLang="ko-KR" b="1" dirty="0">
                  <a:solidFill>
                    <a:srgbClr val="800000"/>
                  </a:solidFill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</a:rPr>
                <a:t>성장 </a:t>
              </a:r>
              <a:r>
                <a:rPr lang="en-US" altLang="ko-KR" b="1" dirty="0">
                  <a:solidFill>
                    <a:srgbClr val="800000"/>
                  </a:solidFill>
                </a:rPr>
                <a:t>&lt; </a:t>
              </a:r>
              <a:r>
                <a:rPr lang="ko-KR" altLang="en-US" b="1" dirty="0">
                  <a:solidFill>
                    <a:srgbClr val="800000"/>
                  </a:solidFill>
                </a:rPr>
                <a:t>변화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en-US" altLang="ko-KR" b="1" dirty="0">
                  <a:solidFill>
                    <a:srgbClr val="800000"/>
                  </a:solidFill>
                </a:rPr>
                <a:t> IP</a:t>
              </a:r>
              <a:r>
                <a:rPr lang="ko-KR" altLang="en-US" b="1" dirty="0">
                  <a:solidFill>
                    <a:srgbClr val="800000"/>
                  </a:solidFill>
                </a:rPr>
                <a:t>의 현재 문제</a:t>
              </a:r>
              <a:r>
                <a:rPr lang="en-US" altLang="ko-KR" b="1" dirty="0">
                  <a:solidFill>
                    <a:srgbClr val="800000"/>
                  </a:solidFill>
                </a:rPr>
                <a:t>(presenting problem)</a:t>
              </a:r>
              <a:r>
                <a:rPr lang="ko-KR" altLang="en-US" b="1" dirty="0">
                  <a:solidFill>
                    <a:srgbClr val="800000"/>
                  </a:solidFill>
                </a:rPr>
                <a:t>나 증상을 해결하는데 초점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800000"/>
                  </a:solidFill>
                </a:rPr>
                <a:t> 1</a:t>
              </a:r>
              <a:r>
                <a:rPr lang="ko-KR" altLang="en-US" b="1" dirty="0">
                  <a:solidFill>
                    <a:srgbClr val="800000"/>
                  </a:solidFill>
                </a:rPr>
                <a:t>차적 초점</a:t>
              </a:r>
              <a:r>
                <a:rPr lang="en-US" altLang="ko-KR" b="1" dirty="0">
                  <a:solidFill>
                    <a:srgbClr val="800000"/>
                  </a:solidFill>
                </a:rPr>
                <a:t>: </a:t>
              </a:r>
              <a:r>
                <a:rPr lang="ko-KR" altLang="en-US" b="1" dirty="0">
                  <a:solidFill>
                    <a:srgbClr val="800000"/>
                  </a:solidFill>
                </a:rPr>
                <a:t>가족이 가장 해결하기를 원하는 관찰 가능한 구체적인 행동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en-US" altLang="ko-KR" b="1" dirty="0">
                  <a:solidFill>
                    <a:srgbClr val="800000"/>
                  </a:solidFill>
                </a:rPr>
                <a:t> 2</a:t>
              </a:r>
              <a:r>
                <a:rPr lang="ko-KR" altLang="en-US" b="1" dirty="0">
                  <a:solidFill>
                    <a:srgbClr val="800000"/>
                  </a:solidFill>
                </a:rPr>
                <a:t>차적 초점</a:t>
              </a:r>
              <a:r>
                <a:rPr lang="en-US" altLang="ko-KR" b="1" dirty="0">
                  <a:solidFill>
                    <a:srgbClr val="800000"/>
                  </a:solidFill>
                </a:rPr>
                <a:t>: 1</a:t>
              </a:r>
              <a:r>
                <a:rPr lang="ko-KR" altLang="en-US" b="1" dirty="0">
                  <a:solidFill>
                    <a:srgbClr val="800000"/>
                  </a:solidFill>
                </a:rPr>
                <a:t>차적 초점 문제가 해결된 후 다른 문제에 재계약 치료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800000"/>
                  </a:solidFill>
                </a:rPr>
                <a:t> 증상 해결 위한 개입이 아니라 가족조직의 조그만 변화를 통하여 현재 증상</a:t>
              </a:r>
              <a:r>
                <a:rPr lang="en-US" altLang="ko-KR" b="1" dirty="0">
                  <a:solidFill>
                    <a:srgbClr val="800000"/>
                  </a:solidFill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</a:rPr>
                <a:t>문제 해결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800000"/>
                  </a:solidFill>
                </a:rPr>
                <a:t> 궁극적 치료목표</a:t>
              </a:r>
              <a:r>
                <a:rPr lang="en-US" altLang="ko-KR" b="1" dirty="0">
                  <a:solidFill>
                    <a:srgbClr val="800000"/>
                  </a:solidFill>
                </a:rPr>
                <a:t>: </a:t>
              </a:r>
              <a:r>
                <a:rPr lang="ko-KR" altLang="en-US" b="1" dirty="0">
                  <a:solidFill>
                    <a:srgbClr val="800000"/>
                  </a:solidFill>
                </a:rPr>
                <a:t>가족의 위계질서를 혼란</a:t>
              </a:r>
              <a:r>
                <a:rPr lang="en-US" altLang="ko-KR" b="1" dirty="0">
                  <a:solidFill>
                    <a:srgbClr val="800000"/>
                  </a:solidFill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</a:rPr>
                <a:t>불명확하게 만드는 역기능적 상호작용의 </a:t>
              </a:r>
              <a:endParaRPr lang="en-US" altLang="ko-KR" b="1" dirty="0">
                <a:solidFill>
                  <a:srgbClr val="8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800000"/>
                  </a:solidFill>
                </a:rPr>
                <a:t>  </a:t>
              </a:r>
              <a:r>
                <a:rPr lang="ko-KR" altLang="en-US" b="1" dirty="0">
                  <a:solidFill>
                    <a:srgbClr val="800000"/>
                  </a:solidFill>
                </a:rPr>
                <a:t>연쇄과정을 변화시켜</a:t>
              </a:r>
              <a:r>
                <a:rPr lang="en-US" altLang="ko-KR" b="1" dirty="0">
                  <a:solidFill>
                    <a:srgbClr val="800000"/>
                  </a:solidFill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</a:rPr>
                <a:t>단일 위계질서를 회복하여 가족조직을 재구조화하여</a:t>
              </a:r>
              <a:r>
                <a:rPr lang="en-US" altLang="ko-KR" b="1" dirty="0">
                  <a:solidFill>
                    <a:srgbClr val="800000"/>
                  </a:solidFill>
                </a:rPr>
                <a:t>,IP </a:t>
              </a:r>
              <a:r>
                <a:rPr lang="ko-KR" altLang="en-US" b="1" dirty="0">
                  <a:solidFill>
                    <a:srgbClr val="800000"/>
                  </a:solidFill>
                </a:rPr>
                <a:t>문제해결</a:t>
              </a:r>
            </a:p>
          </p:txBody>
        </p:sp>
        <p:sp>
          <p:nvSpPr>
            <p:cNvPr id="10" name="Rectangle 54"/>
            <p:cNvSpPr>
              <a:spLocks noChangeArrowheads="1"/>
            </p:cNvSpPr>
            <p:nvPr/>
          </p:nvSpPr>
          <p:spPr bwMode="auto">
            <a:xfrm>
              <a:off x="0" y="692696"/>
              <a:ext cx="9143968" cy="449330"/>
            </a:xfrm>
            <a:prstGeom prst="rect">
              <a:avLst/>
            </a:prstGeom>
            <a:gradFill rotWithShape="0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3. 1.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치료목표</a:t>
              </a:r>
            </a:p>
          </p:txBody>
        </p:sp>
        <p:sp>
          <p:nvSpPr>
            <p:cNvPr id="12" name="Rectangle 77"/>
            <p:cNvSpPr>
              <a:spLocks noChangeArrowheads="1"/>
            </p:cNvSpPr>
            <p:nvPr/>
          </p:nvSpPr>
          <p:spPr bwMode="auto">
            <a:xfrm>
              <a:off x="0" y="4071942"/>
              <a:ext cx="9144000" cy="264320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dirty="0"/>
                <a:t> </a:t>
              </a:r>
              <a:r>
                <a:rPr lang="ko-KR" altLang="en-US" b="1" dirty="0">
                  <a:solidFill>
                    <a:srgbClr val="800000"/>
                  </a:solidFill>
                </a:rPr>
                <a:t>치료단위</a:t>
              </a:r>
              <a:r>
                <a:rPr lang="en-US" altLang="ko-KR" b="1" dirty="0">
                  <a:solidFill>
                    <a:srgbClr val="800000"/>
                  </a:solidFill>
                </a:rPr>
                <a:t>: </a:t>
              </a:r>
              <a:r>
                <a:rPr lang="ko-KR" altLang="en-US" b="1" dirty="0">
                  <a:solidFill>
                    <a:srgbClr val="800000"/>
                  </a:solidFill>
                </a:rPr>
                <a:t>사정의 단위와 일치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800000"/>
                  </a:solidFill>
                </a:rPr>
                <a:t> 첫 면접에 모든 가족 참여 원칙이나</a:t>
              </a:r>
              <a:r>
                <a:rPr lang="en-US" altLang="ko-KR" b="1" dirty="0">
                  <a:solidFill>
                    <a:srgbClr val="800000"/>
                  </a:solidFill>
                </a:rPr>
                <a:t>, 1-2</a:t>
              </a:r>
              <a:r>
                <a:rPr lang="ko-KR" altLang="en-US" b="1" dirty="0">
                  <a:solidFill>
                    <a:srgbClr val="800000"/>
                  </a:solidFill>
                </a:rPr>
                <a:t>명 치료 또는 문제 관련 관계망과 전문가 참여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800000"/>
                  </a:solidFill>
                </a:rPr>
                <a:t> 치료기간</a:t>
              </a:r>
              <a:r>
                <a:rPr lang="en-US" altLang="ko-KR" b="1" dirty="0">
                  <a:solidFill>
                    <a:srgbClr val="800000"/>
                  </a:solidFill>
                </a:rPr>
                <a:t>: </a:t>
              </a:r>
              <a:r>
                <a:rPr lang="ko-KR" altLang="en-US" b="1" dirty="0">
                  <a:solidFill>
                    <a:srgbClr val="800000"/>
                  </a:solidFill>
                </a:rPr>
                <a:t>주 </a:t>
              </a:r>
              <a:r>
                <a:rPr lang="en-US" altLang="ko-KR" b="1" dirty="0">
                  <a:solidFill>
                    <a:srgbClr val="800000"/>
                  </a:solidFill>
                </a:rPr>
                <a:t>1</a:t>
              </a:r>
              <a:r>
                <a:rPr lang="ko-KR" altLang="en-US" b="1" dirty="0">
                  <a:solidFill>
                    <a:srgbClr val="800000"/>
                  </a:solidFill>
                </a:rPr>
                <a:t>회 간격</a:t>
              </a:r>
              <a:r>
                <a:rPr lang="en-US" altLang="ko-KR" b="1" dirty="0">
                  <a:solidFill>
                    <a:srgbClr val="800000"/>
                  </a:solidFill>
                </a:rPr>
                <a:t>, 10-15</a:t>
              </a:r>
              <a:r>
                <a:rPr lang="ko-KR" altLang="en-US" b="1" dirty="0">
                  <a:solidFill>
                    <a:srgbClr val="800000"/>
                  </a:solidFill>
                </a:rPr>
                <a:t>회로 치료종결</a:t>
              </a:r>
              <a:r>
                <a:rPr lang="en-US" altLang="ko-KR" b="1" dirty="0">
                  <a:solidFill>
                    <a:srgbClr val="800000"/>
                  </a:solidFill>
                </a:rPr>
                <a:t>. </a:t>
              </a:r>
              <a:r>
                <a:rPr lang="ko-KR" altLang="en-US" b="1" dirty="0">
                  <a:solidFill>
                    <a:srgbClr val="800000"/>
                  </a:solidFill>
                </a:rPr>
                <a:t>단기치료 성향 강함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800000"/>
                  </a:solidFill>
                </a:rPr>
                <a:t> 상호작용 변화에 주력</a:t>
              </a:r>
              <a:r>
                <a:rPr lang="en-US" altLang="ko-KR" b="1" dirty="0">
                  <a:solidFill>
                    <a:srgbClr val="800000"/>
                  </a:solidFill>
                </a:rPr>
                <a:t>. </a:t>
              </a:r>
              <a:r>
                <a:rPr lang="ko-KR" altLang="en-US" b="1" dirty="0">
                  <a:solidFill>
                    <a:srgbClr val="800000"/>
                  </a:solidFill>
                </a:rPr>
                <a:t>전체 치료과정은 매우 행동적</a:t>
              </a:r>
              <a:r>
                <a:rPr lang="en-US" altLang="ko-KR" b="1" dirty="0">
                  <a:solidFill>
                    <a:srgbClr val="800000"/>
                  </a:solidFill>
                </a:rPr>
                <a:t>(active)</a:t>
              </a:r>
              <a:endParaRPr lang="ko-KR" altLang="en-US" b="1" dirty="0">
                <a:solidFill>
                  <a:srgbClr val="8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800000"/>
                  </a:solidFill>
                </a:rPr>
                <a:t> 단계적 해결을 강조하며</a:t>
              </a:r>
              <a:r>
                <a:rPr lang="en-US" altLang="ko-KR" b="1" dirty="0">
                  <a:solidFill>
                    <a:srgbClr val="800000"/>
                  </a:solidFill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</a:rPr>
                <a:t>문제유형별 개입단계를 제시</a:t>
              </a:r>
              <a:r>
                <a:rPr lang="en-US" altLang="ko-KR" b="1" dirty="0">
                  <a:solidFill>
                    <a:srgbClr val="800000"/>
                  </a:solidFill>
                </a:rPr>
                <a:t>. </a:t>
              </a:r>
              <a:r>
                <a:rPr lang="ko-KR" altLang="en-US" b="1" dirty="0">
                  <a:solidFill>
                    <a:srgbClr val="800000"/>
                  </a:solidFill>
                </a:rPr>
                <a:t>즉</a:t>
              </a:r>
              <a:r>
                <a:rPr lang="en-US" altLang="ko-KR" b="1" dirty="0">
                  <a:solidFill>
                    <a:srgbClr val="800000"/>
                  </a:solidFill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</a:rPr>
                <a:t>문제특성에 맞는 치료단계가</a:t>
              </a:r>
              <a:endParaRPr lang="en-US" altLang="ko-KR" b="1" dirty="0">
                <a:solidFill>
                  <a:srgbClr val="800000"/>
                </a:solidFill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b="1" dirty="0">
                  <a:solidFill>
                    <a:srgbClr val="800000"/>
                  </a:solidFill>
                </a:rPr>
                <a:t> </a:t>
              </a:r>
              <a:r>
                <a:rPr lang="ko-KR" altLang="en-US" b="1" dirty="0">
                  <a:solidFill>
                    <a:srgbClr val="800000"/>
                  </a:solidFill>
                </a:rPr>
                <a:t> 필요하며</a:t>
              </a:r>
              <a:r>
                <a:rPr lang="en-US" altLang="ko-KR" b="1" dirty="0">
                  <a:solidFill>
                    <a:srgbClr val="800000"/>
                  </a:solidFill>
                </a:rPr>
                <a:t>, </a:t>
              </a:r>
              <a:r>
                <a:rPr lang="ko-KR" altLang="en-US" b="1" dirty="0">
                  <a:solidFill>
                    <a:srgbClr val="800000"/>
                  </a:solidFill>
                </a:rPr>
                <a:t>전체 치료단계보다는 각 치료시간을 단계별로 활용하는 것이 바람직함</a:t>
              </a:r>
            </a:p>
            <a:p>
              <a:pPr>
                <a:spcBef>
                  <a:spcPts val="400"/>
                </a:spcBef>
                <a:spcAft>
                  <a:spcPts val="4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800000"/>
                  </a:solidFill>
                </a:rPr>
                <a:t> 치료단계</a:t>
              </a:r>
              <a:r>
                <a:rPr lang="en-US" altLang="ko-KR" b="1" dirty="0">
                  <a:solidFill>
                    <a:srgbClr val="800000"/>
                  </a:solidFill>
                </a:rPr>
                <a:t>: </a:t>
              </a:r>
              <a:r>
                <a:rPr lang="ko-KR" altLang="en-US" b="1" dirty="0">
                  <a:solidFill>
                    <a:srgbClr val="800000"/>
                  </a:solidFill>
                </a:rPr>
                <a:t>① 문제규정단계</a:t>
              </a:r>
              <a:r>
                <a:rPr lang="en-US" altLang="ko-KR" b="1" dirty="0">
                  <a:solidFill>
                    <a:srgbClr val="800000"/>
                  </a:solidFill>
                </a:rPr>
                <a:t>, ② </a:t>
              </a:r>
              <a:r>
                <a:rPr lang="ko-KR" altLang="en-US" b="1" dirty="0">
                  <a:solidFill>
                    <a:srgbClr val="800000"/>
                  </a:solidFill>
                </a:rPr>
                <a:t>치료전략의 수립 및 개입단계</a:t>
              </a:r>
              <a:r>
                <a:rPr lang="en-US" altLang="ko-KR" b="1" dirty="0">
                  <a:solidFill>
                    <a:srgbClr val="800000"/>
                  </a:solidFill>
                </a:rPr>
                <a:t>, ③ </a:t>
              </a:r>
              <a:r>
                <a:rPr lang="ko-KR" altLang="en-US" b="1" dirty="0">
                  <a:solidFill>
                    <a:srgbClr val="800000"/>
                  </a:solidFill>
                </a:rPr>
                <a:t>분리단계의 </a:t>
              </a:r>
              <a:r>
                <a:rPr lang="en-US" altLang="ko-KR" b="1" dirty="0">
                  <a:solidFill>
                    <a:srgbClr val="800000"/>
                  </a:solidFill>
                </a:rPr>
                <a:t>3</a:t>
              </a:r>
              <a:r>
                <a:rPr lang="ko-KR" altLang="en-US" b="1" dirty="0">
                  <a:solidFill>
                    <a:srgbClr val="800000"/>
                  </a:solidFill>
                </a:rPr>
                <a:t>단계</a:t>
              </a:r>
            </a:p>
          </p:txBody>
        </p:sp>
        <p:sp>
          <p:nvSpPr>
            <p:cNvPr id="11" name="Rectangle 54"/>
            <p:cNvSpPr>
              <a:spLocks noChangeArrowheads="1"/>
            </p:cNvSpPr>
            <p:nvPr/>
          </p:nvSpPr>
          <p:spPr bwMode="auto">
            <a:xfrm>
              <a:off x="0" y="3645024"/>
              <a:ext cx="9144000" cy="498356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3.2.1. 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치료과정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0" y="188640"/>
            <a:ext cx="9147175" cy="6552728"/>
            <a:chOff x="0" y="188640"/>
            <a:chExt cx="9147175" cy="6552728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2" name="그룹 13"/>
            <p:cNvGrpSpPr/>
            <p:nvPr/>
          </p:nvGrpSpPr>
          <p:grpSpPr>
            <a:xfrm>
              <a:off x="0" y="692696"/>
              <a:ext cx="9144000" cy="6048672"/>
              <a:chOff x="0" y="1019547"/>
              <a:chExt cx="9144000" cy="6957179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19861"/>
                <a:ext cx="9144000" cy="655686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dirty="0"/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가족의 내외적 관계에서 나타나는 연쇄과정을 관찰하여 위계질서 분석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800000"/>
                    </a:solidFill>
                  </a:rPr>
                  <a:t> 치료자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부모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자녀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, IP,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치료자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다른 전문직과의 관계 관찰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800000"/>
                    </a:solidFill>
                  </a:rPr>
                  <a:t> 첫 회기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(first session)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에서 전체 성원 참여하며 다음과 같은 단계로 구성</a:t>
                </a:r>
                <a:endParaRPr lang="en-US" altLang="ko-KR" b="1" dirty="0">
                  <a:solidFill>
                    <a:srgbClr val="80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ko-KR" altLang="en-US" sz="800" b="1" dirty="0">
                  <a:solidFill>
                    <a:srgbClr val="800000"/>
                  </a:solidFill>
                </a:endParaRPr>
              </a:p>
              <a:p>
                <a:pPr marL="342900" indent="-342900">
                  <a:lnSpc>
                    <a:spcPct val="150000"/>
                  </a:lnSpc>
                  <a:buAutoNum type="arabicParenR"/>
                </a:pPr>
                <a:r>
                  <a:rPr lang="en-US" altLang="ko-KR" b="1" dirty="0">
                    <a:solidFill>
                      <a:schemeClr val="accent2"/>
                    </a:solidFill>
                  </a:rPr>
                  <a:t>social stage: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가족을 맞이하고 안락한 분위기를 조성해주는 단계</a:t>
                </a:r>
              </a:p>
              <a:p>
                <a:pPr marL="342900" indent="-342900"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ko-KR" altLang="en-US" b="1" dirty="0">
                    <a:solidFill>
                      <a:srgbClr val="800000"/>
                    </a:solidFill>
                  </a:rPr>
                  <a:t>자리 앉게 하고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치료자 자기 소개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ko-KR" altLang="en-US" b="1" dirty="0">
                    <a:solidFill>
                      <a:srgbClr val="800000"/>
                    </a:solidFill>
                  </a:rPr>
                  <a:t> 한 사람씩 이름을 묻고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가족 모두에게 중요한 상황을 파악함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ko-KR" altLang="en-US" b="1" dirty="0">
                    <a:solidFill>
                      <a:srgbClr val="800000"/>
                    </a:solidFill>
                  </a:rPr>
                  <a:t> 가족은 불안하며 치료자의 지시를 수용할 준비가 안되어 있어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편안한 분위기 연출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ko-KR" altLang="en-US" b="1" dirty="0">
                    <a:solidFill>
                      <a:srgbClr val="800000"/>
                    </a:solidFill>
                  </a:rPr>
                  <a:t> 가족분위기를 파악하고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가족의 분위기에 맞추어감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ko-KR" altLang="en-US" b="1" dirty="0">
                    <a:solidFill>
                      <a:srgbClr val="800000"/>
                    </a:solidFill>
                  </a:rPr>
                  <a:t> 들어올 때 부모가 자녀를 어떻게 대하는지를 관찰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ko-KR" altLang="en-US" b="1" dirty="0">
                    <a:solidFill>
                      <a:srgbClr val="800000"/>
                    </a:solidFill>
                  </a:rPr>
                  <a:t> 누가 </a:t>
                </a:r>
                <a:r>
                  <a:rPr lang="ko-KR" altLang="en-US" b="1" dirty="0" err="1">
                    <a:solidFill>
                      <a:srgbClr val="800000"/>
                    </a:solidFill>
                  </a:rPr>
                  <a:t>치료자와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 가까워지려고 하는가를 관찰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ko-KR" altLang="en-US" b="1" dirty="0">
                    <a:solidFill>
                      <a:srgbClr val="800000"/>
                    </a:solidFill>
                  </a:rPr>
                  <a:t> 나름의 작업가설을 수립하여야 함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Ø"/>
                </a:pPr>
                <a:r>
                  <a:rPr lang="ko-KR" altLang="en-US" b="1" dirty="0">
                    <a:solidFill>
                      <a:srgbClr val="8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800000"/>
                    </a:solidFill>
                  </a:rPr>
                  <a:t>치료자와의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 의사소통이 주류를 이루고</a:t>
                </a:r>
                <a:r>
                  <a:rPr lang="en-US" altLang="ko-KR" b="1" dirty="0">
                    <a:solidFill>
                      <a:srgbClr val="8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</a:rPr>
                  <a:t>감정표현이 이루어지지 않음</a:t>
                </a: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1019547"/>
                <a:ext cx="9144000" cy="600088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3.2. 2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문제규정단계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0" y="188640"/>
            <a:ext cx="9147175" cy="6552728"/>
            <a:chOff x="0" y="188640"/>
            <a:chExt cx="9147175" cy="6552728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3" name="그룹 13"/>
            <p:cNvGrpSpPr/>
            <p:nvPr/>
          </p:nvGrpSpPr>
          <p:grpSpPr>
            <a:xfrm>
              <a:off x="0" y="692696"/>
              <a:ext cx="9144000" cy="6048672"/>
              <a:chOff x="0" y="1019547"/>
              <a:chExt cx="9144000" cy="6957179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19861"/>
                <a:ext cx="9144000" cy="655686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chemeClr val="accent2"/>
                    </a:solidFill>
                  </a:rPr>
                  <a:t>2) statement of problem stage: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각 성원의 관점에서 보는 문제 규정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치료자는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가족에 대해 알고 있는 것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가족이 모두 오게 한 이유 설명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치료받으러 온 이유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문제의 속성에 대해 질문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첫 질문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문제와 가장 연관성이 적은 가족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치료하러 오는데 영향력 큰 사람에게 질문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 IP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에게 질문을 하는 것은 바람직스럽지 못함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책임추궁식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질문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  <a:endParaRPr lang="ko-KR" altLang="en-US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문제에 대한 언급을 한 이후에 관계에 대한 논의를 시작함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치료자의 유의사항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성원의 문제에 대한 관점 해석이나 비평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안함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조언 억제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감정보다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사실과 의견만을 수렴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원조하려는 진심 어린 태도를 보여야 함</a:t>
                </a:r>
              </a:p>
              <a:p>
                <a:pPr>
                  <a:spcBef>
                    <a:spcPts val="0"/>
                  </a:spcBef>
                  <a:spcAft>
                    <a:spcPts val="0"/>
                  </a:spcAft>
                  <a:buFont typeface="Wingdings" pitchFamily="2" charset="2"/>
                  <a:buChar char="§"/>
                </a:pPr>
                <a:endParaRPr lang="en-US" altLang="ko-KR" sz="800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chemeClr val="accent2"/>
                    </a:solidFill>
                  </a:rPr>
                  <a:t>3) interaction stage: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치료자가 주변 위치로 물러나고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성원간의 관계를 촉진시킴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가족원간의 의사소통 지시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필요 시 제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3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 성원을 개입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치료자는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가장 나중에 개입함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가족의 제시된 문제를 치료실에서 실제로 해보도록 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이를 통해 상호작용의 연쇄과정을 확인함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0"/>
                  </a:spcBef>
                  <a:spcAft>
                    <a:spcPts val="0"/>
                  </a:spcAft>
                  <a:buFont typeface="Wingdings" pitchFamily="2" charset="2"/>
                  <a:buChar char="§"/>
                </a:pPr>
                <a:endParaRPr lang="en-US" altLang="ko-KR" sz="800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chemeClr val="accent2"/>
                    </a:solidFill>
                  </a:rPr>
                  <a:t>4) goal-setting stage: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구체적으로 어떠한 변화를 원하는지 가족이 정하게 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어떤 변화가 일어났으면 하는지를 가족에게 질문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언제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어디서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얼마나 자주 그런 문제가 일어났는지를 질문하여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구체적인 목표를 설정 </a:t>
                </a: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1019547"/>
                <a:ext cx="9144000" cy="600088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3.2. 2.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문제규정단계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0" y="188640"/>
            <a:ext cx="9147175" cy="6669361"/>
            <a:chOff x="0" y="188640"/>
            <a:chExt cx="9147175" cy="6669361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188640"/>
              <a:ext cx="3002745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치료목표와 과정</a:t>
              </a:r>
              <a:endParaRPr lang="en-US" altLang="ko-KR" sz="26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620688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1112173"/>
              <a:ext cx="9144000" cy="4317091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문제를 유지시키는 상호작용의 연쇄과정을 변화시킬 수 있는 개입전략을 수립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개입전략</a:t>
              </a:r>
              <a:r>
                <a:rPr lang="en-US" altLang="ko-KR" b="1" dirty="0">
                  <a:solidFill>
                    <a:srgbClr val="C00000"/>
                  </a:solidFill>
                </a:rPr>
                <a:t>: </a:t>
              </a:r>
              <a:r>
                <a:rPr lang="ko-KR" altLang="en-US" b="1" dirty="0">
                  <a:solidFill>
                    <a:srgbClr val="C00000"/>
                  </a:solidFill>
                </a:rPr>
                <a:t>대부분 직설적 지시 또는 역설적 개입으로 구성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세대간 결탁의 개입단계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 결탁을 맺지 않은 한편의 부모와 자녀를 중심으로 치료를 진행하고 결탁에 참여한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 </a:t>
              </a:r>
              <a:r>
                <a:rPr lang="ko-KR" altLang="en-US" b="1" dirty="0">
                  <a:solidFill>
                    <a:srgbClr val="C00000"/>
                  </a:solidFill>
                </a:rPr>
                <a:t>나머지 한 명의 부모를 주변적 지위로 이동</a:t>
              </a:r>
              <a:r>
                <a:rPr lang="en-US" altLang="ko-KR" b="1" dirty="0">
                  <a:solidFill>
                    <a:srgbClr val="C00000"/>
                  </a:solidFill>
                </a:rPr>
                <a:t>(</a:t>
              </a:r>
              <a:r>
                <a:rPr lang="ko-KR" altLang="en-US" b="1" dirty="0">
                  <a:solidFill>
                    <a:srgbClr val="C00000"/>
                  </a:solidFill>
                </a:rPr>
                <a:t>과도적 역기능체계</a:t>
              </a:r>
              <a:r>
                <a:rPr lang="en-US" altLang="ko-KR" b="1" dirty="0">
                  <a:solidFill>
                    <a:srgbClr val="C00000"/>
                  </a:solidFill>
                </a:rPr>
                <a:t>)</a:t>
              </a:r>
              <a:endParaRPr lang="ko-KR" altLang="en-US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부모만을 대상으로 치료를 실시하며 자녀에게 초점을 두지 않고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자녀는 연령에 맞는 </a:t>
              </a:r>
              <a:endParaRPr lang="en-US" altLang="ko-KR" b="1" dirty="0">
                <a:solidFill>
                  <a:srgbClr val="C00000"/>
                </a:solidFill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b="1" dirty="0">
                  <a:solidFill>
                    <a:srgbClr val="C00000"/>
                  </a:solidFill>
                </a:rPr>
                <a:t>    </a:t>
              </a:r>
              <a:r>
                <a:rPr lang="ko-KR" altLang="en-US" b="1" dirty="0">
                  <a:solidFill>
                    <a:srgbClr val="C00000"/>
                  </a:solidFill>
                </a:rPr>
                <a:t>다른 활동을 하게 함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치료자가 분리됨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역기능적 상호작용 연쇄과정 변화의 단계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역기능적 연쇄과정 파악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</a:t>
              </a:r>
              <a:r>
                <a:rPr lang="ko-KR" altLang="en-US" b="1" dirty="0" err="1">
                  <a:solidFill>
                    <a:srgbClr val="C00000"/>
                  </a:solidFill>
                </a:rPr>
                <a:t>치료자와</a:t>
              </a:r>
              <a:r>
                <a:rPr lang="ko-KR" altLang="en-US" b="1" dirty="0">
                  <a:solidFill>
                    <a:srgbClr val="C00000"/>
                  </a:solidFill>
                </a:rPr>
                <a:t> 가족이 동의하는 치료목표 설정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Wingdings" pitchFamily="2" charset="2"/>
                <a:buChar char="ü"/>
              </a:pPr>
              <a:r>
                <a:rPr lang="ko-KR" altLang="en-US" b="1" dirty="0">
                  <a:solidFill>
                    <a:srgbClr val="C00000"/>
                  </a:solidFill>
                </a:rPr>
                <a:t> 문제의 개념적이고 감정적인 관점을 변화시키기 위하여 </a:t>
              </a:r>
              <a:r>
                <a:rPr lang="en-US" altLang="ko-KR" b="1" dirty="0">
                  <a:solidFill>
                    <a:srgbClr val="C00000"/>
                  </a:solidFill>
                </a:rPr>
                <a:t>reframing</a:t>
              </a:r>
              <a:r>
                <a:rPr lang="ko-KR" altLang="en-US" b="1" dirty="0">
                  <a:solidFill>
                    <a:srgbClr val="C00000"/>
                  </a:solidFill>
                </a:rPr>
                <a:t>함</a:t>
              </a:r>
            </a:p>
          </p:txBody>
        </p:sp>
        <p:sp>
          <p:nvSpPr>
            <p:cNvPr id="9227" name="Rectangle 54"/>
            <p:cNvSpPr>
              <a:spLocks noChangeArrowheads="1"/>
            </p:cNvSpPr>
            <p:nvPr/>
          </p:nvSpPr>
          <p:spPr bwMode="auto">
            <a:xfrm>
              <a:off x="0" y="692696"/>
              <a:ext cx="9144000" cy="52172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3.2. 3.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치료과정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: 2.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치료전략 수립 및 개입단계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Rectangle 54"/>
            <p:cNvSpPr>
              <a:spLocks noChangeArrowheads="1"/>
            </p:cNvSpPr>
            <p:nvPr/>
          </p:nvSpPr>
          <p:spPr bwMode="auto">
            <a:xfrm>
              <a:off x="0" y="5500702"/>
              <a:ext cx="9144000" cy="521725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3.2. 4.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치료과정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: 3.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분리단계</a:t>
              </a:r>
              <a:endParaRPr lang="en-US" altLang="ko-KR" sz="20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9" name="Rectangle 77"/>
            <p:cNvSpPr>
              <a:spLocks noChangeArrowheads="1"/>
            </p:cNvSpPr>
            <p:nvPr/>
          </p:nvSpPr>
          <p:spPr bwMode="auto">
            <a:xfrm>
              <a:off x="0" y="6000769"/>
              <a:ext cx="9144000" cy="857232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>
                <a:lnSpc>
                  <a:spcPct val="0"/>
                </a:lnSpc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치료자가 가족에서 분리되어 나오는 종결단계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b="1" dirty="0">
                  <a:solidFill>
                    <a:srgbClr val="C00000"/>
                  </a:solidFill>
                </a:rPr>
                <a:t> 새롭게 제기된 문제를 치료하기 원하면</a:t>
              </a:r>
              <a:r>
                <a:rPr lang="en-US" altLang="ko-KR" b="1" dirty="0">
                  <a:solidFill>
                    <a:srgbClr val="C00000"/>
                  </a:solidFill>
                </a:rPr>
                <a:t>, </a:t>
              </a:r>
              <a:r>
                <a:rPr lang="ko-KR" altLang="en-US" b="1" dirty="0">
                  <a:solidFill>
                    <a:srgbClr val="C00000"/>
                  </a:solidFill>
                </a:rPr>
                <a:t>치료종결 후 재계약을 맺고 치료를 실시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2442</TotalTime>
  <Words>2377</Words>
  <Application>Microsoft Office PowerPoint</Application>
  <PresentationFormat>화면 슬라이드 쇼(4:3)</PresentationFormat>
  <Paragraphs>238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2" baseType="lpstr">
      <vt:lpstr>HY강B</vt:lpstr>
      <vt:lpstr>HY견고딕</vt:lpstr>
      <vt:lpstr>굴림</vt:lpstr>
      <vt:lpstr>Arial</vt:lpstr>
      <vt:lpstr>Wingdings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권중돈</cp:lastModifiedBy>
  <cp:revision>291</cp:revision>
  <cp:lastPrinted>2020-04-29T00:28:16Z</cp:lastPrinted>
  <dcterms:created xsi:type="dcterms:W3CDTF">2004-08-18T05:19:37Z</dcterms:created>
  <dcterms:modified xsi:type="dcterms:W3CDTF">2021-05-03T08:53:26Z</dcterms:modified>
</cp:coreProperties>
</file>