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7" r:id="rId2"/>
    <p:sldId id="328" r:id="rId3"/>
    <p:sldId id="329" r:id="rId4"/>
    <p:sldId id="303" r:id="rId5"/>
    <p:sldId id="331" r:id="rId6"/>
    <p:sldId id="304" r:id="rId7"/>
    <p:sldId id="305" r:id="rId8"/>
    <p:sldId id="325" r:id="rId9"/>
    <p:sldId id="332" r:id="rId10"/>
    <p:sldId id="306" r:id="rId11"/>
    <p:sldId id="333" r:id="rId12"/>
    <p:sldId id="326" r:id="rId13"/>
    <p:sldId id="310" r:id="rId14"/>
    <p:sldId id="334" r:id="rId15"/>
    <p:sldId id="311" r:id="rId16"/>
    <p:sldId id="335" r:id="rId17"/>
    <p:sldId id="336" r:id="rId18"/>
    <p:sldId id="337" r:id="rId19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0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07306-1A9B-4570-B33D-624D4967C451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F9D9C6-D908-4CEA-A231-2F4D07CA6E9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DD72A7-8DF2-4547-8F79-FBAC6FB69A0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AA622B-87A9-4F68-9332-ACE5C3C322A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4B2D5C-77CE-4F97-9849-44C7E82FBBC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284E5F-03DE-4B71-9DC2-BC625414E309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15DE76-AC31-4631-9E48-AFD7C5F7313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BB88A8-6EE8-4615-B924-10E2F396141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B70380-B2B6-4268-A42A-BC4B7DBC4F75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EC2D87-7C48-4796-AF77-4DEF29E26C7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ED7984-4E8E-4AB8-98D2-8C5C48984B43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D1C62E1-DC5E-4C39-BBE5-FC6A3F2CF63E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000066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7" name="Rectangle 69"/>
          <p:cNvSpPr>
            <a:spLocks noChangeArrowheads="1"/>
          </p:cNvSpPr>
          <p:nvPr/>
        </p:nvSpPr>
        <p:spPr bwMode="auto">
          <a:xfrm>
            <a:off x="0" y="2135685"/>
            <a:ext cx="9144000" cy="4677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lnSpc>
                <a:spcPct val="12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21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소집단이론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22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일반체계이론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en-US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23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생태학적 이론</a:t>
            </a:r>
            <a:endParaRPr lang="en-US" altLang="ko-K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ko-KR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제 </a:t>
            </a:r>
            <a:r>
              <a:rPr lang="en-US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24 </a:t>
            </a:r>
            <a:r>
              <a:rPr lang="ko-KR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구조기능주의이론</a:t>
            </a:r>
            <a:endParaRPr lang="en-US" altLang="ko-K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제 </a:t>
            </a: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갈등이론</a:t>
            </a:r>
            <a:endParaRPr lang="en-US" altLang="ko-K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제 </a:t>
            </a: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26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상호작용이론</a:t>
            </a:r>
            <a:endParaRPr lang="en-US" altLang="ko-K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제 </a:t>
            </a: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27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교환이론</a:t>
            </a:r>
            <a:endParaRPr lang="en-US" altLang="ko-K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제 </a:t>
            </a: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28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여성주의이론</a:t>
            </a:r>
            <a:endParaRPr lang="en-US" altLang="ko-K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제 </a:t>
            </a: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29 </a:t>
            </a:r>
            <a:r>
              <a:rPr lang="ko-KR" altLang="en-US" sz="2800" b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다문화이론</a:t>
            </a:r>
            <a:endParaRPr lang="en-US" altLang="ko-K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0" y="203460"/>
            <a:ext cx="9144000" cy="185738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제 </a:t>
            </a:r>
            <a: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4 </a:t>
            </a: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부  </a:t>
            </a:r>
            <a:b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사회체계와 사회복지실천</a:t>
            </a:r>
            <a:endParaRPr lang="ko-KR" altLang="en-US" sz="3800" dirty="0"/>
          </a:p>
        </p:txBody>
      </p:sp>
      <p:sp>
        <p:nvSpPr>
          <p:cNvPr id="9" name="Line 68"/>
          <p:cNvSpPr>
            <a:spLocks noChangeShapeType="1"/>
          </p:cNvSpPr>
          <p:nvPr/>
        </p:nvSpPr>
        <p:spPr bwMode="auto">
          <a:xfrm>
            <a:off x="-1" y="2060848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" name="Line 68"/>
          <p:cNvSpPr>
            <a:spLocks noChangeShapeType="1"/>
          </p:cNvSpPr>
          <p:nvPr/>
        </p:nvSpPr>
        <p:spPr bwMode="auto">
          <a:xfrm>
            <a:off x="-32" y="2132856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9"/>
          <p:cNvGrpSpPr/>
          <p:nvPr/>
        </p:nvGrpSpPr>
        <p:grpSpPr>
          <a:xfrm>
            <a:off x="0" y="116632"/>
            <a:ext cx="9144001" cy="6528912"/>
            <a:chOff x="0" y="642918"/>
            <a:chExt cx="9144001" cy="6528912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218982"/>
              <a:ext cx="9144000" cy="59528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사회적 연대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(social solidarity):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사회의 모든 성원이 공유하는 가치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습관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신념에 작용하여 사람들의 집단적 의식을 형성하는 사회적 결속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사회적 연대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=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기계적 연대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(mechanical solidarity)+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유기적 연대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(organic solidarity)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노동분화가 가속화되어 기계적 연대에서 유기적 연대로 전환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u="sng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기계적 연대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전통사회에서 사회구조가 단순하고 노동분화가 이루어지지 않아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개인과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타인의 생활양식의 동질성을 기반으로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정서적 공감대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형성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  <a:sym typeface="Wingdings" panose="05000000000000000000" pitchFamily="2" charset="2"/>
                </a:rPr>
                <a:t>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집합의식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을 위반하는 행위를 범죄행위로 처벌하여 사회통합 유지하며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법률은 억압적이며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권력의 명령에 대한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헌신과 동조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를 강조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u="sng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유기적 유대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산업사회에서 노동이 분화되고 역할이 전문화됨에 따라 전통적 동질성에 기초한 인간관계가 무너지고 개인들 사이의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상호의존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과 상호보완성에 기초하여 발생하는 연대의식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  <a:sym typeface="Wingdings" panose="05000000000000000000" pitchFamily="2" charset="2"/>
                </a:rPr>
                <a:t>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사회는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노동분화가 개별화되어 있고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 결속력은 기능적으로 상호 의존함으로써 형성하며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법률은 피해자에게 보상을 하게 하거나 범죄자를 원래 자리로 복귀시키는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보상법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또는 복귀법의 특성</a:t>
              </a:r>
              <a:endParaRPr lang="ko-KR" altLang="en-US" sz="2000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Durkheim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은 산업사회는 직능단체의 관계망을 통해 유기적 연대가 형성되고 새로운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도덕적 통합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을 이룰 것이라고 예상했으나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오히려 계급 분화와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사회불평등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을 촉진하여 사회적 연대가 약화되고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사회통합의 도덕적 기반이 약화됨</a:t>
              </a:r>
            </a:p>
          </p:txBody>
        </p:sp>
        <p:sp>
          <p:nvSpPr>
            <p:cNvPr id="11" name="Rectangle 67"/>
            <p:cNvSpPr>
              <a:spLocks noChangeArrowheads="1"/>
            </p:cNvSpPr>
            <p:nvPr/>
          </p:nvSpPr>
          <p:spPr bwMode="auto">
            <a:xfrm>
              <a:off x="0" y="642918"/>
              <a:ext cx="550069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altLang="ko-KR" sz="2800" b="1" dirty="0">
                  <a:solidFill>
                    <a:srgbClr val="00B0F0"/>
                  </a:solidFill>
                  <a:latin typeface="HY견고딕" pitchFamily="18" charset="-127"/>
                  <a:ea typeface="HY견고딕" pitchFamily="18" charset="-127"/>
                </a:rPr>
                <a:t>  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3)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사회적 분업과 연대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2" name="Line 68"/>
            <p:cNvSpPr>
              <a:spLocks noChangeShapeType="1"/>
            </p:cNvSpPr>
            <p:nvPr/>
          </p:nvSpPr>
          <p:spPr bwMode="auto">
            <a:xfrm>
              <a:off x="0" y="114298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9"/>
          <p:cNvGrpSpPr/>
          <p:nvPr/>
        </p:nvGrpSpPr>
        <p:grpSpPr>
          <a:xfrm>
            <a:off x="0" y="116632"/>
            <a:ext cx="9144001" cy="6483608"/>
            <a:chOff x="0" y="642918"/>
            <a:chExt cx="9144001" cy="6483608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173678"/>
              <a:ext cx="9144000" cy="59528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사회적 사실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(social facts):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행위자의 외부에 존재하면서 그들에게 강제적 영향력을 행사하는 사회구조와 문화적 규범과 가치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(Durkheim)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사회적 사실은 행위자 외부에 존재하면서 강제적인 압력을 행사하므로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인간은 사회의 집합의식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사회구조와 문화의 영향을 받음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사회분화로 사회적 연대가 와해되고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사회적 정체성을 형성하는데 문제를 일으키게 됨으로써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개인의 역기능이 유발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아노미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(anomie):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사회의 급격한 변화와 위기 등으로 기존 가치관이나 규범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윤리관 등이 와해됨으로써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개인이 겪게 되는 가치관이나 윤리관의 혼란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아노미는 개인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/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집단의 기준과 사회의 기준이 불일치할 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도덕적 규제가 불가능하고 합법적 소망이 존재하지 않는 등 사회적 윤리가 결핍된 사회적 규제의 결핍상태라는 병리현상 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무규범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(normlessness)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상태를 의미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아노미는 지나치게 경직되고 개인의 자유재량을 인정하지 않는 사회에서 강하게 유발되므로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개인이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사회의 도덕적 규범과 단절되었을 때 느끼는 감정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아노미 상태에서는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개인주의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의 증대 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집합의식의 약화가 만연되므로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Merton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은 사회가 인정하는 목표와 이를 성취하는 정당한 수준사이에 불일치가 존재하게 된다고 하면서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‘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사회규범 사이의 갈등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’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으로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규정함</a:t>
              </a:r>
            </a:p>
          </p:txBody>
        </p:sp>
        <p:sp>
          <p:nvSpPr>
            <p:cNvPr id="11" name="Rectangle 67"/>
            <p:cNvSpPr>
              <a:spLocks noChangeArrowheads="1"/>
            </p:cNvSpPr>
            <p:nvPr/>
          </p:nvSpPr>
          <p:spPr bwMode="auto">
            <a:xfrm>
              <a:off x="0" y="642918"/>
              <a:ext cx="550069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4)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아노미와 자살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2" name="Line 68"/>
            <p:cNvSpPr>
              <a:spLocks noChangeShapeType="1"/>
            </p:cNvSpPr>
            <p:nvPr/>
          </p:nvSpPr>
          <p:spPr bwMode="auto">
            <a:xfrm>
              <a:off x="0" y="114298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5347439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9"/>
          <p:cNvGrpSpPr/>
          <p:nvPr/>
        </p:nvGrpSpPr>
        <p:grpSpPr>
          <a:xfrm>
            <a:off x="0" y="116632"/>
            <a:ext cx="9144001" cy="6945273"/>
            <a:chOff x="0" y="642918"/>
            <a:chExt cx="9144001" cy="6945273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173678"/>
              <a:ext cx="9144000" cy="64145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Durkheim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은 아노미 현상으로 인해 발생하는 사회병리 중에서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자살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에 관심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자살이 개별적 행위가 아닌 사회적 조건에 의해 발생하는 것으로 보고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사회의 통합과 통제력의 정도에 따라 자살의 원인과 유형을 다음의 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4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가지로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구분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u="sng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이기주의적 자살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(egoistic suicide):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사회적 연대와 통합이 약화되었을 때 극도로 소외되거나 자신만 구원되기를 바라는 이기심에서 발생하는 자살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u="sng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이타적 자살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(altruistic suicide):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사회적 연대가 강하여 개인이 과도하게 사회에 통합되거나 사회 및 가족과의 연대감과 책임감이 강할 때 나타나는 자살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예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: 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교재 </a:t>
              </a:r>
              <a:r>
                <a:rPr lang="en-US" altLang="ko-KR" sz="2000" b="1" kern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649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참조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u="sng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아노미적 자살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(anomic suicide):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급격한 사회변화나 사회 위기로 인해 발생한 무규범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(normlessness)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상태의 사회에서 나타나는 자살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예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: 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교재 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649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쪽 참조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u="sng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숙명론적 자살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(fatalistic suicide):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사회적 규제가 너무 강할 때 나타나는 자살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예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: 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교재 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650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쪽 참조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 통제가 지나치게 강하거나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숙명론적 자살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)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약해도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아노미적 자살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)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자살률이 올라가고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사람 간 유대와 통합이 지나치게 강하거나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이타적 자살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)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약해도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이기적 자살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)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자살률이 올라감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" name="Rectangle 67"/>
            <p:cNvSpPr>
              <a:spLocks noChangeArrowheads="1"/>
            </p:cNvSpPr>
            <p:nvPr/>
          </p:nvSpPr>
          <p:spPr bwMode="auto">
            <a:xfrm>
              <a:off x="0" y="642918"/>
              <a:ext cx="550069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4)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아노미와 자살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2" name="Line 68"/>
            <p:cNvSpPr>
              <a:spLocks noChangeShapeType="1"/>
            </p:cNvSpPr>
            <p:nvPr/>
          </p:nvSpPr>
          <p:spPr bwMode="auto">
            <a:xfrm>
              <a:off x="0" y="114298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9"/>
          <p:cNvGrpSpPr/>
          <p:nvPr/>
        </p:nvGrpSpPr>
        <p:grpSpPr>
          <a:xfrm>
            <a:off x="-36512" y="44624"/>
            <a:ext cx="9180512" cy="6869644"/>
            <a:chOff x="-36512" y="44624"/>
            <a:chExt cx="9180512" cy="6869644"/>
          </a:xfrm>
        </p:grpSpPr>
        <p:grpSp>
          <p:nvGrpSpPr>
            <p:cNvPr id="3" name="그룹 15"/>
            <p:cNvGrpSpPr/>
            <p:nvPr/>
          </p:nvGrpSpPr>
          <p:grpSpPr>
            <a:xfrm>
              <a:off x="-36512" y="44624"/>
              <a:ext cx="9144001" cy="523220"/>
              <a:chOff x="-36512" y="548680"/>
              <a:chExt cx="9144001" cy="523220"/>
            </a:xfrm>
          </p:grpSpPr>
          <p:sp>
            <p:nvSpPr>
              <p:cNvPr id="13" name="Line 68"/>
              <p:cNvSpPr>
                <a:spLocks noChangeShapeType="1"/>
              </p:cNvSpPr>
              <p:nvPr/>
            </p:nvSpPr>
            <p:spPr bwMode="auto">
              <a:xfrm>
                <a:off x="-36512" y="1052736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5" name="Rectangle 67"/>
              <p:cNvSpPr>
                <a:spLocks noChangeArrowheads="1"/>
              </p:cNvSpPr>
              <p:nvPr/>
            </p:nvSpPr>
            <p:spPr bwMode="auto">
              <a:xfrm>
                <a:off x="0" y="548680"/>
                <a:ext cx="5472973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  3. </a:t>
                </a:r>
                <a:r>
                  <a:rPr lang="ko-KR" altLang="en-US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사회변동과 발전에 대한 관점</a:t>
                </a:r>
                <a:endParaRPr lang="en-US" altLang="ko-KR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9" name="Rectangle 69"/>
            <p:cNvSpPr>
              <a:spLocks noChangeArrowheads="1"/>
            </p:cNvSpPr>
            <p:nvPr/>
          </p:nvSpPr>
          <p:spPr bwMode="auto">
            <a:xfrm>
              <a:off x="0" y="476672"/>
              <a:ext cx="9144000" cy="6437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구조기능주의이론은 사회변동보다 사회의 안정적 구조를 강조하며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사회변동 또한 긍정적 방향으로의 발전을 강조함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사회가 존속하기 위해서는 일정 수준의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통합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을 확보해야 하는데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사회의 행위체계 간에 적절한 상호교환이 이루어지고 각 행위체계가 제 기능을 수행하게 되면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전체 체계는 유지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안정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통합됨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문화체계 등 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4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개 사회 행위체계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간의 분화가 이루어지면 각 체계 내부의 분화가 촉진되고 기능적 상호의존성이 증가하여 새로운 통합 기제가 만들어짐으로써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전체 체계의 환경 적응 역량이 강화되어 사회는 점진적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진보와 발전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사회가 진화하면서 새로운 하위체계가 분화되고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새로 분화된 하위체계는 이전보다 적응력이 높아지므로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사회문제에 더 잘 대처할 수 있는 방향으로 성장한다는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진화론적 사회변동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패러다임 채택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원시사회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--&gt;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문명사회로의 발전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구조기능주의이론은 모든 사회변동이 진화를 촉진하지는 않으며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갈등과 일탈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의 문제를 유발할 수 있다는 점을 간과하며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u="sng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인종차별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적이고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종족주의적 현상을 초래한다는 비판에 직면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구조기능주의이론은 정치적으로 매우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보수적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이며 현 상태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(status quo)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를 지지하며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조화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합의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협력 통합이 모든 시대와 사회에서 나타난다고 규정함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9"/>
          <p:cNvGrpSpPr/>
          <p:nvPr/>
        </p:nvGrpSpPr>
        <p:grpSpPr>
          <a:xfrm>
            <a:off x="-36512" y="44624"/>
            <a:ext cx="9180512" cy="6541543"/>
            <a:chOff x="-36512" y="44624"/>
            <a:chExt cx="9180512" cy="6541543"/>
          </a:xfrm>
        </p:grpSpPr>
        <p:grpSp>
          <p:nvGrpSpPr>
            <p:cNvPr id="3" name="그룹 15"/>
            <p:cNvGrpSpPr/>
            <p:nvPr/>
          </p:nvGrpSpPr>
          <p:grpSpPr>
            <a:xfrm>
              <a:off x="-36512" y="44624"/>
              <a:ext cx="9144001" cy="523220"/>
              <a:chOff x="-36512" y="548680"/>
              <a:chExt cx="9144001" cy="523220"/>
            </a:xfrm>
          </p:grpSpPr>
          <p:sp>
            <p:nvSpPr>
              <p:cNvPr id="13" name="Line 68"/>
              <p:cNvSpPr>
                <a:spLocks noChangeShapeType="1"/>
              </p:cNvSpPr>
              <p:nvPr/>
            </p:nvSpPr>
            <p:spPr bwMode="auto">
              <a:xfrm>
                <a:off x="-36512" y="1052736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5" name="Rectangle 67"/>
              <p:cNvSpPr>
                <a:spLocks noChangeArrowheads="1"/>
              </p:cNvSpPr>
              <p:nvPr/>
            </p:nvSpPr>
            <p:spPr bwMode="auto">
              <a:xfrm>
                <a:off x="0" y="548680"/>
                <a:ext cx="5472973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  3. </a:t>
                </a:r>
                <a:r>
                  <a:rPr lang="ko-KR" altLang="en-US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사회변동과 발전에 대한 관점</a:t>
                </a:r>
                <a:endParaRPr lang="en-US" altLang="ko-KR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9" name="Rectangle 69"/>
            <p:cNvSpPr>
              <a:spLocks noChangeArrowheads="1"/>
            </p:cNvSpPr>
            <p:nvPr/>
          </p:nvSpPr>
          <p:spPr bwMode="auto">
            <a:xfrm>
              <a:off x="0" y="548680"/>
              <a:ext cx="9144000" cy="60374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구조기능주의이론은 작은 변동을 통해 새로운 균형에 도달할 수 있다고 보므로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사회변동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갈등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억압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등의 탈통합적 상태에는 우선순위를 부여하지 않음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구조기능주의이론은 사회화 과정과 사회통제를 통하여 사회의 안정된 질서와 균형을 유지하는 것을 중시함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사회변동은 완만하고 질서정연하게 이루어지며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급격한 사회변동이 일어나면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새로운 균형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회복하기 위하여 사회를 조절해야 한다고 보고 있음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구조기능주의이론은 인구집중과 같은 물리적 밀도가 높아지면 도덕적 밀도가 높아지고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,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개인 간의 경쟁이 강화되므로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이를 예방하려면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사회적 분업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통해 전문적 역할들을 상정하고 서로 적절한 상호교환관계를 수립한다고 봄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사회변동은 행위체계가 서로 정보와 에너지를 교환하고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내부 및 외부적 재조정이 일어날 때 발생하며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체계간의 상호교환에서 정보나 에너지 중 하나가 과잉상태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과잉 통합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)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가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되거나 불충분한 상태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과소 통합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)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가 되면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문제가 발생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구조기능주의이론은 사회를 조화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합의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협력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통합이 이루어지는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안정된 체계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로 보고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갈등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착취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억압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모순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일탈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불화 등의 사회 내부의 문제를 중요시하지 않는 한계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151179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그룹 11"/>
          <p:cNvGrpSpPr/>
          <p:nvPr/>
        </p:nvGrpSpPr>
        <p:grpSpPr>
          <a:xfrm>
            <a:off x="-36512" y="188640"/>
            <a:ext cx="9180512" cy="7032968"/>
            <a:chOff x="-36512" y="188640"/>
            <a:chExt cx="9180512" cy="7032968"/>
          </a:xfrm>
        </p:grpSpPr>
        <p:grpSp>
          <p:nvGrpSpPr>
            <p:cNvPr id="2" name="그룹 15"/>
            <p:cNvGrpSpPr/>
            <p:nvPr/>
          </p:nvGrpSpPr>
          <p:grpSpPr>
            <a:xfrm>
              <a:off x="-35497" y="188640"/>
              <a:ext cx="9179497" cy="7032968"/>
              <a:chOff x="-35497" y="692696"/>
              <a:chExt cx="9179497" cy="7032968"/>
            </a:xfrm>
          </p:grpSpPr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1772816"/>
                <a:ext cx="9144000" cy="59528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구조기능주의이론에서는 사회의 하위체계가 상위체계의 유지와 안정에 기여하면 순기능적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(function)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이고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,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 반대이면 역기능적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(dysfunction)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이라고 규정</a:t>
                </a: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Merton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은 체계의 적응을 감소시키는 결과를 초래하는 것을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역기능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이라고 보고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전체 체계의 관점에서 개인의 기능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-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역기능을 판단해야 한다고 함</a:t>
                </a: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구조기능주의이론은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정상과 비정상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적 상황을 전제하며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체계의 부분인 하위체계가 자신에게 부여된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기능적 요구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를 적절히 수행하면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전체 체계도 안정되고 자신도 적응적 행동을 할 수 있다고 가정함</a:t>
                </a: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이때 전체 체계 속에서 같은 역할을 하는 기능은 서로 대체할 수 있는데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이를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기능적 등가물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(functional equivalence)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함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(</a:t>
                </a:r>
                <a:r>
                  <a:rPr lang="ko-KR" altLang="en-US" sz="2000" b="1" kern="0" spc="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예</a:t>
                </a:r>
                <a:r>
                  <a:rPr lang="en-US" altLang="ko-KR" sz="2000" b="1" kern="0" spc="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: </a:t>
                </a:r>
                <a:r>
                  <a:rPr lang="ko-KR" altLang="en-US" sz="2000" b="1" kern="0" spc="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교재 </a:t>
                </a:r>
                <a:r>
                  <a:rPr lang="en-US" altLang="ko-KR" sz="2000" b="1" kern="0" spc="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652-653</a:t>
                </a:r>
                <a:r>
                  <a:rPr lang="ko-KR" altLang="en-US" sz="2000" b="1" kern="0" spc="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쪽 참조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  <a:endPara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사회의 부분들이 제 기능을 발휘하지 못하면 사회적 기능장애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사회문제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사회해체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가 발생함</a:t>
                </a:r>
                <a:endPara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285750" marR="0" indent="-28575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구조기능주의이론은 사회적 안정과 균형상태의 부족이나 와해를 사회문제의 원인으로 규정</a:t>
                </a:r>
              </a:p>
              <a:p>
                <a:pPr marL="285750" marR="0" indent="-28575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사회는 적절한 사회화 기능과 통제기능을 발휘하는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자기규제 장치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(self-regulating system)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가 있어야 함</a:t>
                </a: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endPara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" name="Line 68"/>
              <p:cNvSpPr>
                <a:spLocks noChangeShapeType="1"/>
              </p:cNvSpPr>
              <p:nvPr/>
            </p:nvSpPr>
            <p:spPr bwMode="auto">
              <a:xfrm>
                <a:off x="-35497" y="1196752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5" name="Rectangle 67"/>
              <p:cNvSpPr>
                <a:spLocks noChangeArrowheads="1"/>
              </p:cNvSpPr>
              <p:nvPr/>
            </p:nvSpPr>
            <p:spPr bwMode="auto">
              <a:xfrm>
                <a:off x="0" y="692696"/>
                <a:ext cx="5825634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4. </a:t>
                </a:r>
                <a:r>
                  <a:rPr lang="ko-KR" altLang="en-US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사회복지 정책과 실천에의 적용</a:t>
                </a:r>
                <a:endParaRPr lang="en-US" altLang="ko-KR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7" name="Rectangle 67"/>
            <p:cNvSpPr>
              <a:spLocks noChangeArrowheads="1"/>
            </p:cNvSpPr>
            <p:nvPr/>
          </p:nvSpPr>
          <p:spPr bwMode="auto">
            <a:xfrm>
              <a:off x="35496" y="745540"/>
              <a:ext cx="432682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1)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사회문제에 대한 관점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8" name="Line 68"/>
            <p:cNvSpPr>
              <a:spLocks noChangeShapeType="1"/>
            </p:cNvSpPr>
            <p:nvPr/>
          </p:nvSpPr>
          <p:spPr bwMode="auto">
            <a:xfrm>
              <a:off x="-36512" y="1268760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그룹 11"/>
          <p:cNvGrpSpPr/>
          <p:nvPr/>
        </p:nvGrpSpPr>
        <p:grpSpPr>
          <a:xfrm>
            <a:off x="-36512" y="188640"/>
            <a:ext cx="9180512" cy="6663636"/>
            <a:chOff x="-36512" y="188640"/>
            <a:chExt cx="9180512" cy="6663636"/>
          </a:xfrm>
        </p:grpSpPr>
        <p:grpSp>
          <p:nvGrpSpPr>
            <p:cNvPr id="2" name="그룹 15"/>
            <p:cNvGrpSpPr/>
            <p:nvPr/>
          </p:nvGrpSpPr>
          <p:grpSpPr>
            <a:xfrm>
              <a:off x="-35497" y="188640"/>
              <a:ext cx="9179497" cy="6663636"/>
              <a:chOff x="-35497" y="692696"/>
              <a:chExt cx="9179497" cy="6663636"/>
            </a:xfrm>
          </p:grpSpPr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1772816"/>
                <a:ext cx="9144000" cy="55835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만약 자기규제장치가 제대로 작동하지 않으면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전체 사회의 균형이 깨지거나 통합이 와해되어 사회문제가 발생</a:t>
                </a: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사회문제의 원인은 </a:t>
                </a:r>
                <a:r>
                  <a:rPr lang="ko-KR" altLang="en-US" sz="2000" b="1" kern="0" spc="0" dirty="0" err="1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개인과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 사회제도의 일부에 있으므로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개입의 대상은 결국 </a:t>
                </a:r>
                <a:r>
                  <a:rPr lang="ko-KR" altLang="en-US" sz="2000" b="1" kern="0" spc="0" dirty="0" err="1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개인과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</a:rPr>
                  <a:t> 사회제도임</a:t>
                </a:r>
                <a:endPara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사회문제의 해결을 위해 사회화 기능과 통제기능을 강화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수정하여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latin typeface="굴림" panose="020B0600000101010101" pitchFamily="50" charset="-127"/>
                  </a:rPr>
                  <a:t>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재사회화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또는 사회의 물질적 및 기회의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분배기능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을 수정하여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,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 </a:t>
                </a:r>
                <a:r>
                  <a:rPr lang="ko-KR" altLang="en-US" sz="2000" b="1" kern="0" spc="0" dirty="0" err="1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개인과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사회제도의 변화를 도모함</a:t>
                </a: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개인적 역기능이나 문제는 사회적 기능의 테두리에서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일탈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한 것으로 규정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(</a:t>
                </a:r>
                <a:r>
                  <a:rPr lang="ko-KR" altLang="en-US" sz="2000" b="1" kern="0" spc="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예</a:t>
                </a:r>
                <a:r>
                  <a:rPr lang="en-US" altLang="ko-KR" sz="2000" b="1" kern="0" spc="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: </a:t>
                </a:r>
                <a:r>
                  <a:rPr lang="ko-KR" altLang="en-US" sz="2000" b="1" kern="0" spc="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교재 </a:t>
                </a:r>
                <a:r>
                  <a:rPr lang="en-US" altLang="ko-KR" sz="2000" b="1" kern="0" spc="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653</a:t>
                </a:r>
                <a:r>
                  <a:rPr lang="ko-KR" altLang="en-US" sz="2000" b="1" kern="0" spc="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쪽 참조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  <a:endPara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범죄나 질병은 사회적 역할기능을 수행하지 못하여 전체 사회의 균형과 사회통합을 해치므로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법률이나 의료 행위 등을 통해 사회적 중재</a:t>
                </a: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환자의 질병은 </a:t>
                </a:r>
                <a:r>
                  <a:rPr lang="ko-KR" altLang="en-US" sz="2000" b="1" kern="0" spc="0" dirty="0" err="1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환자로서의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 사회적 기능을 수행하는 것을 공식적으로 허가하는 것이므로 역기능적이라고 보고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사회적 기능을 수행할 수 있도록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전문가가 개입하여 사회적 통제를 가하나 또는 사회적으로 배제해야 함</a:t>
                </a: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endPara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" name="Line 68"/>
              <p:cNvSpPr>
                <a:spLocks noChangeShapeType="1"/>
              </p:cNvSpPr>
              <p:nvPr/>
            </p:nvSpPr>
            <p:spPr bwMode="auto">
              <a:xfrm>
                <a:off x="-35497" y="1196752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5" name="Rectangle 67"/>
              <p:cNvSpPr>
                <a:spLocks noChangeArrowheads="1"/>
              </p:cNvSpPr>
              <p:nvPr/>
            </p:nvSpPr>
            <p:spPr bwMode="auto">
              <a:xfrm>
                <a:off x="0" y="692696"/>
                <a:ext cx="5825634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4. </a:t>
                </a:r>
                <a:r>
                  <a:rPr lang="ko-KR" altLang="en-US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사회복지 정책과 실천에의 적용</a:t>
                </a:r>
                <a:endParaRPr lang="en-US" altLang="ko-KR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7" name="Rectangle 67"/>
            <p:cNvSpPr>
              <a:spLocks noChangeArrowheads="1"/>
            </p:cNvSpPr>
            <p:nvPr/>
          </p:nvSpPr>
          <p:spPr bwMode="auto">
            <a:xfrm>
              <a:off x="35496" y="745540"/>
              <a:ext cx="432682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1)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사회문제에 대한 관점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8" name="Line 68"/>
            <p:cNvSpPr>
              <a:spLocks noChangeShapeType="1"/>
            </p:cNvSpPr>
            <p:nvPr/>
          </p:nvSpPr>
          <p:spPr bwMode="auto">
            <a:xfrm>
              <a:off x="-36512" y="1268760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8275959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그룹 11"/>
          <p:cNvGrpSpPr/>
          <p:nvPr/>
        </p:nvGrpSpPr>
        <p:grpSpPr>
          <a:xfrm>
            <a:off x="-36512" y="188640"/>
            <a:ext cx="9180512" cy="6663636"/>
            <a:chOff x="-36512" y="188640"/>
            <a:chExt cx="9180512" cy="6663636"/>
          </a:xfrm>
        </p:grpSpPr>
        <p:grpSp>
          <p:nvGrpSpPr>
            <p:cNvPr id="2" name="그룹 15"/>
            <p:cNvGrpSpPr/>
            <p:nvPr/>
          </p:nvGrpSpPr>
          <p:grpSpPr>
            <a:xfrm>
              <a:off x="-35497" y="188640"/>
              <a:ext cx="9179497" cy="6663636"/>
              <a:chOff x="-35497" y="692696"/>
              <a:chExt cx="9179497" cy="6663636"/>
            </a:xfrm>
          </p:grpSpPr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1772816"/>
                <a:ext cx="9144000" cy="55835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a typeface="굴림" panose="020B0600000101010101" pitchFamily="50" charset="-127"/>
                  </a:rPr>
                  <a:t>사회성원의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가치 합의와 통합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</a:rPr>
                  <a:t>은 사회 존속을 위한 기본적인 기능적 요구</a:t>
                </a: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a typeface="굴림" panose="020B0600000101010101" pitchFamily="50" charset="-127"/>
                  </a:rPr>
                  <a:t>구조기능주의이론은 체계의 구조가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uFill>
                      <a:solidFill>
                        <a:srgbClr val="000000"/>
                      </a:solidFill>
                    </a:uFill>
                    <a:latin typeface="굴림" panose="020B0600000101010101" pitchFamily="50" charset="-127"/>
                  </a:rPr>
                  <a:t>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체계 유지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a typeface="굴림" panose="020B0600000101010101" pitchFamily="50" charset="-127"/>
                  </a:rPr>
                  <a:t>에 필요한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기능에 대한 관심은 많으나</a:t>
                </a:r>
                <a:r>
                  <a:rPr lang="en-US" altLang="ko-KR" sz="2000" b="1" u="sng" kern="0" spc="0" dirty="0">
                    <a:solidFill>
                      <a:srgbClr val="00B0F0"/>
                    </a:solidFill>
                    <a:uFill>
                      <a:solidFill>
                        <a:srgbClr val="000000"/>
                      </a:solidFill>
                    </a:uFill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</a:rPr>
                  <a:t>잘못된 사회구조의 변화와 갈등 해결에는 관심 적음</a:t>
                </a: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a typeface="굴림" panose="020B0600000101010101" pitchFamily="50" charset="-127"/>
                  </a:rPr>
                  <a:t>구조기능주의이론은 인간을 수동적이고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순응적 존재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a typeface="굴림" panose="020B0600000101010101" pitchFamily="50" charset="-127"/>
                  </a:rPr>
                  <a:t>로 보고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a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a typeface="굴림" panose="020B0600000101010101" pitchFamily="50" charset="-127"/>
                  </a:rPr>
                  <a:t>내담자의 사회화 실패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a typeface="굴림" panose="020B0600000101010101" pitchFamily="50" charset="-127"/>
                  </a:rPr>
                  <a:t>사회규범 내면화 실패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a typeface="굴림" panose="020B0600000101010101" pitchFamily="50" charset="-127"/>
                  </a:rPr>
                  <a:t>역할수행의 부적절성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a typeface="굴림" panose="020B0600000101010101" pitchFamily="50" charset="-127"/>
                  </a:rPr>
                  <a:t>적응 실패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a typeface="굴림" panose="020B0600000101010101" pitchFamily="50" charset="-127"/>
                  </a:rPr>
                  <a:t>일탈행위 등 개인적 결함이나 체계 내부 문제에서 원인 찾음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latin typeface="굴림" panose="020B0600000101010101" pitchFamily="50" charset="-127"/>
                  </a:rPr>
                  <a:t>(</a:t>
                </a:r>
                <a:r>
                  <a:rPr lang="ko-KR" altLang="en-US" sz="2000" b="1" kern="0" spc="0" dirty="0">
                    <a:solidFill>
                      <a:srgbClr val="FFC000"/>
                    </a:solidFill>
                    <a:ea typeface="굴림" panose="020B0600000101010101" pitchFamily="50" charset="-127"/>
                  </a:rPr>
                  <a:t>예</a:t>
                </a:r>
                <a:r>
                  <a:rPr lang="en-US" altLang="ko-KR" sz="2000" b="1" kern="0" spc="0" dirty="0">
                    <a:solidFill>
                      <a:srgbClr val="FFC000"/>
                    </a:solidFill>
                    <a:latin typeface="굴림" panose="020B0600000101010101" pitchFamily="50" charset="-127"/>
                  </a:rPr>
                  <a:t>: </a:t>
                </a:r>
                <a:r>
                  <a:rPr lang="ko-KR" altLang="en-US" sz="2000" b="1" kern="0" spc="0" dirty="0">
                    <a:solidFill>
                      <a:srgbClr val="FFC000"/>
                    </a:solidFill>
                    <a:ea typeface="굴림" panose="020B0600000101010101" pitchFamily="50" charset="-127"/>
                  </a:rPr>
                  <a:t>교재 </a:t>
                </a:r>
                <a:r>
                  <a:rPr lang="en-US" altLang="ko-KR" sz="2000" b="1" kern="0" spc="0" dirty="0">
                    <a:solidFill>
                      <a:srgbClr val="FFC000"/>
                    </a:solidFill>
                    <a:ea typeface="굴림" panose="020B0600000101010101" pitchFamily="50" charset="-127"/>
                  </a:rPr>
                  <a:t>654-655</a:t>
                </a:r>
                <a:r>
                  <a:rPr lang="ko-KR" altLang="en-US" sz="2000" b="1" kern="0" spc="0" dirty="0">
                    <a:solidFill>
                      <a:srgbClr val="FFC000"/>
                    </a:solidFill>
                    <a:ea typeface="굴림" panose="020B0600000101010101" pitchFamily="50" charset="-127"/>
                  </a:rPr>
                  <a:t>쪽 참조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</a:rPr>
                  <a:t>)</a:t>
                </a:r>
                <a:endParaRPr lang="ko-KR" altLang="en-US" sz="2000" b="1" kern="0" spc="0" dirty="0">
                  <a:solidFill>
                    <a:srgbClr val="00B0F0"/>
                  </a:solidFill>
                </a:endParaRP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a typeface="굴림" panose="020B0600000101010101" pitchFamily="50" charset="-127"/>
                  </a:rPr>
                  <a:t>사회복지적 개입에서도 </a:t>
                </a:r>
                <a:r>
                  <a:rPr lang="ko-KR" altLang="en-US" sz="2000" b="1" kern="0" spc="0" dirty="0" err="1">
                    <a:solidFill>
                      <a:srgbClr val="00B0F0"/>
                    </a:solidFill>
                    <a:ea typeface="굴림" panose="020B0600000101010101" pitchFamily="50" charset="-127"/>
                  </a:rPr>
                  <a:t>개인과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a typeface="굴림" panose="020B0600000101010101" pitchFamily="50" charset="-127"/>
                  </a:rPr>
                  <a:t> 체계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내부 결함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a typeface="굴림" panose="020B0600000101010101" pitchFamily="50" charset="-127"/>
                  </a:rPr>
                  <a:t>을 개선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a typeface="굴림" panose="020B0600000101010101" pitchFamily="50" charset="-127"/>
                  </a:rPr>
                  <a:t>보완하여 본래의 역할과 기능을 수행하도록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사후대책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</a:rPr>
                  <a:t>적 개입활동을 우선적으로 실시</a:t>
                </a: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</a:rPr>
                  <a:t>사회체계는 자기통제 능력이 있어 일정 수준의 이탈은 자연스럽게 회복함</a:t>
                </a: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a typeface="굴림" panose="020B0600000101010101" pitchFamily="50" charset="-127"/>
                  </a:rPr>
                  <a:t>사회복지제도 역시 성원의 복지욕구를 충족시키기 위한 정책과 법률을 마련하나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a typeface="굴림" panose="020B0600000101010101" pitchFamily="50" charset="-127"/>
                  </a:rPr>
                  <a:t>,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a typeface="굴림" panose="020B0600000101010101" pitchFamily="50" charset="-127"/>
                  </a:rPr>
                  <a:t> 체계의 역기능 예방보다는 기존 제도의 순기능을 지속시키는 접근 강조</a:t>
                </a:r>
                <a:endParaRPr lang="en-US" altLang="ko-KR" sz="2000" b="1" u="sng" kern="0" spc="0" dirty="0">
                  <a:solidFill>
                    <a:srgbClr val="00B0F0"/>
                  </a:solidFill>
                  <a:uFill>
                    <a:solidFill>
                      <a:srgbClr val="000000"/>
                    </a:solidFill>
                  </a:uFill>
                </a:endParaRPr>
              </a:p>
              <a:p>
                <a:pPr marL="342900" indent="-342900" algn="just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즉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사회변동에 맞춰 사회구조를 변화시키고 사회갈등을 해결하는데 목적을 둔 사회복지대책은 매우 미흡</a:t>
                </a:r>
                <a:endPara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342900" indent="-342900" algn="just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사회복지실천에서도 내담자의 환경체계와 관련 법과 제도의 근본적 변화보다는 기존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제도의 개선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과 유지에 초점</a:t>
                </a:r>
              </a:p>
            </p:txBody>
          </p:sp>
          <p:sp>
            <p:nvSpPr>
              <p:cNvPr id="13" name="Line 68"/>
              <p:cNvSpPr>
                <a:spLocks noChangeShapeType="1"/>
              </p:cNvSpPr>
              <p:nvPr/>
            </p:nvSpPr>
            <p:spPr bwMode="auto">
              <a:xfrm>
                <a:off x="-35497" y="1196752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5" name="Rectangle 67"/>
              <p:cNvSpPr>
                <a:spLocks noChangeArrowheads="1"/>
              </p:cNvSpPr>
              <p:nvPr/>
            </p:nvSpPr>
            <p:spPr bwMode="auto">
              <a:xfrm>
                <a:off x="0" y="692696"/>
                <a:ext cx="5825634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4. </a:t>
                </a:r>
                <a:r>
                  <a:rPr lang="ko-KR" altLang="en-US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사회복지 정책과 실천에의 적용</a:t>
                </a:r>
                <a:endParaRPr lang="en-US" altLang="ko-KR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7" name="Rectangle 67"/>
            <p:cNvSpPr>
              <a:spLocks noChangeArrowheads="1"/>
            </p:cNvSpPr>
            <p:nvPr/>
          </p:nvSpPr>
          <p:spPr bwMode="auto">
            <a:xfrm>
              <a:off x="35496" y="745540"/>
              <a:ext cx="632416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사회복지 정책과 실천에 대한 함의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8" name="Line 68"/>
            <p:cNvSpPr>
              <a:spLocks noChangeShapeType="1"/>
            </p:cNvSpPr>
            <p:nvPr/>
          </p:nvSpPr>
          <p:spPr bwMode="auto">
            <a:xfrm>
              <a:off x="-36512" y="1268760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2038023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그룹 11"/>
          <p:cNvGrpSpPr/>
          <p:nvPr/>
        </p:nvGrpSpPr>
        <p:grpSpPr>
          <a:xfrm>
            <a:off x="-36512" y="188640"/>
            <a:ext cx="9180512" cy="5924972"/>
            <a:chOff x="-36512" y="188640"/>
            <a:chExt cx="9180512" cy="5924972"/>
          </a:xfrm>
        </p:grpSpPr>
        <p:grpSp>
          <p:nvGrpSpPr>
            <p:cNvPr id="2" name="그룹 15"/>
            <p:cNvGrpSpPr/>
            <p:nvPr/>
          </p:nvGrpSpPr>
          <p:grpSpPr>
            <a:xfrm>
              <a:off x="-35497" y="188640"/>
              <a:ext cx="9179497" cy="5924972"/>
              <a:chOff x="-35497" y="692696"/>
              <a:chExt cx="9179497" cy="5924972"/>
            </a:xfrm>
          </p:grpSpPr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1772816"/>
                <a:ext cx="9144000" cy="48448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구조기능주의이론은 복지환경의 변화를 추구하는데 소극적이며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잔여적 복지제도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를 기반으로 국가의 개입을 최소화하는 것을 지지함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(</a:t>
                </a:r>
                <a:r>
                  <a:rPr lang="ko-KR" altLang="en-US" sz="2000" b="1" kern="0" spc="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예</a:t>
                </a:r>
                <a:r>
                  <a:rPr lang="en-US" altLang="ko-KR" sz="2000" b="1" kern="0" spc="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: </a:t>
                </a:r>
                <a:r>
                  <a:rPr lang="ko-KR" altLang="en-US" sz="2000" b="1" kern="0" spc="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교</a:t>
                </a:r>
                <a:r>
                  <a:rPr lang="ko-KR" altLang="en-US" sz="2000" b="1" kern="0" spc="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재 </a:t>
                </a:r>
                <a:r>
                  <a:rPr lang="en-US" altLang="ko-KR" sz="2000" b="1" kern="0" spc="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655</a:t>
                </a:r>
                <a:r>
                  <a:rPr lang="ko-KR" altLang="en-US" sz="2000" b="1" kern="0" spc="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쪽 참조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  <a:endPara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구조기능주의이론은 사회체계의 역기능을 개선하고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,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최소한의 인간다운 삶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을 보장하는 수준에서 사회복지 급여와 서비스를 제공해야 한다고 봄</a:t>
                </a: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국가는 사회적 보호를 필요로 하는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최소한의 대상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에게 최소한의 급여를 제공하여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사회통합을 저해하는 사회구조적 문제를 보완하려고 함</a:t>
                </a: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전 국민을 대상으로 한 보편적 복지제도보다 잔여적 복지제도를 선호하며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최소한의 개입을 통하여 사회구조적 결함을 보완하고 사회적 보호를 필요로 하는 개인의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기능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을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회복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시키는데 사회복지제도의 목적을 둠</a:t>
                </a: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Durkheim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은 만성적 아노미 문제를 해결하기 위해서는 시장에 속박되지 않은 유기적 연대로서의 직업집단과 교육을 통한 도덕적 통합능력을 강화해야 한다고 봄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.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즉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개인화된 도덕적 규범화와 유기적 연대를 강화하여 사회통합과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사회적 시민연대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를 강조하는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제</a:t>
                </a:r>
                <a:r>
                  <a:rPr lang="en-US" altLang="ko-KR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latin typeface="굴림" panose="020B0600000101010101" pitchFamily="50" charset="-127"/>
                  </a:rPr>
                  <a:t>3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의 길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로서 복지국가론과 연결되어 있음</a:t>
                </a:r>
              </a:p>
            </p:txBody>
          </p:sp>
          <p:sp>
            <p:nvSpPr>
              <p:cNvPr id="13" name="Line 68"/>
              <p:cNvSpPr>
                <a:spLocks noChangeShapeType="1"/>
              </p:cNvSpPr>
              <p:nvPr/>
            </p:nvSpPr>
            <p:spPr bwMode="auto">
              <a:xfrm>
                <a:off x="-35497" y="1196752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5" name="Rectangle 67"/>
              <p:cNvSpPr>
                <a:spLocks noChangeArrowheads="1"/>
              </p:cNvSpPr>
              <p:nvPr/>
            </p:nvSpPr>
            <p:spPr bwMode="auto">
              <a:xfrm>
                <a:off x="0" y="692696"/>
                <a:ext cx="5825634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4. </a:t>
                </a:r>
                <a:r>
                  <a:rPr lang="ko-KR" altLang="en-US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사회복지 정책과 실천에의 적용</a:t>
                </a:r>
                <a:endParaRPr lang="en-US" altLang="ko-KR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7" name="Rectangle 67"/>
            <p:cNvSpPr>
              <a:spLocks noChangeArrowheads="1"/>
            </p:cNvSpPr>
            <p:nvPr/>
          </p:nvSpPr>
          <p:spPr bwMode="auto">
            <a:xfrm>
              <a:off x="35496" y="745540"/>
              <a:ext cx="632416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사회복지 정책과 실천에 대한 함의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8" name="Line 68"/>
            <p:cNvSpPr>
              <a:spLocks noChangeShapeType="1"/>
            </p:cNvSpPr>
            <p:nvPr/>
          </p:nvSpPr>
          <p:spPr bwMode="auto">
            <a:xfrm>
              <a:off x="-36512" y="1268760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  <p:sp>
        <p:nvSpPr>
          <p:cNvPr id="3" name="Rectangle 67">
            <a:extLst>
              <a:ext uri="{FF2B5EF4-FFF2-40B4-BE49-F238E27FC236}">
                <a16:creationId xmlns:a16="http://schemas.microsoft.com/office/drawing/2014/main" id="{A9E86D47-D4D8-4BDE-BBC4-583BB38542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218148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/>
            <a:r>
              <a:rPr lang="en-US" altLang="ko-KR" sz="28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8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다음 주 강의 주제</a:t>
            </a:r>
            <a:r>
              <a:rPr lang="en-US" altLang="ko-KR" sz="28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: 25</a:t>
            </a:r>
            <a:r>
              <a:rPr lang="ko-KR" altLang="en-US" sz="28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장</a:t>
            </a:r>
            <a:r>
              <a:rPr lang="en-US" altLang="ko-KR" sz="28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8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갈등이론</a:t>
            </a:r>
            <a:endParaRPr lang="en-US" altLang="ko-KR" sz="2800" b="1" dirty="0">
              <a:solidFill>
                <a:srgbClr val="7030A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" name="Line 68">
            <a:extLst>
              <a:ext uri="{FF2B5EF4-FFF2-40B4-BE49-F238E27FC236}">
                <a16:creationId xmlns:a16="http://schemas.microsoft.com/office/drawing/2014/main" id="{CD81592A-7B39-4142-9325-A16D63D81055}"/>
              </a:ext>
            </a:extLst>
          </p:cNvPr>
          <p:cNvSpPr>
            <a:spLocks noChangeShapeType="1"/>
          </p:cNvSpPr>
          <p:nvPr/>
        </p:nvSpPr>
        <p:spPr bwMode="auto">
          <a:xfrm>
            <a:off x="-36512" y="6237312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3261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7" name="Rectangle 69"/>
          <p:cNvSpPr>
            <a:spLocks noChangeArrowheads="1"/>
          </p:cNvSpPr>
          <p:nvPr/>
        </p:nvSpPr>
        <p:spPr bwMode="auto">
          <a:xfrm>
            <a:off x="0" y="2348875"/>
            <a:ext cx="9143969" cy="4085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 altLang="ko-KR" sz="2800" b="1" dirty="0">
              <a:solidFill>
                <a:srgbClr val="FFFF00"/>
              </a:solidFill>
            </a:endParaRPr>
          </a:p>
          <a:p>
            <a:endParaRPr lang="en-US" altLang="ko-KR" sz="2800" b="1" dirty="0">
              <a:solidFill>
                <a:srgbClr val="FFFF00"/>
              </a:solidFill>
            </a:endParaRPr>
          </a:p>
          <a:p>
            <a:r>
              <a:rPr lang="ko-KR" altLang="en-US" sz="2800" b="1" dirty="0">
                <a:solidFill>
                  <a:srgbClr val="FFFF00"/>
                </a:solidFill>
              </a:rPr>
              <a:t>        </a:t>
            </a:r>
            <a:endParaRPr lang="en-US" altLang="ko-KR" sz="2800" b="1" dirty="0">
              <a:solidFill>
                <a:srgbClr val="FFFF00"/>
              </a:solidFill>
            </a:endParaRPr>
          </a:p>
          <a:p>
            <a:endParaRPr lang="en-US" altLang="ko-KR" sz="1400" b="1" dirty="0">
              <a:solidFill>
                <a:srgbClr val="66CCFF"/>
              </a:solidFill>
            </a:endParaRP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7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구조기능주의이론의 사회관과 기본 가정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7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구조기능주의이론의 주요 개념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7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구조기능주의이론의 사회변동과 발전에 대한 관점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7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구조기능주의이론의 사회복지정책과 실천 적용방안 이해</a:t>
            </a:r>
          </a:p>
        </p:txBody>
      </p:sp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0" y="571480"/>
            <a:ext cx="9144000" cy="164307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제 </a:t>
            </a:r>
            <a: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24 </a:t>
            </a: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장  </a:t>
            </a:r>
            <a:b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구조기능주의이론</a:t>
            </a:r>
            <a:endParaRPr lang="ko-KR" altLang="en-US" sz="3800" dirty="0"/>
          </a:p>
        </p:txBody>
      </p:sp>
      <p:grpSp>
        <p:nvGrpSpPr>
          <p:cNvPr id="2" name="그룹 8"/>
          <p:cNvGrpSpPr/>
          <p:nvPr/>
        </p:nvGrpSpPr>
        <p:grpSpPr>
          <a:xfrm>
            <a:off x="-32" y="2500306"/>
            <a:ext cx="9144032" cy="785818"/>
            <a:chOff x="-32" y="2500306"/>
            <a:chExt cx="9144032" cy="785818"/>
          </a:xfrm>
        </p:grpSpPr>
        <p:sp>
          <p:nvSpPr>
            <p:cNvPr id="11" name="직사각형 10"/>
            <p:cNvSpPr/>
            <p:nvPr/>
          </p:nvSpPr>
          <p:spPr>
            <a:xfrm>
              <a:off x="1357290" y="2571744"/>
              <a:ext cx="214314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80000" lvl="1"/>
              <a:r>
                <a:rPr lang="ko-KR" altLang="en-US" sz="2800" b="1" dirty="0">
                  <a:solidFill>
                    <a:srgbClr val="FFFF00"/>
                  </a:solidFill>
                </a:rPr>
                <a:t>학습목표</a:t>
              </a:r>
              <a:endParaRPr lang="ko-KR" altLang="en-US" sz="2800" dirty="0"/>
            </a:p>
          </p:txBody>
        </p:sp>
        <p:sp>
          <p:nvSpPr>
            <p:cNvPr id="12" name="Line 68"/>
            <p:cNvSpPr>
              <a:spLocks noChangeShapeType="1"/>
            </p:cNvSpPr>
            <p:nvPr/>
          </p:nvSpPr>
          <p:spPr bwMode="auto">
            <a:xfrm>
              <a:off x="-1" y="328612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-32" y="250030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  <p:pic>
        <p:nvPicPr>
          <p:cNvPr id="1026" name="Picture 2" descr="C:\Users\User\Desktop\pc\문화여가\사진모음\사진(2012.5.-11.)\2012-06-28 16.17.5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492896"/>
            <a:ext cx="1440160" cy="7920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직사각형 15"/>
          <p:cNvSpPr/>
          <p:nvPr/>
        </p:nvSpPr>
        <p:spPr>
          <a:xfrm>
            <a:off x="0" y="-27384"/>
            <a:ext cx="9144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indent="-342900" algn="just" fontAlgn="base" latinLnBrk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구조기능주의이론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(structural functionalism)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은 </a:t>
            </a:r>
            <a:r>
              <a:rPr lang="ko-KR" altLang="en-US" sz="2000" b="1" kern="0" spc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전쟁과 냉전체제로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야기된 사회적 혼란을 극복하고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사회의 유지와 존속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안정과 균형 방안을 모색한 사회학이론으로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사회구조와 사회기능에 초점</a:t>
            </a:r>
          </a:p>
          <a:p>
            <a:pPr marL="342900" marR="0" indent="-342900" algn="just" fontAlgn="base" latinLnBrk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사회는 내부적 결속과 안정성을 증진시키려는 복합적 체계이며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사회의 부분과 사회제도는 전체 사회의 결속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안정과 균형을 도모하는 방향으로 </a:t>
            </a:r>
            <a:r>
              <a:rPr lang="ko-KR" altLang="en-US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ea typeface="굴림" panose="020B0600000101010101" pitchFamily="50" charset="-127"/>
              </a:rPr>
              <a:t>협력하며</a:t>
            </a:r>
            <a:r>
              <a:rPr lang="en-US" altLang="ko-KR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latin typeface="굴림" panose="020B0600000101010101" pitchFamily="50" charset="-127"/>
              </a:rPr>
              <a:t>, </a:t>
            </a:r>
            <a:r>
              <a:rPr lang="ko-KR" altLang="en-US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ea typeface="굴림" panose="020B0600000101010101" pitchFamily="50" charset="-127"/>
              </a:rPr>
              <a:t>상호 의존하는</a:t>
            </a:r>
            <a:r>
              <a:rPr lang="ko-KR" altLang="en-US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</a:rPr>
              <a:t> 인간 집단임</a:t>
            </a:r>
            <a:endParaRPr lang="ko-KR" altLang="en-US" sz="2000" b="1" kern="0" spc="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marR="0" indent="-342900" algn="just" fontAlgn="base" latinLnBrk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ko-KR" altLang="en-US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ea typeface="굴림" panose="020B0600000101010101" pitchFamily="50" charset="-127"/>
              </a:rPr>
              <a:t>기능주의이론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(functionalism),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합의이론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(consensus theory),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질서모형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(order model),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균형모형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(equilibrium model)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등으로 불림</a:t>
            </a:r>
          </a:p>
          <a:p>
            <a:pPr marL="342900" marR="0" indent="-342900" algn="just" fontAlgn="base" latinLnBrk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Comte, Spence, Durkheim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을 거쳐 </a:t>
            </a:r>
            <a:r>
              <a:rPr lang="en-US" altLang="ko-KR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latin typeface="굴림" panose="020B0600000101010101" pitchFamily="50" charset="-127"/>
              </a:rPr>
              <a:t>Parsons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에 의해 지배적 사회학이론으로 자리매김</a:t>
            </a:r>
          </a:p>
          <a:p>
            <a:pPr marL="342900" marR="0" indent="-342900" algn="just" fontAlgn="base" latinLnBrk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구조기능주의이론은 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1930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년대 말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-1960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년대 초까지 황금기</a:t>
            </a:r>
          </a:p>
          <a:p>
            <a:pPr marL="342900" marR="0" indent="-342900" algn="just" fontAlgn="base" latinLnBrk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사회변동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사회적 불평등과 긴장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, </a:t>
            </a:r>
            <a:r>
              <a:rPr lang="ko-KR" altLang="en-US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ea typeface="굴림" panose="020B0600000101010101" pitchFamily="50" charset="-127"/>
              </a:rPr>
              <a:t>갈등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을 설명하는데 한계가 있음</a:t>
            </a:r>
            <a:endParaRPr lang="en-US" altLang="ko-KR" sz="2000" b="1" kern="0" spc="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굴림" panose="020B0600000101010101" pitchFamily="50" charset="-127"/>
            </a:endParaRPr>
          </a:p>
          <a:p>
            <a:pPr marL="342900" marR="0" indent="-342900" algn="just" fontAlgn="base" latinLnBrk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1960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년대 중반부터 쇠락</a:t>
            </a:r>
            <a:r>
              <a:rPr lang="ko-KR" altLang="en-US" sz="2000" b="1" kern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하여</a:t>
            </a:r>
            <a:r>
              <a:rPr lang="en-US" altLang="ko-KR" sz="2000" b="1" kern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1980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년대에 </a:t>
            </a:r>
            <a:r>
              <a:rPr lang="ko-KR" altLang="en-US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ea typeface="굴림" panose="020B0600000101010101" pitchFamily="50" charset="-127"/>
              </a:rPr>
              <a:t>갈등이론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으로 대체되고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현재는 사회의 거시적 관점과 미시적 관점 모두에 관심을 두는 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Ale</a:t>
            </a:r>
            <a:r>
              <a:rPr lang="en-US" altLang="ko-KR" sz="2000" b="1" kern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xander </a:t>
            </a:r>
            <a:r>
              <a:rPr lang="ko-KR" altLang="en-US" sz="2000" b="1" kern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등의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신기능주의이론이 학문적 전통을 이어가고 있음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1" y="44624"/>
            <a:ext cx="9239878" cy="6386057"/>
            <a:chOff x="-1" y="44624"/>
            <a:chExt cx="9239878" cy="6386057"/>
          </a:xfrm>
        </p:grpSpPr>
        <p:grpSp>
          <p:nvGrpSpPr>
            <p:cNvPr id="4" name="그룹 6"/>
            <p:cNvGrpSpPr/>
            <p:nvPr/>
          </p:nvGrpSpPr>
          <p:grpSpPr>
            <a:xfrm>
              <a:off x="-1" y="44624"/>
              <a:ext cx="9144001" cy="523220"/>
              <a:chOff x="0" y="153575"/>
              <a:chExt cx="9144001" cy="523220"/>
            </a:xfrm>
          </p:grpSpPr>
          <p:sp>
            <p:nvSpPr>
              <p:cNvPr id="2115" name="Rectangle 67"/>
              <p:cNvSpPr>
                <a:spLocks noChangeArrowheads="1"/>
              </p:cNvSpPr>
              <p:nvPr/>
            </p:nvSpPr>
            <p:spPr bwMode="auto">
              <a:xfrm>
                <a:off x="0" y="153575"/>
                <a:ext cx="3005951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FFCC00"/>
                    </a:solidFill>
                    <a:latin typeface="HY견고딕" pitchFamily="18" charset="-127"/>
                    <a:ea typeface="HY견고딕" pitchFamily="18" charset="-127"/>
                  </a:rPr>
                  <a:t> 1. </a:t>
                </a:r>
                <a:r>
                  <a:rPr lang="ko-KR" altLang="en-US" sz="2800" b="1" dirty="0">
                    <a:solidFill>
                      <a:srgbClr val="FFCC00"/>
                    </a:solidFill>
                    <a:latin typeface="HY견고딕" pitchFamily="18" charset="-127"/>
                    <a:ea typeface="HY견고딕" pitchFamily="18" charset="-127"/>
                  </a:rPr>
                  <a:t>사회관과 가정</a:t>
                </a:r>
                <a:endPara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2116" name="Line 68"/>
              <p:cNvSpPr>
                <a:spLocks noChangeShapeType="1"/>
              </p:cNvSpPr>
              <p:nvPr/>
            </p:nvSpPr>
            <p:spPr bwMode="auto">
              <a:xfrm>
                <a:off x="0" y="657631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 dirty="0"/>
              </a:p>
            </p:txBody>
          </p:sp>
        </p:grpSp>
        <p:sp>
          <p:nvSpPr>
            <p:cNvPr id="14" name="Rectangle 69"/>
            <p:cNvSpPr>
              <a:spLocks noChangeArrowheads="1"/>
            </p:cNvSpPr>
            <p:nvPr/>
          </p:nvSpPr>
          <p:spPr bwMode="auto">
            <a:xfrm>
              <a:off x="95877" y="908720"/>
              <a:ext cx="9144000" cy="55219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20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인간과 사회를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유기체적 관점에서 상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호 의존하는 방식으로 기능을 수행하는 체계로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이해하여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사회복지전문직의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환경 속의 인간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(PIE)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관점과 유사</a:t>
              </a:r>
            </a:p>
            <a:p>
              <a:pPr marL="342900" marR="0" indent="-342900" fontAlgn="base" latinLnBrk="1">
                <a:lnSpc>
                  <a:spcPct val="20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개인보다 전체를 중시하여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전체 체계가 개인 행위자를 통제하는 방식을 강조</a:t>
              </a:r>
            </a:p>
            <a:p>
              <a:pPr marL="342900" marR="0" indent="-342900" algn="just" fontAlgn="base" latinLnBrk="1">
                <a:lnSpc>
                  <a:spcPct val="20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인간은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생물적 유기체로서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환경 속에서 균형과 안정을 유지하려는 존재이며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전체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 속에서 능력에 따라 배분된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지위와 역할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행동에 따라 보상을 받음</a:t>
              </a:r>
            </a:p>
            <a:p>
              <a:pPr marL="342900" marR="0" indent="-342900" algn="just" fontAlgn="base" latinLnBrk="1">
                <a:lnSpc>
                  <a:spcPct val="20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인간은 자유의지를 가진 주체가 아니라 사회 속에 갇혀 있는 객체이므로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사회화과정을 거쳐 사회에 순응하는 존재</a:t>
              </a:r>
            </a:p>
            <a:p>
              <a:pPr marL="342900" marR="0" indent="-342900" algn="just" fontAlgn="base" latinLnBrk="1">
                <a:lnSpc>
                  <a:spcPct val="20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인간은 자신의 이익을 추구하지만 전체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사회의 이익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에 봉사하는 역할을 수행하며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사회규범에 위배되는 경우 일탈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부적응으로 규정</a:t>
              </a:r>
              <a:endPara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3" name="Rectangle 67">
            <a:extLst>
              <a:ext uri="{FF2B5EF4-FFF2-40B4-BE49-F238E27FC236}">
                <a16:creationId xmlns:a16="http://schemas.microsoft.com/office/drawing/2014/main" id="{E3A35E85-D517-48D1-B0A2-D4865EAC2B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548680"/>
            <a:ext cx="479650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rPr>
              <a:t>  1) </a:t>
            </a:r>
            <a:r>
              <a:rPr lang="ko-KR" altLang="en-US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rPr>
              <a:t>인간과 사회에 대한 관점</a:t>
            </a:r>
            <a:endParaRPr lang="en-US" altLang="ko-KR" sz="2800" b="1" dirty="0">
              <a:solidFill>
                <a:srgbClr val="92D05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5" name="Line 68">
            <a:extLst>
              <a:ext uri="{FF2B5EF4-FFF2-40B4-BE49-F238E27FC236}">
                <a16:creationId xmlns:a16="http://schemas.microsoft.com/office/drawing/2014/main" id="{4D062462-9695-4731-958B-038954221903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11" y="1052736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7" y="44624"/>
            <a:ext cx="9248997" cy="6509521"/>
            <a:chOff x="-35497" y="44624"/>
            <a:chExt cx="9248997" cy="6509521"/>
          </a:xfrm>
        </p:grpSpPr>
        <p:grpSp>
          <p:nvGrpSpPr>
            <p:cNvPr id="3" name="그룹 9"/>
            <p:cNvGrpSpPr/>
            <p:nvPr/>
          </p:nvGrpSpPr>
          <p:grpSpPr>
            <a:xfrm>
              <a:off x="-35497" y="44624"/>
              <a:ext cx="9248997" cy="6509521"/>
              <a:chOff x="-35496" y="153575"/>
              <a:chExt cx="9248997" cy="6509521"/>
            </a:xfrm>
          </p:grpSpPr>
          <p:grpSp>
            <p:nvGrpSpPr>
              <p:cNvPr id="4" name="그룹 6"/>
              <p:cNvGrpSpPr/>
              <p:nvPr/>
            </p:nvGrpSpPr>
            <p:grpSpPr>
              <a:xfrm>
                <a:off x="53882" y="153575"/>
                <a:ext cx="9159619" cy="6509521"/>
                <a:chOff x="53882" y="153575"/>
                <a:chExt cx="9159619" cy="6509521"/>
              </a:xfrm>
            </p:grpSpPr>
            <p:sp>
              <p:nvSpPr>
                <p:cNvPr id="2115" name="Rectangle 67"/>
                <p:cNvSpPr>
                  <a:spLocks noChangeArrowheads="1"/>
                </p:cNvSpPr>
                <p:nvPr/>
              </p:nvSpPr>
              <p:spPr bwMode="auto">
                <a:xfrm>
                  <a:off x="53882" y="153575"/>
                  <a:ext cx="3005951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ko-KR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rPr>
                    <a:t> 1. </a:t>
                  </a:r>
                  <a:r>
                    <a:rPr lang="ko-KR" altLang="en-US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rPr>
                    <a:t>사회관과 가정</a:t>
                  </a:r>
                  <a:endParaRPr lang="en-US" altLang="ko-KR" sz="2800" b="1" dirty="0">
                    <a:solidFill>
                      <a:srgbClr val="FFCC00"/>
                    </a:solidFill>
                    <a:latin typeface="HY견고딕" pitchFamily="18" charset="-127"/>
                    <a:ea typeface="HY견고딕" pitchFamily="18" charset="-127"/>
                  </a:endParaRPr>
                </a:p>
              </p:txBody>
            </p:sp>
            <p:sp>
              <p:nvSpPr>
                <p:cNvPr id="6" name="Rectangle 69"/>
                <p:cNvSpPr>
                  <a:spLocks noChangeArrowheads="1"/>
                </p:cNvSpPr>
                <p:nvPr/>
              </p:nvSpPr>
              <p:spPr bwMode="auto">
                <a:xfrm>
                  <a:off x="69501" y="5719311"/>
                  <a:ext cx="9144000" cy="94378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>
                  <a:spAutoFit/>
                </a:bodyPr>
                <a:lstStyle/>
                <a:p>
                  <a:pPr algn="dist">
                    <a:lnSpc>
                      <a:spcPct val="150000"/>
                    </a:lnSpc>
                    <a:buFont typeface="Wingdings" pitchFamily="2" charset="2"/>
                    <a:buChar char="§"/>
                  </a:pP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</a:t>
                  </a:r>
                  <a:r>
                    <a:rPr lang="ko-KR" altLang="en-US" sz="2000" b="1" kern="0" spc="0" dirty="0">
                      <a:solidFill>
                        <a:srgbClr val="00B0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ea typeface="굴림" panose="020B0600000101010101" pitchFamily="50" charset="-127"/>
                    </a:rPr>
                    <a:t>사회를 </a:t>
                  </a:r>
                  <a:r>
                    <a:rPr lang="ko-KR" altLang="en-US" sz="2000" b="1" u="sng" kern="0" spc="0" dirty="0">
                      <a:solidFill>
                        <a:srgbClr val="00B0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uFill>
                        <a:solidFill>
                          <a:srgbClr val="000000"/>
                        </a:solidFill>
                      </a:uFill>
                      <a:ea typeface="굴림" panose="020B0600000101010101" pitchFamily="50" charset="-127"/>
                    </a:rPr>
                    <a:t>상호의존</a:t>
                  </a:r>
                  <a:r>
                    <a:rPr lang="ko-KR" altLang="en-US" sz="2000" b="1" kern="0" spc="0" dirty="0">
                      <a:solidFill>
                        <a:srgbClr val="00B0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ea typeface="굴림" panose="020B0600000101010101" pitchFamily="50" charset="-127"/>
                    </a:rPr>
                    <a:t>적 관계를 맺고 있는 부분의 집합으로 구성된 체제로 보며</a:t>
                  </a:r>
                  <a:r>
                    <a:rPr lang="en-US" altLang="ko-KR" sz="2000" b="1" kern="0" spc="0" dirty="0">
                      <a:solidFill>
                        <a:srgbClr val="00B0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굴림" panose="020B0600000101010101" pitchFamily="50" charset="-127"/>
                    </a:rPr>
                    <a:t>, </a:t>
                  </a:r>
                </a:p>
                <a:p>
                  <a:pPr>
                    <a:lnSpc>
                      <a:spcPct val="150000"/>
                    </a:lnSpc>
                  </a:pPr>
                  <a:r>
                    <a:rPr lang="en-US" altLang="ko-KR" sz="2000" b="1" kern="0" dirty="0">
                      <a:solidFill>
                        <a:srgbClr val="00B0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ea typeface="굴림" panose="020B0600000101010101" pitchFamily="50" charset="-127"/>
                    </a:rPr>
                    <a:t>   </a:t>
                  </a:r>
                  <a:r>
                    <a:rPr lang="ko-KR" altLang="en-US" sz="2000" b="1" kern="0" spc="0" dirty="0">
                      <a:solidFill>
                        <a:srgbClr val="00B0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ea typeface="굴림" panose="020B0600000101010101" pitchFamily="50" charset="-127"/>
                    </a:rPr>
                    <a:t>사회적</a:t>
                  </a:r>
                  <a:r>
                    <a:rPr lang="ko-KR" altLang="en-US" sz="2000" b="1" u="sng" kern="0" spc="0" dirty="0">
                      <a:solidFill>
                        <a:srgbClr val="00B0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uFill>
                        <a:solidFill>
                          <a:srgbClr val="000000"/>
                        </a:solidFill>
                      </a:uFill>
                      <a:latin typeface="굴림" panose="020B0600000101010101" pitchFamily="50" charset="-127"/>
                    </a:rPr>
                    <a:t> </a:t>
                  </a:r>
                  <a:r>
                    <a:rPr lang="ko-KR" altLang="en-US" sz="2000" b="1" u="sng" kern="0" spc="0" dirty="0">
                      <a:solidFill>
                        <a:srgbClr val="00B0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uFill>
                        <a:solidFill>
                          <a:srgbClr val="000000"/>
                        </a:solidFill>
                      </a:uFill>
                      <a:ea typeface="굴림" panose="020B0600000101010101" pitchFamily="50" charset="-127"/>
                    </a:rPr>
                    <a:t>균형과 안정</a:t>
                  </a:r>
                  <a:r>
                    <a:rPr lang="ko-KR" altLang="en-US" sz="2000" b="1" kern="0" spc="0" dirty="0">
                      <a:solidFill>
                        <a:srgbClr val="00B0F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ea typeface="굴림" panose="020B0600000101010101" pitchFamily="50" charset="-127"/>
                    </a:rPr>
                    <a:t>을 강조함</a:t>
                  </a:r>
                  <a:r>
                    <a:rPr lang="en-US" altLang="ko-KR" sz="2000" b="1" kern="0" spc="0" dirty="0">
                      <a:solidFill>
                        <a:srgbClr val="FFC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굴림" panose="020B0600000101010101" pitchFamily="50" charset="-127"/>
                    </a:rPr>
                    <a:t>(</a:t>
                  </a:r>
                  <a:r>
                    <a:rPr lang="ko-KR" altLang="en-US" sz="2000" b="1" kern="0" spc="0" dirty="0">
                      <a:solidFill>
                        <a:srgbClr val="FFC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굴림" panose="020B0600000101010101" pitchFamily="50" charset="-127"/>
                    </a:rPr>
                    <a:t>기본 가정</a:t>
                  </a:r>
                  <a:r>
                    <a:rPr lang="en-US" altLang="ko-KR" sz="2000" b="1" kern="0" spc="0" dirty="0">
                      <a:solidFill>
                        <a:srgbClr val="FFC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굴림" panose="020B0600000101010101" pitchFamily="50" charset="-127"/>
                    </a:rPr>
                    <a:t>, </a:t>
                  </a:r>
                  <a:r>
                    <a:rPr lang="ko-KR" altLang="en-US" sz="2000" b="1" kern="0" spc="0" dirty="0">
                      <a:solidFill>
                        <a:srgbClr val="FFC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굴림" panose="020B0600000101010101" pitchFamily="50" charset="-127"/>
                    </a:rPr>
                    <a:t>교재 </a:t>
                  </a:r>
                  <a:r>
                    <a:rPr lang="en-US" altLang="ko-KR" sz="2000" b="1" kern="0" spc="0" dirty="0">
                      <a:solidFill>
                        <a:srgbClr val="FFC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굴림" panose="020B0600000101010101" pitchFamily="50" charset="-127"/>
                    </a:rPr>
                    <a:t>639</a:t>
                  </a:r>
                  <a:r>
                    <a:rPr lang="ko-KR" altLang="en-US" sz="2000" b="1" kern="0" spc="0" dirty="0">
                      <a:solidFill>
                        <a:srgbClr val="FFC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굴림" panose="020B0600000101010101" pitchFamily="50" charset="-127"/>
                    </a:rPr>
                    <a:t>쪽 </a:t>
                  </a:r>
                  <a:r>
                    <a:rPr lang="ko-KR" altLang="en-US" sz="2000" b="1" kern="0" spc="0" dirty="0">
                      <a:solidFill>
                        <a:srgbClr val="FFC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ea typeface="굴림" panose="020B0600000101010101" pitchFamily="50" charset="-127"/>
                    </a:rPr>
                    <a:t>표 </a:t>
                  </a:r>
                  <a:r>
                    <a:rPr lang="en-US" altLang="ko-KR" sz="2000" b="1" kern="0" spc="0" dirty="0">
                      <a:solidFill>
                        <a:srgbClr val="FFC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굴림" panose="020B0600000101010101" pitchFamily="50" charset="-127"/>
                    </a:rPr>
                    <a:t>24-1 </a:t>
                  </a:r>
                  <a:r>
                    <a:rPr lang="ko-KR" altLang="en-US" sz="2000" b="1" kern="0" spc="0" dirty="0">
                      <a:solidFill>
                        <a:srgbClr val="FFC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ea typeface="굴림" panose="020B0600000101010101" pitchFamily="50" charset="-127"/>
                    </a:rPr>
                    <a:t>참조</a:t>
                  </a:r>
                  <a:r>
                    <a:rPr lang="en-US" altLang="ko-KR" sz="2000" b="1" kern="0" spc="0" dirty="0">
                      <a:solidFill>
                        <a:srgbClr val="FFC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)</a:t>
                  </a:r>
                  <a:endPara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p:grpSp>
          <p:sp>
            <p:nvSpPr>
              <p:cNvPr id="9" name="Line 68"/>
              <p:cNvSpPr>
                <a:spLocks noChangeShapeType="1"/>
              </p:cNvSpPr>
              <p:nvPr/>
            </p:nvSpPr>
            <p:spPr bwMode="auto">
              <a:xfrm>
                <a:off x="-35496" y="1161687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14" name="Rectangle 69"/>
            <p:cNvSpPr>
              <a:spLocks noChangeArrowheads="1"/>
            </p:cNvSpPr>
            <p:nvPr/>
          </p:nvSpPr>
          <p:spPr bwMode="auto">
            <a:xfrm>
              <a:off x="36512" y="1052736"/>
              <a:ext cx="9144000" cy="36676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indent="-342900" algn="just">
                <a:lnSpc>
                  <a:spcPct val="17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사회를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상호 의존하는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부분의 집합으로 구성된 체제로 보고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사회의 부분은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전체의 존속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위해서 협력하므로 사회는 균형과 안정을 유지</a:t>
              </a:r>
            </a:p>
            <a:p>
              <a:pPr marL="342900" marR="0" indent="-342900" algn="just" fontAlgn="base" latinLnBrk="1">
                <a:lnSpc>
                  <a:spcPct val="17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 한 부분의 변화가 일어나면 전체 사회의 변화를 유발</a:t>
              </a:r>
              <a:endParaRPr lang="en-US" altLang="ko-KR" sz="2000" b="1" kern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7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사회는 자기 유지를 위한 질서 또는 균형을 지향하며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사회변동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사회 내부의 긴장에 대해 적응하기 위한 반응으로 이해</a:t>
              </a:r>
            </a:p>
            <a:p>
              <a:pPr marL="342900" marR="0" indent="-342900" algn="just" fontAlgn="base" latinLnBrk="1">
                <a:lnSpc>
                  <a:spcPct val="17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사회의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불평등구조는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보편적인 현상이고 사회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존속과 질서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유지에 필요한 불가피한 현상으로 이해하며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점진적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진화과정을 통해 변화됨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</a:p>
          </p:txBody>
        </p:sp>
      </p:grpSp>
      <p:sp>
        <p:nvSpPr>
          <p:cNvPr id="5" name="Line 68">
            <a:extLst>
              <a:ext uri="{FF2B5EF4-FFF2-40B4-BE49-F238E27FC236}">
                <a16:creationId xmlns:a16="http://schemas.microsoft.com/office/drawing/2014/main" id="{F3D5DC42-B120-49B1-8558-50FF2BB6E22F}"/>
              </a:ext>
            </a:extLst>
          </p:cNvPr>
          <p:cNvSpPr>
            <a:spLocks noChangeShapeType="1"/>
          </p:cNvSpPr>
          <p:nvPr/>
        </p:nvSpPr>
        <p:spPr bwMode="auto">
          <a:xfrm>
            <a:off x="-1" y="548680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7" name="Rectangle 67">
            <a:extLst>
              <a:ext uri="{FF2B5EF4-FFF2-40B4-BE49-F238E27FC236}">
                <a16:creationId xmlns:a16="http://schemas.microsoft.com/office/drawing/2014/main" id="{550858DA-E67F-4C82-B56D-E71E0856EB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548680"/>
            <a:ext cx="479650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rPr>
              <a:t>  1) </a:t>
            </a:r>
            <a:r>
              <a:rPr lang="ko-KR" altLang="en-US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rPr>
              <a:t>인간과 사회에 대한 관점</a:t>
            </a:r>
            <a:endParaRPr lang="en-US" altLang="ko-KR" sz="2800" b="1" dirty="0">
              <a:solidFill>
                <a:srgbClr val="92D05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8" name="Rectangle 67">
            <a:extLst>
              <a:ext uri="{FF2B5EF4-FFF2-40B4-BE49-F238E27FC236}">
                <a16:creationId xmlns:a16="http://schemas.microsoft.com/office/drawing/2014/main" id="{D9219B4D-E5C7-4F3C-B09D-63EE3BB8E5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8482" y="4994012"/>
            <a:ext cx="23294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rPr>
              <a:t>  2) </a:t>
            </a:r>
            <a:r>
              <a:rPr lang="ko-KR" altLang="en-US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rPr>
              <a:t>기본가정</a:t>
            </a:r>
            <a:endParaRPr lang="en-US" altLang="ko-KR" sz="2800" b="1" dirty="0">
              <a:solidFill>
                <a:srgbClr val="92D05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2" name="Line 68">
            <a:extLst>
              <a:ext uri="{FF2B5EF4-FFF2-40B4-BE49-F238E27FC236}">
                <a16:creationId xmlns:a16="http://schemas.microsoft.com/office/drawing/2014/main" id="{2880B138-83B7-4593-A0B4-ECEB9D5DD9C8}"/>
              </a:ext>
            </a:extLst>
          </p:cNvPr>
          <p:cNvSpPr>
            <a:spLocks noChangeShapeType="1"/>
          </p:cNvSpPr>
          <p:nvPr/>
        </p:nvSpPr>
        <p:spPr bwMode="auto">
          <a:xfrm>
            <a:off x="-36512" y="5517232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1864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2" y="0"/>
            <a:ext cx="9144003" cy="7034503"/>
            <a:chOff x="-2" y="0"/>
            <a:chExt cx="9144003" cy="7034503"/>
          </a:xfrm>
        </p:grpSpPr>
        <p:grpSp>
          <p:nvGrpSpPr>
            <p:cNvPr id="3" name="그룹 9"/>
            <p:cNvGrpSpPr/>
            <p:nvPr/>
          </p:nvGrpSpPr>
          <p:grpSpPr>
            <a:xfrm>
              <a:off x="-2" y="0"/>
              <a:ext cx="9144003" cy="1143908"/>
              <a:chOff x="-1" y="108951"/>
              <a:chExt cx="9144003" cy="1143908"/>
            </a:xfrm>
          </p:grpSpPr>
          <p:grpSp>
            <p:nvGrpSpPr>
              <p:cNvPr id="4" name="그룹 6"/>
              <p:cNvGrpSpPr/>
              <p:nvPr/>
            </p:nvGrpSpPr>
            <p:grpSpPr>
              <a:xfrm>
                <a:off x="-1" y="108951"/>
                <a:ext cx="9144001" cy="548680"/>
                <a:chOff x="-1" y="108951"/>
                <a:chExt cx="9144001" cy="548680"/>
              </a:xfrm>
            </p:grpSpPr>
            <p:sp>
              <p:nvSpPr>
                <p:cNvPr id="2115" name="Rectangle 67"/>
                <p:cNvSpPr>
                  <a:spLocks noChangeArrowheads="1"/>
                </p:cNvSpPr>
                <p:nvPr/>
              </p:nvSpPr>
              <p:spPr bwMode="auto">
                <a:xfrm>
                  <a:off x="0" y="108951"/>
                  <a:ext cx="2300630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ko-KR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rPr>
                    <a:t> </a:t>
                  </a:r>
                  <a:r>
                    <a:rPr lang="en-US" altLang="ko-KR" sz="2800" b="1" dirty="0">
                      <a:solidFill>
                        <a:srgbClr val="FFC000"/>
                      </a:solidFill>
                      <a:latin typeface="HY견고딕" pitchFamily="18" charset="-127"/>
                      <a:ea typeface="HY견고딕" pitchFamily="18" charset="-127"/>
                    </a:rPr>
                    <a:t>2. </a:t>
                  </a:r>
                  <a:r>
                    <a:rPr lang="ko-KR" altLang="en-US" sz="2800" b="1" dirty="0">
                      <a:solidFill>
                        <a:srgbClr val="FFC000"/>
                      </a:solidFill>
                      <a:latin typeface="HY견고딕" pitchFamily="18" charset="-127"/>
                      <a:ea typeface="HY견고딕" pitchFamily="18" charset="-127"/>
                    </a:rPr>
                    <a:t>주요 개념</a:t>
                  </a:r>
                  <a:endPara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endParaRPr>
                </a:p>
              </p:txBody>
            </p:sp>
            <p:sp>
              <p:nvSpPr>
                <p:cNvPr id="2116" name="Line 68"/>
                <p:cNvSpPr>
                  <a:spLocks noChangeShapeType="1"/>
                </p:cNvSpPr>
                <p:nvPr/>
              </p:nvSpPr>
              <p:spPr bwMode="auto">
                <a:xfrm>
                  <a:off x="-1" y="657631"/>
                  <a:ext cx="9144001" cy="0"/>
                </a:xfrm>
                <a:prstGeom prst="line">
                  <a:avLst/>
                </a:prstGeom>
                <a:noFill/>
                <a:ln w="9525">
                  <a:solidFill>
                    <a:srgbClr val="C0C0C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  <p:sp>
            <p:nvSpPr>
              <p:cNvPr id="8" name="Rectangle 67"/>
              <p:cNvSpPr>
                <a:spLocks noChangeArrowheads="1"/>
              </p:cNvSpPr>
              <p:nvPr/>
            </p:nvSpPr>
            <p:spPr bwMode="auto">
              <a:xfrm>
                <a:off x="1" y="729639"/>
                <a:ext cx="2799164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00CCFF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1)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체계의 구조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9" name="Line 68"/>
              <p:cNvSpPr>
                <a:spLocks noChangeShapeType="1"/>
              </p:cNvSpPr>
              <p:nvPr/>
            </p:nvSpPr>
            <p:spPr bwMode="auto">
              <a:xfrm>
                <a:off x="1" y="1233695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14" name="Rectangle 69"/>
            <p:cNvSpPr>
              <a:spLocks noChangeArrowheads="1"/>
            </p:cNvSpPr>
            <p:nvPr/>
          </p:nvSpPr>
          <p:spPr bwMode="auto">
            <a:xfrm>
              <a:off x="0" y="1124744"/>
              <a:ext cx="9144000" cy="59097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285750" marR="0" indent="-28575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구조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(structure):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사람사이의 사회적 행위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(social action)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 반복되고 누적되어 만들어진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영속적이고 지속적인 유형</a:t>
              </a:r>
            </a:p>
            <a:p>
              <a:pPr marL="285750" marR="0" indent="-28575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사회적 행위의 구조는 개인의 단위행위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(unit action)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 그 출발점</a:t>
              </a:r>
            </a:p>
            <a:p>
              <a:pPr marL="285750" marR="0" indent="-28575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개인은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사회의 규범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가치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상황적 조건의 요구를 다각적으로 검토하여 자발적으로 특정 단위행위를 선택하지만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사회규범 등의 영향을 받으므로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사회는 질서와 통합을 유지함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교재 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640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쪽 그림 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24-1 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참조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285750" marR="0" indent="-28575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개인 단위행위는 다른 행위자의 단위행위와 상호작용하</a:t>
              </a:r>
              <a:r>
                <a:rPr lang="ko-KR" altLang="en-US" sz="2000" b="1" kern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여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사회적 행위로 변환되며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사회행위가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사회체계를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형성하고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이의 반복으로 사회구조와 제도 형성</a:t>
              </a:r>
            </a:p>
            <a:p>
              <a:pPr marL="285750" marR="0" indent="-285750" algn="di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개인 행위체계의 구조가 형성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교재 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640-641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쪽 참조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되면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이런 구조는 전체의 </a:t>
              </a:r>
              <a:endPara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endParaRPr>
            </a:p>
            <a:p>
              <a:pPr marR="0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  욕구를 유지하는데 일정한 기능을 수행해야 함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기능적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정명론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285750" marR="0" indent="-28575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사회의 행위체계 차원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=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문화체계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+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사회체계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+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인성체계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+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 유기체</a:t>
              </a:r>
            </a:p>
            <a:p>
              <a:pPr marL="285750" marR="0" indent="-28575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행동 유기체</a:t>
              </a:r>
              <a:r>
                <a:rPr lang="en-US" altLang="ko-KR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(behavioral organism):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인간을 행위를 하는 유기체로 설정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.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환경에 맞춰 자신을 조정하거나 환경을 변형시켜서 적응 기능을 수행하며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다른 체계의 에너지원이며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다른 체계에 적응하여야 함</a:t>
              </a:r>
              <a:endPara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285750" marR="0" indent="-28575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인성체계</a:t>
              </a:r>
              <a:r>
                <a:rPr lang="en-US" altLang="ko-KR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(personality system):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개인체계로서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체계의 목적을 규정하고 이에 필요한 자원을 동원하는 목적 달성 기능을 수행하며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사회와 문화체계의 통제를 받는 수동적 체계이나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고유한 인생 경험을 쌓는 독립적 체계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188640"/>
            <a:ext cx="9216008" cy="6403043"/>
            <a:chOff x="0" y="692696"/>
            <a:chExt cx="9216008" cy="6403043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196752"/>
              <a:ext cx="9144000" cy="5898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Ø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인성체계의 기본요소는 욕구성향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선호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+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욕망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+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필요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).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이는 행동의 동기로 작용하며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본능이 아니라 환경적 맥락 속에서 습득된 것으로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사회적 애정과 인정 추구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문화기준 준수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역할기대를 형성하고 수용함</a:t>
              </a:r>
            </a:p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사회체계</a:t>
              </a:r>
              <a:r>
                <a:rPr lang="en-US" altLang="ko-KR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(social system):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상호작용하는 다수의 행위체계를 통제하여 통합하는 기능을 수행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.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사회체계가 존속하려면 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6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가지 요소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교재 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641-642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쪽 참조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를 통제할 수 있어야 함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.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이에 일정한 지위와 역할의 부여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권력의 사용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사회안전망의 구축 등을 활용하며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긴장과 일탈을 최소화함</a:t>
              </a:r>
            </a:p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문화체계</a:t>
              </a:r>
              <a:r>
                <a:rPr lang="en-US" altLang="ko-KR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(cultural system):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행위자에게 행동을 동기화할 수 있는 규범과 가치를 제공하여 기존 유형을 유지하고 긴장을 관리하는 잠재적 기능을 수행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.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사회에서 가치와 규범으로 나타나며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행위자의 인성체계 안에 내면화되지만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지식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상징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사상 등이 사회적으로 축적된 형태로서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독립적으로 존재함</a:t>
              </a:r>
            </a:p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 </a:t>
              </a:r>
              <a:r>
                <a:rPr lang="ko-KR" altLang="en-US" sz="2000" b="1" kern="0" spc="0" dirty="0" err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행위체계간의</a:t>
              </a: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위계구조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: 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교재 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642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쪽 그림 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24-2 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</a:p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행위체계간의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통합의 기제는 사회화와 사회통제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교재 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642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쪽 참조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 기제가 제대로 작동하지 못하면 사회적 일탈과 사회변동이 발생</a:t>
              </a:r>
            </a:p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사회의 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4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가지 행위체계는 체계 자체이지만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우주체계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물리화학적 체계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유기적 체계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목적체계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와 상호의존적 관계를 맺고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그 안에서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일정한 기능을 담당하며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각 체계가 자신의 기능을 적절히 수행하면 우주체계의 통합이 가능함</a:t>
              </a:r>
              <a:endPara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279916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1)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체계의 구조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188640"/>
            <a:ext cx="9216008" cy="6895486"/>
            <a:chOff x="0" y="692696"/>
            <a:chExt cx="9216008" cy="6895486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196752"/>
              <a:ext cx="9144000" cy="63914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유기체는 생존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,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성장을 위한 내적활동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,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다른 체계와 관계 맺는 외적활동을 함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기능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(function):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행위체계의 욕구 혹은 요구들을 충족시키려는 활동들의 복합체로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내적활동과 외적 활동을 포괄함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 체계는 항상성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균형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안정을 추구하며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하위체계에게 어떤 기능을 수행하도록 요구 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기능적 요구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를 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개인은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기능적 요구를 충족하려고 노력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사회가 유지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안정되려면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각 하위체계가 자신의 기능을 적절히 수행해야 함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사회가 하위 구성요소 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부분에게 역할을 부여하고 그 역할을 잘 수행해주기를 기대하는 것을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제도화된 역할기대라 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각 부분이 역할기대를 잘 수행하면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사회통합이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촉진됨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사회체계의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적합성은 적응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(adaptation)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의 결과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예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: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교재 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644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쪽 참조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하위체계는 전체가 부여한 역할을 잘 수행하여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사회통합 기능을 수행함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사회의 적절한 기능을 위해서는 하위체계 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부분 간의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역할 정립이 중요한데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부분 간의 역할이 모여 하나의 역할다발이 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다시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유형과 구조를 형성하므로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전체 기능 뿐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아니라 부분의 기능을 중시</a:t>
              </a:r>
              <a:endPara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체계 유지의 기능적 필수요건</a:t>
              </a:r>
              <a:r>
                <a:rPr lang="en-US" altLang="ko-KR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: </a:t>
              </a:r>
              <a:r>
                <a:rPr lang="en-US" altLang="ko-KR" sz="2000" b="1" u="sng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AGIL </a:t>
              </a:r>
              <a:r>
                <a:rPr lang="ko-KR" altLang="en-US" sz="2000" b="1" u="sng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모형</a:t>
              </a:r>
              <a:r>
                <a:rPr lang="en-US" altLang="ko-KR" sz="2000" b="1" u="sng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(</a:t>
              </a:r>
              <a:r>
                <a:rPr lang="ko-KR" altLang="en-US" sz="2000" b="1" u="sng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교재 </a:t>
              </a:r>
              <a:r>
                <a:rPr lang="en-US" altLang="ko-KR" sz="2000" b="1" u="sng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645</a:t>
              </a:r>
              <a:r>
                <a:rPr lang="ko-KR" altLang="en-US" sz="2000" b="1" u="sng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쪽</a:t>
              </a:r>
              <a:r>
                <a:rPr lang="ko-KR" altLang="en-US" sz="2000" b="1" u="sng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 그림 </a:t>
              </a:r>
              <a:r>
                <a:rPr lang="en-US" altLang="ko-KR" sz="2000" b="1" u="sng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24-3</a:t>
              </a:r>
              <a:r>
                <a:rPr lang="ko-KR" altLang="en-US" sz="2000" b="1" u="sng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참조</a:t>
              </a:r>
              <a:r>
                <a:rPr lang="en-US" altLang="ko-KR" sz="2000" b="1" u="sng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)</a:t>
              </a:r>
              <a:endParaRPr lang="ko-KR" altLang="en-US" sz="2000" b="1" kern="0" spc="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279916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체계의 기능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188640"/>
            <a:ext cx="9216008" cy="6649264"/>
            <a:chOff x="0" y="692696"/>
            <a:chExt cx="9216008" cy="6649264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196752"/>
              <a:ext cx="9144000" cy="61452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u="sng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적응</a:t>
              </a:r>
              <a:r>
                <a:rPr lang="en-US" altLang="ko-KR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(adaptation):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체계가 환경의 요구에 대처하는데 필요한 자원을 확보하고 배분하며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환경에 적응 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환경을 체계의 요구에 맞추는 기능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행동 유기체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u="sng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목적 달성</a:t>
              </a:r>
              <a:r>
                <a:rPr lang="en-US" altLang="ko-KR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(goal attainment):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체계의 목적을 잘 정립하고 달성하기 위해 자원을 동원하는 기능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인성체계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)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u="sng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통합</a:t>
              </a:r>
              <a:r>
                <a:rPr lang="en-US" altLang="ko-KR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(integration):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체계의 부분 간의 상호작용을 조정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유지하고 결속력을 만들어 내기 위해 다른 기능적 요건들을 관리하는 기능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사회체계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)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u="sng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잠재성</a:t>
              </a:r>
              <a:r>
                <a:rPr lang="en-US" altLang="ko-KR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(latency):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개인의 행위동기를 유발하는 체계 특유의 문화와 가치를 창출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지속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변형시키는 기능으로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유형유지와 긴장관리 포함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(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문화체계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각 기능 영역은 다른 기능과 상호 교환할 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서로 다른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교환매체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를 사용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적응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-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화폐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목적달성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-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권력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통합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-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영향력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잠재성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-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헌신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체계의 기능은 그 하위체계에서 다시 네 가지 기능으로 나눠지며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기능 수행에 있어 다른 체계와 상위체계의 영향을 받음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교재 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645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쪽 그림 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24-3 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참조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kern="0" spc="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사회조직의 유형</a:t>
              </a:r>
              <a:r>
                <a:rPr lang="en-US" altLang="ko-KR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:</a:t>
              </a: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기능에 따라 분류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적응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-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기업체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목적달성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-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정부기관이나 은행 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통합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-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법원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정당 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잠재성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-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박물관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교육기관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종교기관 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사회조직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은 더 큰 사회의 존속과 안정을 위한 한 가지 기능을 담당하며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기능의 중요도에 따라 자원이나 사회적 승인을 얻음</a:t>
              </a:r>
            </a:p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특정 기능을 수행하는 사회조직도 네 가지 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AGIL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기능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을 동시에 수행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예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: 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교재 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646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쪽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하위체계 중 하나가 적절히 작동하지 않으면 일탈과 역기능 발생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279916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체계의 기능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01110845"/>
      </p:ext>
    </p:extLst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2587</TotalTime>
  <Words>2592</Words>
  <Application>Microsoft Office PowerPoint</Application>
  <PresentationFormat>화면 슬라이드 쇼(4:3)</PresentationFormat>
  <Paragraphs>151</Paragraphs>
  <Slides>18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18</vt:i4>
      </vt:variant>
    </vt:vector>
  </HeadingPairs>
  <TitlesOfParts>
    <vt:vector size="22" baseType="lpstr">
      <vt:lpstr>HY견고딕</vt:lpstr>
      <vt:lpstr>굴림</vt:lpstr>
      <vt:lpstr>Wingdings</vt:lpstr>
      <vt:lpstr>기본 디자인</vt:lpstr>
      <vt:lpstr>제 4 부   사회체계와 사회복지실천</vt:lpstr>
      <vt:lpstr>제 24 장   구조기능주의이론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길벗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강은정</dc:creator>
  <cp:lastModifiedBy>Windows 사용자</cp:lastModifiedBy>
  <cp:revision>348</cp:revision>
  <dcterms:created xsi:type="dcterms:W3CDTF">2004-08-11T05:45:06Z</dcterms:created>
  <dcterms:modified xsi:type="dcterms:W3CDTF">2021-01-20T06:57:35Z</dcterms:modified>
</cp:coreProperties>
</file>