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18" r:id="rId3"/>
    <p:sldId id="269" r:id="rId4"/>
    <p:sldId id="303" r:id="rId5"/>
    <p:sldId id="301" r:id="rId6"/>
    <p:sldId id="302" r:id="rId7"/>
    <p:sldId id="299" r:id="rId8"/>
    <p:sldId id="304" r:id="rId9"/>
    <p:sldId id="305" r:id="rId10"/>
    <p:sldId id="306" r:id="rId11"/>
    <p:sldId id="320" r:id="rId12"/>
    <p:sldId id="321" r:id="rId13"/>
    <p:sldId id="322" r:id="rId14"/>
    <p:sldId id="309" r:id="rId15"/>
    <p:sldId id="310" r:id="rId16"/>
    <p:sldId id="311" r:id="rId17"/>
    <p:sldId id="314" r:id="rId18"/>
    <p:sldId id="316" r:id="rId19"/>
    <p:sldId id="323" r:id="rId20"/>
    <p:sldId id="315" r:id="rId21"/>
    <p:sldId id="312" r:id="rId22"/>
    <p:sldId id="313" r:id="rId23"/>
    <p:sldId id="317" r:id="rId2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 varScale="1">
        <p:scale>
          <a:sx n="106" d="100"/>
          <a:sy n="106" d="100"/>
        </p:scale>
        <p:origin x="108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2023-04-27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256584" cy="1224136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정신건강사회복지의 실천분야</a:t>
            </a:r>
            <a:endParaRPr lang="ko-KR" altLang="en-US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6548422"/>
              </p:ext>
            </p:extLst>
          </p:nvPr>
        </p:nvGraphicFramePr>
        <p:xfrm>
          <a:off x="899592" y="476672"/>
          <a:ext cx="7776863" cy="6497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영역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광역  정신건강복지센터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자살예방사업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연구기획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프로그램 개발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생애주기별</a:t>
                      </a:r>
                      <a:r>
                        <a:rPr lang="ko-KR" altLang="en-US" sz="1600" dirty="0" smtClean="0"/>
                        <a:t> 자살예방프로그램 개발</a:t>
                      </a:r>
                      <a:r>
                        <a:rPr lang="en-US" altLang="ko-KR" sz="1600" dirty="0" smtClean="0"/>
                        <a:t>: 1,2,3</a:t>
                      </a:r>
                      <a:r>
                        <a:rPr lang="ko-KR" altLang="en-US" sz="1600" dirty="0" err="1" smtClean="0"/>
                        <a:t>차예방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마케팅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생애주기별</a:t>
                      </a:r>
                      <a:r>
                        <a:rPr lang="ko-KR" altLang="en-US" sz="1600" dirty="0" smtClean="0"/>
                        <a:t> 대단위 자살예방교육 및 인식개선 사업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자살예방서비스 인지도 향상을 위한 광고 및 홍보사업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게이트 키퍼 교육 및 확산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자살예방 전문가 양성교육 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민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관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협력 자살예방 서비스 제공체계구축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지역특화적</a:t>
                      </a:r>
                      <a:r>
                        <a:rPr lang="ko-KR" altLang="en-US" sz="1600" dirty="0" smtClean="0"/>
                        <a:t> 자살 고위험군 발견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평가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사례관리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en-US" altLang="ko-KR" sz="1600" baseline="0" dirty="0" smtClean="0"/>
                        <a:t> </a:t>
                      </a:r>
                      <a:r>
                        <a:rPr lang="ko-KR" altLang="en-US" sz="1600" baseline="0" dirty="0" smtClean="0"/>
                        <a:t>치료연계체계 구축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직접서비스</a:t>
                      </a:r>
                      <a:r>
                        <a:rPr lang="en-US" altLang="ko-KR" sz="1600" dirty="0" smtClean="0"/>
                        <a:t>: 24</a:t>
                      </a:r>
                      <a:r>
                        <a:rPr lang="ko-KR" altLang="en-US" sz="1600" dirty="0" smtClean="0"/>
                        <a:t>시간 핫라인 상담 및 고위험군 위기대응체계 </a:t>
                      </a:r>
                      <a:r>
                        <a:rPr lang="ko-KR" altLang="en-US" sz="1600" dirty="0" err="1" smtClean="0"/>
                        <a:t>조정업무</a:t>
                      </a:r>
                      <a:r>
                        <a:rPr lang="ko-KR" altLang="en-US" sz="1600" dirty="0" smtClean="0"/>
                        <a:t> 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중증정신질환관리사업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연구와 기획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해당지역 중증정신질환자 치료 및 관리 현황자료분석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지역특성화 중증정신질환자 관리시스템 </a:t>
                      </a:r>
                      <a:r>
                        <a:rPr lang="ko-KR" altLang="en-US" sz="1600" dirty="0" err="1" smtClean="0"/>
                        <a:t>효과성</a:t>
                      </a:r>
                      <a:r>
                        <a:rPr lang="ko-KR" altLang="en-US" sz="1600" dirty="0" smtClean="0"/>
                        <a:t> 평가 연구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기타 중증정신질환 관련 기초조사 및 </a:t>
                      </a:r>
                      <a:r>
                        <a:rPr lang="ko-KR" altLang="en-US" sz="1600" dirty="0" err="1" smtClean="0"/>
                        <a:t>모형개발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프로그램개발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회복지향적</a:t>
                      </a:r>
                      <a:r>
                        <a:rPr lang="ko-KR" altLang="en-US" sz="1600" dirty="0" smtClean="0"/>
                        <a:t> 관점의 서비스 공급자</a:t>
                      </a:r>
                      <a:r>
                        <a:rPr lang="en-US" altLang="ko-KR" sz="1600" dirty="0" smtClean="0"/>
                        <a:t>/</a:t>
                      </a:r>
                      <a:r>
                        <a:rPr lang="ko-KR" altLang="en-US" sz="1600" dirty="0" smtClean="0"/>
                        <a:t>소비자 대상 프로그램 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마케팅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정신장애인 </a:t>
                      </a:r>
                      <a:r>
                        <a:rPr lang="ko-KR" altLang="en-US" sz="1600" dirty="0" err="1" smtClean="0"/>
                        <a:t>편견해소</a:t>
                      </a:r>
                      <a:r>
                        <a:rPr lang="ko-KR" altLang="en-US" sz="1600" dirty="0" smtClean="0"/>
                        <a:t> 및 차별방지 콘텐츠 개발 및 캠페인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 : </a:t>
                      </a:r>
                      <a:r>
                        <a:rPr lang="ko-KR" altLang="en-US" sz="1600" dirty="0" smtClean="0"/>
                        <a:t>중증정신질환자 사례관리 및 </a:t>
                      </a:r>
                      <a:r>
                        <a:rPr lang="ko-KR" altLang="en-US" sz="1600" dirty="0" err="1" smtClean="0"/>
                        <a:t>회복지원</a:t>
                      </a:r>
                      <a:r>
                        <a:rPr lang="ko-KR" altLang="en-US" sz="1600" dirty="0" smtClean="0"/>
                        <a:t> 역량강화 교육체계운영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지역사회서비스기관간 연계 구축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직접서비스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광역정신보건심판위원회 평가 업무 지원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아동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청소년 정신건강증진사업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</a:t>
                      </a:r>
                      <a:r>
                        <a:rPr lang="en-US" altLang="ko-KR" sz="1600" dirty="0" smtClean="0"/>
                        <a:t>/</a:t>
                      </a:r>
                      <a:r>
                        <a:rPr lang="ko-KR" altLang="en-US" sz="1600" dirty="0" smtClean="0"/>
                        <a:t>기획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해당 지역 아동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청소년 정신건강 관리 현황 자료 분석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및 기초조사 및 </a:t>
                      </a:r>
                      <a:r>
                        <a:rPr lang="ko-KR" altLang="en-US" sz="1600" dirty="0" err="1" smtClean="0"/>
                        <a:t>모형개발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프로그램개발</a:t>
                      </a:r>
                      <a:r>
                        <a:rPr lang="en-US" altLang="ko-KR" sz="1600" dirty="0" smtClean="0"/>
                        <a:t> 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마케팅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아동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청소년 정신건강인식 개선을 위한 지역사회 홍보  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실무자 역량강화 교육체계구축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광역</a:t>
                      </a:r>
                      <a:r>
                        <a:rPr lang="en-US" altLang="ko-KR" sz="1600" dirty="0" smtClean="0"/>
                        <a:t>-</a:t>
                      </a:r>
                      <a:r>
                        <a:rPr lang="ko-KR" altLang="en-US" sz="1600" dirty="0" smtClean="0"/>
                        <a:t>지역 협력 교사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학생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학부모 대상 교육체계 구축 및 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</a:t>
                      </a:r>
                      <a:r>
                        <a:rPr lang="ko-KR" altLang="en-US" sz="1600" dirty="0" err="1" smtClean="0"/>
                        <a:t>지역특화적</a:t>
                      </a:r>
                      <a:r>
                        <a:rPr lang="ko-KR" altLang="en-US" sz="1600" dirty="0" smtClean="0"/>
                        <a:t> 상황에 따른 네트워크 개발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36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937555"/>
              </p:ext>
            </p:extLst>
          </p:nvPr>
        </p:nvGraphicFramePr>
        <p:xfrm>
          <a:off x="899592" y="476672"/>
          <a:ext cx="7776863" cy="55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영역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광역  정신건강복지센터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정신건강증진사업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연구기획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해당 지역 정신건강문제관리 </a:t>
                      </a:r>
                      <a:r>
                        <a:rPr lang="ko-KR" altLang="en-US" sz="1600" dirty="0" err="1" smtClean="0"/>
                        <a:t>현황자료</a:t>
                      </a:r>
                      <a:r>
                        <a:rPr lang="ko-KR" altLang="en-US" sz="1600" dirty="0" smtClean="0"/>
                        <a:t> 분석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프로그램 개발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정신건강증진 프로그램 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마케팅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정신건강문제에 대한 인식 개선을 위한 지역사회 홍보 및 인식개선 사업 수행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정신건강증진 서비스 제공자 역량강화 교육체계 구축 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사회복지전담공무원 </a:t>
                      </a:r>
                      <a:r>
                        <a:rPr lang="ko-KR" altLang="en-US" sz="1600" dirty="0" err="1" smtClean="0"/>
                        <a:t>상담컨설팅</a:t>
                      </a:r>
                      <a:r>
                        <a:rPr lang="ko-KR" altLang="en-US" sz="1600" dirty="0" smtClean="0"/>
                        <a:t> 체계 구축 및 운영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정신의료기관 네트워킹 조정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중독관리사업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연구와 기획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해당지역 </a:t>
                      </a:r>
                      <a:r>
                        <a:rPr lang="ko-KR" altLang="en-US" sz="1600" dirty="0" err="1" smtClean="0"/>
                        <a:t>중독문제</a:t>
                      </a:r>
                      <a:r>
                        <a:rPr lang="ko-KR" altLang="en-US" sz="1600" dirty="0" smtClean="0"/>
                        <a:t>  관리 현황자료분석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기초초사</a:t>
                      </a:r>
                      <a:r>
                        <a:rPr lang="ko-KR" altLang="en-US" sz="1600" dirty="0" smtClean="0"/>
                        <a:t> 및 </a:t>
                      </a:r>
                      <a:r>
                        <a:rPr lang="ko-KR" altLang="en-US" sz="1600" dirty="0" err="1" smtClean="0"/>
                        <a:t>모형개발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교육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지역서비스</a:t>
                      </a:r>
                      <a:r>
                        <a:rPr lang="ko-KR" altLang="en-US" sz="1600" dirty="0" smtClean="0"/>
                        <a:t> 제공자 대상 중독 문제 조기 선별 및 </a:t>
                      </a:r>
                      <a:r>
                        <a:rPr lang="ko-KR" altLang="en-US" sz="1600" dirty="0" err="1" smtClean="0"/>
                        <a:t>단기치료</a:t>
                      </a:r>
                      <a:r>
                        <a:rPr lang="ko-KR" altLang="en-US" sz="1600" dirty="0" smtClean="0"/>
                        <a:t> 프로토콜 교육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중독관련</a:t>
                      </a:r>
                      <a:r>
                        <a:rPr lang="ko-KR" altLang="en-US" sz="1600" dirty="0" smtClean="0"/>
                        <a:t> 서비스 제공자 대상 사례관리 역량강화 교육</a:t>
                      </a:r>
                      <a:r>
                        <a:rPr lang="en-US" altLang="ko-KR" sz="1600" dirty="0" smtClean="0"/>
                        <a:t> 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네트워킹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err="1" smtClean="0"/>
                        <a:t>중독문제의</a:t>
                      </a:r>
                      <a:r>
                        <a:rPr lang="ko-KR" altLang="en-US" sz="1600" dirty="0" smtClean="0"/>
                        <a:t> 효과적 관리를 위한 지역사회연계망 구축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치료연계</a:t>
                      </a:r>
                      <a:r>
                        <a:rPr lang="ko-KR" altLang="en-US" sz="1600" dirty="0" smtClean="0"/>
                        <a:t> 및 퇴원 후 </a:t>
                      </a:r>
                      <a:r>
                        <a:rPr lang="ko-KR" altLang="en-US" sz="1600" dirty="0" err="1" smtClean="0"/>
                        <a:t>지역서비스</a:t>
                      </a:r>
                      <a:r>
                        <a:rPr lang="ko-KR" altLang="en-US" sz="1600" dirty="0" smtClean="0"/>
                        <a:t> 연계체계 활성화를 위한 정신의료기관 네트워킹조정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1577-0199</a:t>
                      </a:r>
                    </a:p>
                    <a:p>
                      <a:pPr latinLnBrk="1"/>
                      <a:r>
                        <a:rPr lang="en-US" altLang="ko-KR" sz="1600" baseline="0" dirty="0" smtClean="0"/>
                        <a:t> </a:t>
                      </a:r>
                      <a:r>
                        <a:rPr lang="ko-KR" altLang="en-US" sz="1600" baseline="0" dirty="0" smtClean="0"/>
                        <a:t>정신건강 위기  상담전화 운영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전화번호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전국 </a:t>
                      </a:r>
                      <a:r>
                        <a:rPr lang="ko-KR" altLang="en-US" sz="1600" dirty="0" err="1" smtClean="0"/>
                        <a:t>동일번호</a:t>
                      </a:r>
                      <a:r>
                        <a:rPr lang="ko-KR" altLang="en-US" sz="1600" dirty="0" smtClean="0"/>
                        <a:t> </a:t>
                      </a:r>
                      <a:r>
                        <a:rPr lang="en-US" altLang="ko-KR" sz="1600" dirty="0" smtClean="0"/>
                        <a:t>1577-0199, </a:t>
                      </a:r>
                      <a:r>
                        <a:rPr lang="ko-KR" altLang="en-US" sz="1600" dirty="0" smtClean="0"/>
                        <a:t>국번없이 </a:t>
                      </a:r>
                      <a:r>
                        <a:rPr lang="en-US" altLang="ko-KR" sz="1600" dirty="0" smtClean="0"/>
                        <a:t>129(</a:t>
                      </a:r>
                      <a:r>
                        <a:rPr lang="ko-KR" altLang="en-US" sz="1600" dirty="0" smtClean="0"/>
                        <a:t>보건복지 콜센터</a:t>
                      </a:r>
                      <a:r>
                        <a:rPr lang="en-US" altLang="ko-KR" sz="1600" dirty="0" smtClean="0"/>
                        <a:t>) 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보건복지콜센터와 협조체계구축 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역할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전국 어디에서나 전화를 걸면 시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군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구별로 정신건강전문요원 등이 </a:t>
                      </a:r>
                      <a:r>
                        <a:rPr lang="ko-KR" altLang="en-US" sz="1600" dirty="0" err="1" smtClean="0"/>
                        <a:t>자살위기</a:t>
                      </a:r>
                      <a:r>
                        <a:rPr lang="ko-KR" altLang="en-US" sz="1600" dirty="0" smtClean="0"/>
                        <a:t> 상담 등 정신건강상담과 지지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정신건강 정보 제공 및 정신의료기관 안내 제공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운영관리</a:t>
                      </a:r>
                      <a:r>
                        <a:rPr lang="en-US" altLang="ko-KR" sz="1600" dirty="0" smtClean="0"/>
                        <a:t>: </a:t>
                      </a:r>
                      <a:r>
                        <a:rPr lang="ko-KR" altLang="en-US" sz="1600" dirty="0" smtClean="0"/>
                        <a:t>평일 근무시간 이후 야간 전화상담요원을 지정하여  운영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87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8564897"/>
              </p:ext>
            </p:extLst>
          </p:nvPr>
        </p:nvGraphicFramePr>
        <p:xfrm>
          <a:off x="899592" y="476672"/>
          <a:ext cx="7776863" cy="5521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70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198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영역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기초  정신건강복지센터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시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군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구 차원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신규발견</a:t>
                      </a:r>
                      <a:r>
                        <a:rPr lang="ko-KR" altLang="en-US" sz="1600" dirty="0" smtClean="0"/>
                        <a:t> 및 </a:t>
                      </a:r>
                      <a:r>
                        <a:rPr lang="ko-KR" altLang="en-US" sz="1600" dirty="0" err="1" smtClean="0"/>
                        <a:t>등록체계</a:t>
                      </a:r>
                      <a:r>
                        <a:rPr lang="ko-KR" altLang="en-US" sz="1600" dirty="0" smtClean="0"/>
                        <a:t> 활성화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지역내 의료기관과의 </a:t>
                      </a:r>
                      <a:r>
                        <a:rPr lang="ko-KR" altLang="en-US" sz="1600" dirty="0" err="1" smtClean="0"/>
                        <a:t>상호연계로</a:t>
                      </a:r>
                      <a:r>
                        <a:rPr lang="ko-KR" altLang="en-US" sz="1600" dirty="0" smtClean="0"/>
                        <a:t> 신규발견체계 활성화와 사례관리서비스의 질적인 향상 도모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전문적사례관리서비스 제공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전문성향상을 위한 내</a:t>
                      </a:r>
                      <a:r>
                        <a:rPr lang="en-US" altLang="ko-KR" sz="1600" dirty="0" smtClean="0"/>
                        <a:t>,</a:t>
                      </a:r>
                      <a:r>
                        <a:rPr lang="ko-KR" altLang="en-US" sz="1600" dirty="0" smtClean="0"/>
                        <a:t>외부 슈퍼비전체계 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위기상황에 대한 일차적 책임성 구현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사회재활 및 직업재활 프로그램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지역사회자원상황에 따라 </a:t>
                      </a:r>
                      <a:r>
                        <a:rPr lang="ko-KR" altLang="en-US" sz="1600" dirty="0" err="1" smtClean="0"/>
                        <a:t>유동적임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중증정신질환 조기개입체계구축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중증정신질환자의 조기발견과 </a:t>
                      </a:r>
                      <a:r>
                        <a:rPr lang="ko-KR" altLang="en-US" sz="1600" dirty="0" err="1" smtClean="0"/>
                        <a:t>조기개입을</a:t>
                      </a:r>
                      <a:r>
                        <a:rPr lang="ko-KR" altLang="en-US" sz="1600" dirty="0" smtClean="0"/>
                        <a:t> 통한 만성화 예방 및 회복 촉진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초발중증정신질환자</a:t>
                      </a:r>
                      <a:r>
                        <a:rPr lang="ko-KR" altLang="en-US" sz="1600" dirty="0" smtClean="0"/>
                        <a:t> 조기발견을 위하여 지역유관기관에 필요한 관련 정보 제공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임상적 </a:t>
                      </a:r>
                      <a:r>
                        <a:rPr lang="ko-KR" altLang="en-US" sz="1600" dirty="0" err="1" smtClean="0"/>
                        <a:t>고위험군에</a:t>
                      </a:r>
                      <a:r>
                        <a:rPr lang="ko-KR" altLang="en-US" sz="1600" dirty="0" smtClean="0"/>
                        <a:t> 대한 일차적 평가 </a:t>
                      </a:r>
                      <a:r>
                        <a:rPr lang="ko-KR" altLang="en-US" sz="1600" dirty="0" err="1" smtClean="0"/>
                        <a:t>체계구비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임상적 </a:t>
                      </a:r>
                      <a:r>
                        <a:rPr lang="ko-KR" altLang="en-US" sz="1600" dirty="0" err="1" smtClean="0"/>
                        <a:t>고위험군의</a:t>
                      </a:r>
                      <a:r>
                        <a:rPr lang="ko-KR" altLang="en-US" sz="1600" dirty="0" smtClean="0"/>
                        <a:t> 평가에 대한 정신건강의학과 전문의 자문체계운영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미등록 중증정신질환자의 서비스 등록 촉진을 위한 정신의료기관과의 연계체계 가동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초발중증정신질환자에</a:t>
                      </a:r>
                      <a:r>
                        <a:rPr lang="ko-KR" altLang="en-US" sz="1600" dirty="0" smtClean="0"/>
                        <a:t> 특화된 사례관리서비스 또는 프로그램 운영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개별적 서비스 계획의 수립과 제공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중증정신질환자의 욕구에 기반한 개별적 서비스 계획 수립 및 제공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등록 중증 정신질환자에 대한 주기적인 </a:t>
                      </a:r>
                      <a:r>
                        <a:rPr lang="ko-KR" altLang="en-US" sz="1600" dirty="0" err="1" smtClean="0"/>
                        <a:t>사례회의</a:t>
                      </a:r>
                      <a:r>
                        <a:rPr lang="ko-KR" altLang="en-US" sz="1600" dirty="0" smtClean="0"/>
                        <a:t> 실시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사례관리 등록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err="1" smtClean="0"/>
                        <a:t>퇴록</a:t>
                      </a:r>
                      <a:r>
                        <a:rPr lang="ko-KR" altLang="en-US" sz="1600" dirty="0" smtClean="0"/>
                        <a:t> 및 운영전반에 대한 매뉴얼 구비</a:t>
                      </a:r>
                      <a:endParaRPr lang="en-US" altLang="ko-K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538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866803"/>
              </p:ext>
            </p:extLst>
          </p:nvPr>
        </p:nvGraphicFramePr>
        <p:xfrm>
          <a:off x="899592" y="476672"/>
          <a:ext cx="7776863" cy="5782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367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영역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기초  정신건강복지센터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94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err="1" smtClean="0"/>
                        <a:t>위기개입</a:t>
                      </a:r>
                      <a:r>
                        <a:rPr lang="ko-KR" altLang="en-US" sz="1600" dirty="0" smtClean="0"/>
                        <a:t> 서비스 제공 및 위기대응체계 구축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중증정신질환자의 증상과 연관된 </a:t>
                      </a:r>
                      <a:r>
                        <a:rPr lang="ko-KR" altLang="en-US" sz="1600" dirty="0" err="1" smtClean="0"/>
                        <a:t>자타해</a:t>
                      </a:r>
                      <a:r>
                        <a:rPr lang="ko-KR" altLang="en-US" sz="1600" dirty="0" smtClean="0"/>
                        <a:t> 위험상황에 대한 위기개입서비스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중증정신질환자와 </a:t>
                      </a:r>
                      <a:r>
                        <a:rPr lang="ko-KR" altLang="en-US" sz="1600" dirty="0" err="1" smtClean="0"/>
                        <a:t>위기개입을</a:t>
                      </a:r>
                      <a:r>
                        <a:rPr lang="ko-KR" altLang="en-US" sz="1600" dirty="0" smtClean="0"/>
                        <a:t> 위한 대응체계 구축 및 매뉴얼 구비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사례관리 중 위기개입으로 입원 연계된 대상자의 </a:t>
                      </a:r>
                      <a:r>
                        <a:rPr lang="ko-KR" altLang="en-US" sz="1600" dirty="0" err="1" smtClean="0"/>
                        <a:t>재원관리와</a:t>
                      </a:r>
                      <a:r>
                        <a:rPr lang="ko-KR" altLang="en-US" sz="1600" dirty="0" smtClean="0"/>
                        <a:t> </a:t>
                      </a:r>
                      <a:r>
                        <a:rPr lang="ko-KR" altLang="en-US" sz="1600" dirty="0" err="1" smtClean="0"/>
                        <a:t>퇴원계획</a:t>
                      </a:r>
                      <a:r>
                        <a:rPr lang="ko-KR" altLang="en-US" sz="1600" dirty="0" smtClean="0"/>
                        <a:t> 수립에 참여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56184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포괄적 서비스 제공과 지역사회 네트워크 구축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중증정신질환자의 다양한 서비스 요구도 충족을 위하여 사례관리 과정에서 다양한 지역 유관기관과의 협력체계 구축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등록회원의</a:t>
                      </a:r>
                      <a:r>
                        <a:rPr lang="ko-KR" altLang="en-US" sz="1600" dirty="0" smtClean="0"/>
                        <a:t> 직업재활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신체건강관리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독립적 생활을 위한 유관기관 연계체계 구축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정신보건심판위원회 업무 지원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계속입원청구 대상자에 대한 면접평가지원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err="1" smtClean="0"/>
                        <a:t>퇴원명령</a:t>
                      </a:r>
                      <a:r>
                        <a:rPr lang="ko-KR" altLang="en-US" sz="1600" dirty="0" smtClean="0"/>
                        <a:t> 대상자에 대한 지역사회 연계 및 사례관리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광역정신보건센터와 협력해서 수행할 수 있음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외래치료명령대상자 집중적인 사례관리</a:t>
                      </a:r>
                      <a:endParaRPr lang="en-US" altLang="ko-KR" sz="1600" dirty="0" smtClean="0"/>
                    </a:p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endParaRPr lang="en-US" altLang="ko-K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53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긴급지원대상자 발굴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latinLnBrk="1">
                        <a:buFont typeface="Wingdings" panose="05000000000000000000" pitchFamily="2" charset="2"/>
                        <a:buChar char="§"/>
                      </a:pPr>
                      <a:r>
                        <a:rPr lang="ko-KR" altLang="en-US" sz="1600" dirty="0" smtClean="0"/>
                        <a:t>센터 이용대상자가 생계곤란 등의 위기상황에 처한 경우 시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군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구 에 신고하여 긴급지원 등 복지서비스를 받을 수 있도록 조치</a:t>
                      </a:r>
                      <a:endParaRPr lang="en-US" altLang="ko-KR" sz="160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9112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09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3. </a:t>
            </a:r>
            <a:r>
              <a:rPr lang="ko-KR" altLang="en-US" sz="2000" dirty="0" smtClean="0">
                <a:latin typeface="+mj-ea"/>
              </a:rPr>
              <a:t>정신재활시설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설치와 운영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정신건강증진 및 </a:t>
            </a:r>
            <a:r>
              <a:rPr lang="ko-KR" altLang="en-US" sz="2000" dirty="0" err="1" smtClean="0">
                <a:latin typeface="+mj-ea"/>
              </a:rPr>
              <a:t>정신질환자</a:t>
            </a:r>
            <a:r>
              <a:rPr lang="ko-KR" altLang="en-US" sz="2000" dirty="0" smtClean="0">
                <a:latin typeface="+mj-ea"/>
              </a:rPr>
              <a:t> 복지서비스 지원에 관한 법률에 의거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사회복귀시설을 정신재활시설로 명칭을 변경하면서 정신건강증신시살의 </a:t>
            </a:r>
            <a:r>
              <a:rPr lang="ko-KR" altLang="en-US" sz="2000" dirty="0" err="1" smtClean="0">
                <a:latin typeface="+mj-ea"/>
              </a:rPr>
              <a:t>하위범주로</a:t>
            </a:r>
            <a:r>
              <a:rPr lang="ko-KR" altLang="en-US" sz="2000" dirty="0" smtClean="0">
                <a:latin typeface="+mj-ea"/>
              </a:rPr>
              <a:t> 구분함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국가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지방자치단체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사회복지법인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기타 비영리법인 등에서 설치 운영함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사회복귀시설의 이용은 만 </a:t>
            </a:r>
            <a:r>
              <a:rPr lang="en-US" altLang="ko-KR" sz="2000" dirty="0" smtClean="0">
                <a:latin typeface="+mj-ea"/>
              </a:rPr>
              <a:t>15</a:t>
            </a:r>
            <a:r>
              <a:rPr lang="ko-KR" altLang="en-US" sz="2000" dirty="0" smtClean="0">
                <a:latin typeface="+mj-ea"/>
              </a:rPr>
              <a:t>세 이상으로 정신의료기관의 정기적인 치료를 받고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조현병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양극성</a:t>
            </a:r>
            <a:r>
              <a:rPr lang="ko-KR" altLang="en-US" sz="2000" dirty="0" smtClean="0">
                <a:latin typeface="+mj-ea"/>
              </a:rPr>
              <a:t> 장애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알코올 사용장애 등 정신질환자로서 사회적응훈련이 필요하고 자해 및 </a:t>
            </a:r>
            <a:r>
              <a:rPr lang="ko-KR" altLang="en-US" sz="2000" dirty="0" err="1" smtClean="0">
                <a:latin typeface="+mj-ea"/>
              </a:rPr>
              <a:t>타해의</a:t>
            </a:r>
            <a:r>
              <a:rPr lang="ko-KR" altLang="en-US" sz="2000" dirty="0" smtClean="0">
                <a:latin typeface="+mj-ea"/>
              </a:rPr>
              <a:t> 우려가 적은 사람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알코올 사용장애를 동반한 </a:t>
            </a:r>
            <a:r>
              <a:rPr lang="ko-KR" altLang="en-US" sz="2000" dirty="0" err="1" smtClean="0">
                <a:latin typeface="+mj-ea"/>
              </a:rPr>
              <a:t>정신질환자와</a:t>
            </a:r>
            <a:r>
              <a:rPr lang="ko-KR" altLang="en-US" sz="2000" dirty="0" smtClean="0">
                <a:latin typeface="+mj-ea"/>
              </a:rPr>
              <a:t> 만 </a:t>
            </a:r>
            <a:r>
              <a:rPr lang="en-US" altLang="ko-KR" sz="2000" dirty="0" smtClean="0">
                <a:latin typeface="+mj-ea"/>
              </a:rPr>
              <a:t>15</a:t>
            </a:r>
            <a:r>
              <a:rPr lang="ko-KR" altLang="en-US" sz="2000" dirty="0" smtClean="0">
                <a:latin typeface="+mj-ea"/>
              </a:rPr>
              <a:t>세 미만의 소아 </a:t>
            </a:r>
            <a:r>
              <a:rPr lang="ko-KR" altLang="en-US" sz="2000" dirty="0" err="1" smtClean="0">
                <a:latin typeface="+mj-ea"/>
              </a:rPr>
              <a:t>정신질환자는</a:t>
            </a:r>
            <a:r>
              <a:rPr lang="ko-KR" altLang="en-US" sz="2000" dirty="0" smtClean="0">
                <a:latin typeface="+mj-ea"/>
              </a:rPr>
              <a:t> 특별 프로그램을 분리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운영하는 경우에 한하여 입소나 이용이 가능하고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지적장애인이</a:t>
            </a:r>
            <a:r>
              <a:rPr lang="ko-KR" altLang="en-US" sz="2000" dirty="0" smtClean="0">
                <a:latin typeface="+mj-ea"/>
              </a:rPr>
              <a:t> 만성 질환을 동반하는 경우는 입소가 가능함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정시재활시설의 유형은 생활시설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입소 생활시설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주거제공시설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지역사회재활시설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주간재활시설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공동생활가정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단기보호시설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직업재활시설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중독자재활시설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생산품판매시설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정신질환자종합시설</a:t>
            </a:r>
            <a:r>
              <a:rPr lang="ko-KR" altLang="en-US" sz="2000" dirty="0" smtClean="0">
                <a:latin typeface="+mj-ea"/>
              </a:rPr>
              <a:t> 등으로 구분 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전문인력은 시설종류에 따라 </a:t>
            </a:r>
            <a:r>
              <a:rPr lang="ko-KR" altLang="en-US" sz="2000" dirty="0" err="1" smtClean="0">
                <a:latin typeface="+mj-ea"/>
              </a:rPr>
              <a:t>시설장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정신보건전문요원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재활활동요원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재활활동보조원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조리원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영양사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관리인 등의 인력을 입소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이용인원에 맞춤 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6029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3. </a:t>
            </a:r>
            <a:r>
              <a:rPr lang="ko-KR" altLang="en-US" sz="2000" dirty="0" smtClean="0">
                <a:latin typeface="+mj-ea"/>
              </a:rPr>
              <a:t>정신재활시설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사업내용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사회재활활동과 직업재활활동 등의 프로그램을 제공함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92D050"/>
                </a:solidFill>
                <a:latin typeface="+mj-ea"/>
              </a:rPr>
              <a:t>사회재활활동</a:t>
            </a:r>
            <a:r>
              <a:rPr lang="ko-KR" altLang="en-US" sz="2000" dirty="0" smtClean="0">
                <a:latin typeface="+mj-ea"/>
              </a:rPr>
              <a:t>이란 정신질환자의 일상생활 관리와 사회적응능력 향상 또는 대인관계 증진 등을 위한 개별 또는 집단 활동을 말함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사회기술과 일상생활기술을 증진하기 위한 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약물과 증상관리를 포함한 정신건강을 증진하기 위한 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스트레스 관리와 긴장완화를 위한 교육 및 체험활동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여가와 문화활동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정규 학교와 지역사회 평생교육에 참여하는 활동이 포함 됨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92D050"/>
                </a:solidFill>
                <a:latin typeface="+mj-ea"/>
              </a:rPr>
              <a:t>직업재활활동</a:t>
            </a:r>
            <a:r>
              <a:rPr lang="ko-KR" altLang="en-US" sz="2000" dirty="0" smtClean="0">
                <a:latin typeface="+mj-ea"/>
              </a:rPr>
              <a:t>이란 어느 정도 직업 능력이 있는 정신질환자의 작업능력의 향상과 직업재활을 위하여 사회복귀시설 내부와 외부에서 실시하는 활동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보호작업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고용촉진을 위한 지역사회 자원 연계를 통한 작업훈련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취업 알성과 취업 보호활동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취업자의 직업 유지와 관리 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사회복귀시설 내부와 외부에서 물품을 생산하거나 생산품을 판매하는 활동과 관련된 모든 활동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직업재활활동 중 보호작업이나 근로활동은 근로계약을 체결하여 시행해야 하며 직업재활활동 시간은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일 </a:t>
            </a:r>
            <a:r>
              <a:rPr lang="en-US" altLang="ko-KR" sz="2000" dirty="0" smtClean="0">
                <a:latin typeface="+mj-ea"/>
              </a:rPr>
              <a:t>8</a:t>
            </a:r>
            <a:r>
              <a:rPr lang="ko-KR" altLang="en-US" sz="2000" dirty="0" smtClean="0">
                <a:latin typeface="+mj-ea"/>
              </a:rPr>
              <a:t>시간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주단 </a:t>
            </a:r>
            <a:r>
              <a:rPr lang="en-US" altLang="ko-KR" sz="2000" dirty="0" smtClean="0">
                <a:latin typeface="+mj-ea"/>
              </a:rPr>
              <a:t>40</a:t>
            </a:r>
            <a:r>
              <a:rPr lang="ko-KR" altLang="en-US" sz="2000" dirty="0" smtClean="0">
                <a:latin typeface="+mj-ea"/>
              </a:rPr>
              <a:t>시간을 넘지 않아야 하고 근로활동에 대한 적절한 보상기준을 마련해야 함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4. </a:t>
            </a:r>
            <a:r>
              <a:rPr lang="ko-KR" altLang="en-US" sz="2000" dirty="0" smtClean="0">
                <a:latin typeface="+mj-ea"/>
              </a:rPr>
              <a:t>자살예방사업 및 자살예방센터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자살예방사업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+mj-ea"/>
              </a:rPr>
              <a:t>2011</a:t>
            </a:r>
            <a:r>
              <a:rPr lang="ko-KR" altLang="en-US" sz="2000" dirty="0" smtClean="0">
                <a:latin typeface="+mj-ea"/>
              </a:rPr>
              <a:t>년 </a:t>
            </a:r>
            <a:r>
              <a:rPr lang="en-US" altLang="ko-KR" sz="2000" dirty="0" smtClean="0">
                <a:latin typeface="+mj-ea"/>
              </a:rPr>
              <a:t>3</a:t>
            </a:r>
            <a:r>
              <a:rPr lang="ko-KR" altLang="en-US" sz="2000" dirty="0" smtClean="0">
                <a:latin typeface="+mj-ea"/>
              </a:rPr>
              <a:t>월 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자살예방 및 생명존중문화 조성을 위한 법률</a:t>
            </a:r>
            <a:r>
              <a:rPr lang="en-US" altLang="ko-KR" sz="2000" dirty="0" smtClean="0">
                <a:latin typeface="+mj-ea"/>
              </a:rPr>
              <a:t>”</a:t>
            </a:r>
            <a:r>
              <a:rPr lang="ko-KR" altLang="en-US" sz="2000" dirty="0" smtClean="0">
                <a:latin typeface="+mj-ea"/>
              </a:rPr>
              <a:t>이 제정되어 </a:t>
            </a:r>
            <a:r>
              <a:rPr lang="en-US" altLang="ko-KR" sz="2000" dirty="0" smtClean="0">
                <a:latin typeface="+mj-ea"/>
              </a:rPr>
              <a:t>2012</a:t>
            </a:r>
            <a:r>
              <a:rPr lang="ko-KR" altLang="en-US" sz="2000" dirty="0" smtClean="0">
                <a:latin typeface="+mj-ea"/>
              </a:rPr>
              <a:t>년 부터 시행되고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국가 및 지방자치단체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사업주가 자살예방과 확산 방지를 위해 책임과 조치를 다하도록 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국가가 자살예방기본계획을 수립하고 자살예방센터를 설치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운영하도록 하고 있고 자살 예방의 날</a:t>
            </a:r>
            <a:r>
              <a:rPr lang="en-US" altLang="ko-KR" sz="2000" dirty="0" smtClean="0">
                <a:latin typeface="+mj-ea"/>
              </a:rPr>
              <a:t>(9</a:t>
            </a:r>
            <a:r>
              <a:rPr lang="ko-KR" altLang="en-US" sz="2000" dirty="0" smtClean="0">
                <a:latin typeface="+mj-ea"/>
              </a:rPr>
              <a:t>월 </a:t>
            </a:r>
            <a:r>
              <a:rPr lang="en-US" altLang="ko-KR" sz="2000" dirty="0" smtClean="0">
                <a:latin typeface="+mj-ea"/>
              </a:rPr>
              <a:t>10</a:t>
            </a:r>
            <a:r>
              <a:rPr lang="ko-KR" altLang="en-US" sz="2000" dirty="0" smtClean="0">
                <a:latin typeface="+mj-ea"/>
              </a:rPr>
              <a:t>일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등을 지정함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자살예방센터 운영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설치주체는 보건복지부 장관 또는 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도지사 및 시장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군수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구청장 이며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의료법인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사회복지법인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비영리법인 및 단체가 위탁 운영할 수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자살예방센터의 사업내용은 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중앙자살예방센터는 자살관련 통계분석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보건복지부 자살예방 정책사업 지원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자살예방교육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자살예방 홍보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자살유해정보 및 미디어 모니터링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광역자살예방센터는 자살예방 협력 네트워크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홍보 및 인식 개선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자살예방 상담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자살 고위험군 지원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중독관리통합지원센터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설치와 운영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기존 알코올 상담센터의 기능을 보완한 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인구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만 이상 지역에 운영하고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국가 또는 지방자치단체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학교법인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사회복지법인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의료법인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종교법인 등이 설치할 수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이용대상은 지역사회 내 알코올 및 기타 중독에 문제가 있는 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알코올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기타 중독자와 그 가족 등 지역 주민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의료기관 또는 시설 등에서 퇴소한 알코올 및 기타 중독자로서 사회적응훈련을 필요로 하는 알코올 및 기타 중독자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기타 중독 관련 상담 및 재활훈련서비스가 필요한 자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인력기준은 </a:t>
            </a:r>
            <a:r>
              <a:rPr lang="ko-KR" altLang="en-US" sz="2000" dirty="0" err="1" smtClean="0">
                <a:latin typeface="+mj-ea"/>
              </a:rPr>
              <a:t>센터장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인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상근을 원칙으로 하나 지역사정상 불가피한 경우 비상근 가능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팀원 </a:t>
            </a:r>
            <a:r>
              <a:rPr lang="en-US" altLang="ko-KR" sz="2000" dirty="0" smtClean="0">
                <a:latin typeface="+mj-ea"/>
              </a:rPr>
              <a:t>3</a:t>
            </a:r>
            <a:r>
              <a:rPr lang="ko-KR" altLang="en-US" sz="2000" dirty="0" smtClean="0">
                <a:latin typeface="+mj-ea"/>
              </a:rPr>
              <a:t>인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정신보건전문요원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기타 전문인력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인</a:t>
            </a:r>
            <a:r>
              <a:rPr lang="en-US" altLang="ko-KR" sz="2000" dirty="0" smtClean="0">
                <a:latin typeface="+mj-ea"/>
              </a:rPr>
              <a:t>), </a:t>
            </a:r>
            <a:r>
              <a:rPr lang="ko-KR" altLang="en-US" sz="2000" dirty="0" smtClean="0">
                <a:latin typeface="+mj-ea"/>
              </a:rPr>
              <a:t>임상 자문의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인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599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중독관리통합지원센터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사업내용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기본사업 아래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개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중독조기발견 및 </a:t>
            </a:r>
            <a:r>
              <a:rPr lang="ko-KR" altLang="en-US" sz="2000" dirty="0" err="1" smtClean="0">
                <a:latin typeface="+mj-ea"/>
              </a:rPr>
              <a:t>개입서비스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err="1" smtClean="0">
                <a:latin typeface="+mj-ea"/>
              </a:rPr>
              <a:t>신규발견</a:t>
            </a:r>
            <a:r>
              <a:rPr lang="ko-KR" altLang="en-US" sz="2000" dirty="0" smtClean="0">
                <a:latin typeface="+mj-ea"/>
              </a:rPr>
              <a:t> 및 </a:t>
            </a:r>
            <a:r>
              <a:rPr lang="ko-KR" altLang="en-US" sz="2000" dirty="0" err="1" smtClean="0">
                <a:latin typeface="+mj-ea"/>
              </a:rPr>
              <a:t>이용체계</a:t>
            </a:r>
            <a:r>
              <a:rPr lang="ko-KR" altLang="en-US" sz="2000" dirty="0" smtClean="0">
                <a:latin typeface="+mj-ea"/>
              </a:rPr>
              <a:t>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고위험군 조기 발견 및 단기개입서비스</a:t>
            </a:r>
            <a:r>
              <a:rPr lang="en-US" altLang="ko-KR" sz="2000" dirty="0" smtClean="0">
                <a:latin typeface="+mj-ea"/>
              </a:rPr>
              <a:t>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중독질환관리사업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사례관리서비스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위기관리서비스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재활 프로그램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직업재활서비스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중독질환</a:t>
            </a:r>
            <a:r>
              <a:rPr lang="ko-KR" altLang="en-US" sz="2000" dirty="0" smtClean="0">
                <a:latin typeface="+mj-ea"/>
              </a:rPr>
              <a:t> 가족지원사업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신규 가족 발견 및 가족모임지원 서비스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중독폐해</a:t>
            </a:r>
            <a:r>
              <a:rPr lang="ko-KR" altLang="en-US" sz="2000" dirty="0" smtClean="0">
                <a:latin typeface="+mj-ea"/>
              </a:rPr>
              <a:t> 예방 및 교육사업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아동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청소년 예방교육 사업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직장인 </a:t>
            </a:r>
            <a:r>
              <a:rPr lang="ko-KR" altLang="en-US" sz="2000" dirty="0" err="1" smtClean="0">
                <a:latin typeface="+mj-ea"/>
              </a:rPr>
              <a:t>중독폐해</a:t>
            </a:r>
            <a:r>
              <a:rPr lang="ko-KR" altLang="en-US" sz="2000" dirty="0" smtClean="0">
                <a:latin typeface="+mj-ea"/>
              </a:rPr>
              <a:t> 예방지원사업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지역주민 예방교육 사업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인식개선 및 홍보사업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지역사회 안전망 조성사업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보건복지 네트워크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지역 법무 연계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협력체계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자원봉사 관리 운영체계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경찰 및 </a:t>
            </a:r>
            <a:r>
              <a:rPr lang="ko-KR" altLang="en-US" sz="2000" dirty="0" err="1" smtClean="0">
                <a:latin typeface="+mj-ea"/>
              </a:rPr>
              <a:t>응급지원</a:t>
            </a:r>
            <a:r>
              <a:rPr lang="ko-KR" altLang="en-US" sz="2000" dirty="0" smtClean="0">
                <a:latin typeface="+mj-ea"/>
              </a:rPr>
              <a:t> 네트워크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지역 인프라 구축사업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+mj-ea"/>
              </a:rPr>
              <a:t>지역진단</a:t>
            </a:r>
            <a:r>
              <a:rPr lang="ko-KR" altLang="en-US" sz="2000" dirty="0" smtClean="0">
                <a:latin typeface="+mj-ea"/>
              </a:rPr>
              <a:t> 및 </a:t>
            </a:r>
            <a:r>
              <a:rPr lang="ko-KR" altLang="en-US" sz="2000" dirty="0" err="1" smtClean="0">
                <a:latin typeface="+mj-ea"/>
              </a:rPr>
              <a:t>기획사업</a:t>
            </a:r>
            <a:r>
              <a:rPr lang="en-US" altLang="ko-KR" sz="2000" dirty="0" smtClean="0">
                <a:latin typeface="+mj-ea"/>
              </a:rPr>
              <a:t>: </a:t>
            </a:r>
            <a:r>
              <a:rPr lang="ko-KR" altLang="en-US" sz="2000" dirty="0" smtClean="0">
                <a:latin typeface="+mj-ea"/>
              </a:rPr>
              <a:t>지역사회 진단 및 연구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지역 특성을 고려한 특화 서비스 기회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자원 조정 및 중재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8565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5. </a:t>
            </a:r>
            <a:r>
              <a:rPr lang="ko-KR" altLang="en-US" sz="2000" dirty="0" smtClean="0">
                <a:latin typeface="+mj-ea"/>
              </a:rPr>
              <a:t>중독관리통합지원센터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사업내용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추가로 노숙인 및 취약계층 알코올 </a:t>
            </a:r>
            <a:r>
              <a:rPr lang="ko-KR" altLang="en-US" sz="2000" dirty="0" err="1" smtClean="0">
                <a:latin typeface="+mj-ea"/>
              </a:rPr>
              <a:t>중독문제</a:t>
            </a:r>
            <a:r>
              <a:rPr lang="ko-KR" altLang="en-US" sz="2000" dirty="0" smtClean="0">
                <a:latin typeface="+mj-ea"/>
              </a:rPr>
              <a:t> 관리 </a:t>
            </a:r>
            <a:r>
              <a:rPr lang="ko-KR" altLang="en-US" sz="2000" dirty="0" err="1" smtClean="0">
                <a:latin typeface="+mj-ea"/>
              </a:rPr>
              <a:t>사업실시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5770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정신의료기관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정신건강복지센터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eriod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정신재활시설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자살예방사업 </a:t>
            </a:r>
            <a:r>
              <a:rPr lang="ko-KR" altLang="en-US" sz="2000" dirty="0">
                <a:latin typeface="+mj-ea"/>
              </a:rPr>
              <a:t>및 </a:t>
            </a:r>
            <a:r>
              <a:rPr lang="ko-KR" altLang="en-US" sz="2000" dirty="0" smtClean="0">
                <a:latin typeface="+mj-ea"/>
              </a:rPr>
              <a:t>자살예방센터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중독관리통합지원센터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정신요양시설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중독 관련 기관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치매상담센터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Wingdings"/>
              <a:buAutoNum type="arabicPeriod"/>
            </a:pPr>
            <a:r>
              <a:rPr lang="ko-KR" altLang="en-US" sz="2000" dirty="0" smtClean="0">
                <a:latin typeface="+mj-ea"/>
              </a:rPr>
              <a:t>보건소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457200" indent="-457200">
              <a:buAutoNum type="arabicPeriod"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eriod"/>
            </a:pP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0160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6. </a:t>
            </a:r>
            <a:r>
              <a:rPr lang="ko-KR" altLang="en-US" sz="2000" dirty="0" smtClean="0">
                <a:latin typeface="+mj-ea"/>
              </a:rPr>
              <a:t>정신요양시설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설치와 운영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정신의료기관에서 의뢰된 정신질환자와 만성 정신질환자를 입소시켜 요양과 사회복귀 촉진을 목적으로 훈련을 행하는 시설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정신요양시설은 주로 가족의 보호가 어려운 만성 정신질환자를 대상으로 </a:t>
            </a:r>
            <a:r>
              <a:rPr lang="ko-KR" altLang="en-US" sz="2000" dirty="0" err="1" smtClean="0">
                <a:latin typeface="+mj-ea"/>
              </a:rPr>
              <a:t>입소형태의</a:t>
            </a:r>
            <a:r>
              <a:rPr lang="ko-KR" altLang="en-US" sz="2000" dirty="0" smtClean="0">
                <a:latin typeface="+mj-ea"/>
              </a:rPr>
              <a:t> 요양과 보호서비스를 제공하는 시설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정신보건법에서 사회복지법인이나 기타 비영리법인이 보건복지부 장관의 허가를 받아 정신요양시설을 설치하여 운영함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사업내용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입소자의 건강관리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재활 및 생활지도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매년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회 이상 건강진단 실시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입소자가 외출과 외박을 신청하는 경우 정신과 전문의의 동의를 얻어 허가하도록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입소자를</a:t>
            </a:r>
            <a:r>
              <a:rPr lang="ko-KR" altLang="en-US" sz="2000" dirty="0" smtClean="0">
                <a:latin typeface="+mj-ea"/>
              </a:rPr>
              <a:t> 대상으로 작업치료와 사회복귀훈련을 실시하며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작업시간은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일 </a:t>
            </a:r>
            <a:r>
              <a:rPr lang="en-US" altLang="ko-KR" sz="2000" dirty="0" smtClean="0">
                <a:latin typeface="+mj-ea"/>
              </a:rPr>
              <a:t>6</a:t>
            </a:r>
            <a:r>
              <a:rPr lang="ko-KR" altLang="en-US" sz="2000" dirty="0" smtClean="0">
                <a:latin typeface="+mj-ea"/>
              </a:rPr>
              <a:t>시간</a:t>
            </a:r>
            <a:r>
              <a:rPr lang="en-US" altLang="ko-KR" sz="2000" dirty="0" smtClean="0">
                <a:latin typeface="+mj-ea"/>
              </a:rPr>
              <a:t>, 1</a:t>
            </a:r>
            <a:r>
              <a:rPr lang="ko-KR" altLang="en-US" sz="2000" dirty="0" smtClean="0">
                <a:latin typeface="+mj-ea"/>
              </a:rPr>
              <a:t>주당 </a:t>
            </a:r>
            <a:r>
              <a:rPr lang="en-US" altLang="ko-KR" sz="2000" dirty="0" smtClean="0">
                <a:latin typeface="+mj-ea"/>
              </a:rPr>
              <a:t>30</a:t>
            </a:r>
            <a:r>
              <a:rPr lang="ko-KR" altLang="en-US" sz="2000" dirty="0" smtClean="0">
                <a:latin typeface="+mj-ea"/>
              </a:rPr>
              <a:t>시간을 초과할 수 없고 작업 결과 발생한 수익금 중 필요 경비를 제외한 금액을 전부 작업자 개인별 예금계좌로 지급하도록 함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2599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7. </a:t>
            </a:r>
            <a:r>
              <a:rPr lang="ko-KR" altLang="en-US" sz="2000" dirty="0" smtClean="0">
                <a:latin typeface="+mj-ea"/>
              </a:rPr>
              <a:t>중독 관련 기관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도박중독예방치유센터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국무총리실 산하 단체인 사행산업통합감독위원회의 산하에는 한국 도박중독예방치유센터가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카지노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경정 등 사행산업에 의한 중독의 예방과 치료적 상담을 수행하는 전담기구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중독실태조사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교육과 홍보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중독의 치유와 재활 지언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개별 사행업자가 운영하는 중독예방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치유기관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민간 정문병원 등과의 연계활동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특히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사행산업으로 인한 중독문제의 상담과 예방 업무를 수행할 수 있는 중독전문가를 양성하는데 관심이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인터넷중독예방상담센터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한국정보문화진흥원내에 </a:t>
            </a:r>
            <a:r>
              <a:rPr lang="en-US" altLang="ko-KR" sz="2000" dirty="0" smtClean="0">
                <a:latin typeface="+mj-ea"/>
              </a:rPr>
              <a:t>2002</a:t>
            </a:r>
            <a:r>
              <a:rPr lang="ko-KR" altLang="en-US" sz="2000" dirty="0" smtClean="0">
                <a:latin typeface="+mj-ea"/>
              </a:rPr>
              <a:t>년에 설치됨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인터넷 예방과 상담사업을 실시하고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전문상담원을 배출하고자 지역의 </a:t>
            </a:r>
            <a:r>
              <a:rPr lang="ko-KR" altLang="en-US" sz="2000" dirty="0" err="1" smtClean="0">
                <a:latin typeface="+mj-ea"/>
              </a:rPr>
              <a:t>상담가들에게</a:t>
            </a:r>
            <a:r>
              <a:rPr lang="ko-KR" altLang="en-US" sz="2000" dirty="0" smtClean="0">
                <a:latin typeface="+mj-ea"/>
              </a:rPr>
              <a:t> 인터넷과 디지털 문화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게임중독과 음란물 중독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진단 척도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상담기법 등에 대한 소정의 교육을 통해 인터넷 중독 </a:t>
            </a:r>
            <a:r>
              <a:rPr lang="ko-KR" altLang="en-US" sz="2000" dirty="0" err="1" smtClean="0">
                <a:latin typeface="+mj-ea"/>
              </a:rPr>
              <a:t>전문상담가</a:t>
            </a:r>
            <a:r>
              <a:rPr lang="ko-KR" altLang="en-US" sz="2000" dirty="0" smtClean="0">
                <a:latin typeface="+mj-ea"/>
              </a:rPr>
              <a:t> 자격증을 부여함 </a:t>
            </a:r>
            <a:r>
              <a:rPr lang="en-US" altLang="ko-KR" sz="2000" dirty="0" smtClean="0">
                <a:latin typeface="+mj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8. </a:t>
            </a:r>
            <a:r>
              <a:rPr lang="ko-KR" altLang="en-US" sz="2000" dirty="0" smtClean="0">
                <a:latin typeface="+mj-ea"/>
              </a:rPr>
              <a:t>치매상담센터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보건복지부 장관은 치매관리업무를 위해 중앙치매센터와 광역치매센터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지방치매센터를 지정하고 운영함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+mj-ea"/>
              </a:rPr>
              <a:t>중앙치매센터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 연구사업에 대한 국내외 추세 및 수요 예측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연구사업 계획 작성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연구사업 과제 공모 및 심의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선정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치매연구사업 결과 평가 및 활용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예방 진단 및 치료 등에 관한 신 기술의 개발과 보급 등</a:t>
            </a: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+mj-ea"/>
              </a:rPr>
              <a:t>광역치매센터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치매관리사업계획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치매연구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치매관련시설 인프라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종사인력</a:t>
            </a:r>
            <a:r>
              <a:rPr lang="ko-KR" altLang="en-US" sz="2000" dirty="0" smtClean="0">
                <a:latin typeface="+mj-ea"/>
              </a:rPr>
              <a:t> 훈련 및 교육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치매환자 및 가족에 대한 치매의 예방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교육 및 홍보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치매에 관한 인식 개선 홍보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+mj-ea"/>
              </a:rPr>
              <a:t>치매상담센터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치매환자 등록과 관리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등록 통계 지원 사업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예방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교육 및 홍보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 환자 및 가족 방문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관리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치매 조기 검진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+mj-ea"/>
              </a:rPr>
              <a:t>치매상담전화센터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치매에 관한 정보제공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치매환자의 치료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보호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관리에 대한 정보제공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가족의 지원에 대한 정보제공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치매환자와 가족에 대한 심리상담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서울시는 </a:t>
            </a:r>
            <a:r>
              <a:rPr lang="en-US" altLang="ko-KR" sz="2000" dirty="0" smtClean="0">
                <a:latin typeface="+mj-ea"/>
              </a:rPr>
              <a:t>2009</a:t>
            </a:r>
            <a:r>
              <a:rPr lang="ko-KR" altLang="en-US" sz="2000" dirty="0" smtClean="0">
                <a:latin typeface="+mj-ea"/>
              </a:rPr>
              <a:t>년부터 서울치매센터를 운영하고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25</a:t>
            </a:r>
            <a:r>
              <a:rPr lang="ko-KR" altLang="en-US" sz="2000" dirty="0" err="1" smtClean="0">
                <a:latin typeface="+mj-ea"/>
              </a:rPr>
              <a:t>개구에</a:t>
            </a:r>
            <a:r>
              <a:rPr lang="ko-KR" altLang="en-US" sz="2000" dirty="0" smtClean="0">
                <a:latin typeface="+mj-ea"/>
              </a:rPr>
              <a:t>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err="1" smtClean="0">
                <a:latin typeface="+mj-ea"/>
              </a:rPr>
              <a:t>개소씩</a:t>
            </a:r>
            <a:r>
              <a:rPr lang="ko-KR" altLang="en-US" sz="2000" dirty="0" smtClean="0">
                <a:latin typeface="+mj-ea"/>
              </a:rPr>
              <a:t> 치매상담센터를 설치 운영하고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치매지원센터가 지역별로 운영되고 있음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주로 보건소에 운영됨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  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3826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9. </a:t>
            </a:r>
            <a:r>
              <a:rPr lang="ko-KR" altLang="en-US" sz="2000" dirty="0" smtClean="0">
                <a:latin typeface="+mj-ea"/>
              </a:rPr>
              <a:t>보건소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정신보건법에 의하면 국가 및 지방자치단체는 보건소를 통하여 정신보건시설간 연계체계 구축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정신질환의 예방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정신질환자의 발견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상담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진료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사회복귀훈련 및 이에 관한 사례관리 등 지역사회정신보건사업을 기획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조정 및 수행할 수 있다고 규정하고 정신보건 전문요원을 둘 수 있다고 언급하고 있음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그러나 현재 보건소는 지역사회정신보건사업을 기획하고 조정할 수 있는 전문성과 공적 시스템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그리고 인프라를 갖추고 있지 못함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 </a:t>
            </a: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7492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정신의료기관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설립주체에 따라 국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공립 정신의료기관과 민간 정신의료기관으로 분류됨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민간의료기관은 그 규모와 형태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서비스 내용에 따라 대학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종합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병원 정신건강의학과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전문정신병원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정신건강의학과 의원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낮병원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등으로 구분됨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국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공립 의료기관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우리나라에 국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공립 정신의료기관은 모두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18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개 기관임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그 중에 국립정신병원은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권역별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서울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춘천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공주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나주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부곡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로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5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개 기관 있고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나머지는 도립 또는 시립 정신병원으로 분류됨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일반정신질환은 물론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아동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청소년 정신질환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알코올중독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치매 등의 노인성 정신질환 등에 포괄적으로 치료적 개입을 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국립정신병원장은 보건복지부 장관으로부터 위임을 받아서 관장하는 권력의 정신의료기관을 관리하고 정신보건전문요원의 수련관련 행정업무를 수행하고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지역의 정신의료기관에 대해 현지지도와 실사업무를 수행하여 장관에게 보고하고 장관은 이 결과에 따라 현지실사 등을 지시할 수 있음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정신건강사회복지사를 포함한 정신건강전문요원의 수련과 관련하여 수련기관의 지정과 자격증 교부 등의 업무를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권역별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국립정신병원에서 대행하고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도립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시립 정신병원도 일반 시민은 물론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저소득층 무의탁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무연고 환자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장애인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노인 등의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요보호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계층을 중심으로 정신의료서비스를 제공하여 공공의료보장을 극대화 하는 것을 목적으로 설립되고 운영됨 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2)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민간의료기관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(1)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대학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종합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병원 정신건강의학과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의료법에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300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병상을 초과하는 종합병원 내에 정신건강의학과를 설치하고 정신건강의학과 전문의를 두도록 규정되어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보통 입원병동과 외래진료실을 갖추고 있으며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다양한 급성 정신질환의 진단과 치료를 주 업무로 운영됨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21311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(1)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대학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종합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병원 정신건강의학과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전문의는 외래진료를 통하여 급성증상을 호소하는 환자의 입원여부를 결정하고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입원한 후에 전문의가 임상심리전문가의 심리검사 결과 등을 참조하여 진단을 하게 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급성 입원병동에서의 입원 기간은 급성증상이 소실되는 수일에서 수십일 이내의 단기로 이루어짐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정신건강사회복지사는 환자의 사회적응이나 재활보다는 정신과적 증상과 관련된 심리사회적 문제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가족문제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환경문제 등을 사정하고 이에 단기적으로 개입하는 역할을 수행 함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또한 입원 시부터 퇴원계획 서비스를 수행하여 환자가 퇴원 이후에 지역사회 내에서 적절한 사회생활을 할 수 있도록 가족과 환경을 조정하고 지역 사회 내의 정신보건서비스와 자원을 연결하는 역할을 수행함</a:t>
            </a: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57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(2)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전문정신병원</a:t>
            </a: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의료법에서는 정신병원을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병원급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의료기관의 종류 중 요양병원으로 구분하고 있으며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정신보건법에서는 정신의료기관으로 포함하고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정신장애의 진단에 대한 치료적 개입을 하고 비교적 만성적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정신질환자에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대한 치료서비스를 제공하고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최근 정신병원들이 치매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중독 등과 관련된 </a:t>
            </a:r>
            <a:r>
              <a:rPr lang="ko-KR" altLang="en-US" sz="2000" dirty="0" err="1" smtClean="0">
                <a:solidFill>
                  <a:schemeClr val="tx1"/>
                </a:solidFill>
                <a:latin typeface="+mj-ea"/>
              </a:rPr>
              <a:t>특수클리닉을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 운영하거나 폐쇄병동과 개방병동을 함께 운영하는 등 서비스를 다양화하고 전문화하는 양상이 확산됨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solidFill>
                <a:schemeClr val="tx1"/>
              </a:solidFill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(3)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정신건강의학과 의원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의료법에 의사가 주로 외래환자를 대상으로 의료행위를 하는 의료기관을 의원으로 구분하며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정신보건법에서는 이를 정신의료기관의 하나로 구분하고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대부분 정신건강의학과 전문의가 개업을 하여 운영하고 있으며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정신의료기관 중 가장 많은 수를 차지하고 있음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외래치료만 하는 경우도 있고 외래와 입원치료가 가능한 경우도 있음 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입원치료실이 있는 의원은 법에 의해 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49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병상 이하로 입원실을 갖추도록 함</a:t>
            </a:r>
            <a:endParaRPr lang="en-US" altLang="ko-KR" sz="2000" dirty="0" smtClean="0">
              <a:solidFill>
                <a:schemeClr val="tx1"/>
              </a:solidFill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대부분은 정신질환에 대한 진단과 치료서비스를 제공하고 있으나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알코올중독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소아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청소년 정신질환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섭식장애</a:t>
            </a:r>
            <a:r>
              <a:rPr lang="en-US" altLang="ko-KR" sz="2000" dirty="0" smtClean="0">
                <a:solidFill>
                  <a:schemeClr val="tx1"/>
                </a:solidFill>
                <a:latin typeface="+mj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j-ea"/>
              </a:rPr>
              <a:t>노인정신질환 등 특정한 문제에 대해 전문적이고 집중적으로 개입하는 경우도 흔함</a:t>
            </a:r>
            <a:endParaRPr lang="ko-KR" altLang="en-US" sz="2000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55741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(4) </a:t>
            </a:r>
            <a:r>
              <a:rPr lang="ko-KR" altLang="en-US" sz="2000" dirty="0" err="1" smtClean="0">
                <a:latin typeface="+mj-ea"/>
              </a:rPr>
              <a:t>낮병원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정신의료기관의 입원형태 중 </a:t>
            </a:r>
            <a:r>
              <a:rPr lang="ko-KR" altLang="en-US" sz="2000" dirty="0" err="1" smtClean="0">
                <a:latin typeface="+mj-ea"/>
              </a:rPr>
              <a:t>낮시간에만</a:t>
            </a:r>
            <a:r>
              <a:rPr lang="ko-KR" altLang="en-US" sz="2000" dirty="0" smtClean="0">
                <a:latin typeface="+mj-ea"/>
              </a:rPr>
              <a:t> 부분입원을 하는 형태로 서비스를 제공하는 기관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j-ea"/>
              </a:rPr>
              <a:t>낮병원은</a:t>
            </a:r>
            <a:r>
              <a:rPr lang="ko-KR" altLang="en-US" sz="2000" dirty="0" smtClean="0">
                <a:latin typeface="+mj-ea"/>
              </a:rPr>
              <a:t> 독립적인 기관으로 운영되기 보다는 대학병원이나 종합병원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개인 정신건강의학과 의원의 부속기관으로서 운영되고 있으며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기관에 따라 주 </a:t>
            </a:r>
            <a:r>
              <a:rPr lang="en-US" altLang="ko-KR" sz="2000" dirty="0" smtClean="0">
                <a:latin typeface="+mj-ea"/>
              </a:rPr>
              <a:t>5</a:t>
            </a:r>
            <a:r>
              <a:rPr lang="ko-KR" altLang="en-US" sz="2000" dirty="0" smtClean="0">
                <a:latin typeface="+mj-ea"/>
              </a:rPr>
              <a:t>일 또는 주 </a:t>
            </a:r>
            <a:r>
              <a:rPr lang="en-US" altLang="ko-KR" sz="2000" dirty="0" smtClean="0">
                <a:latin typeface="+mj-ea"/>
              </a:rPr>
              <a:t>3</a:t>
            </a:r>
            <a:r>
              <a:rPr lang="ko-KR" altLang="en-US" sz="2000" dirty="0" smtClean="0">
                <a:latin typeface="+mj-ea"/>
              </a:rPr>
              <a:t>일 프로그램으로 운영됨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최근 정신건강복지센터나 정신재활시설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예전 사회복귀시설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의 수가 증가하면서 상대적으로 그 수가 감소하는 추세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정신건강의학과 전문의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정신건강사회복지사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smtClean="0">
                <a:latin typeface="+mj-ea"/>
              </a:rPr>
              <a:t>간호사 등이 상주하여 서비스를 제공하며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집단 프로그램이나 사회적응을 위한 외출 프로그램 등을 운영함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정신질환의 재발을 예방하고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질병관리를 효율적으로 하도록 도우며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대인관계와 일상생활 적응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사회적응 등이 원활하도록 돕는 기능을 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치료와 관리를 위해 약물치료가 이루어지며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정신질환 당사자와 가족을 대상으로 질병관리를 잘 할 수 있도록 지속적인 정신건강교육을 실시하고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err="1" smtClean="0">
                <a:latin typeface="+mj-ea"/>
              </a:rPr>
              <a:t>사회기술훈현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사회적응훈련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일생생활훈련 등을 실시 함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05195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2. </a:t>
            </a:r>
            <a:r>
              <a:rPr lang="ko-KR" altLang="en-US" sz="2000" dirty="0" smtClean="0">
                <a:latin typeface="+mj-ea"/>
              </a:rPr>
              <a:t>정신건강복지센터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정신보건센터가 정신건강증진센터로 다시 정신건강복지센터로 명칭이 변경됨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정신건강복지센터의 미션은 </a:t>
            </a:r>
            <a:r>
              <a:rPr lang="en-US" altLang="ko-KR" sz="2000" dirty="0" smtClean="0">
                <a:latin typeface="+mj-ea"/>
              </a:rPr>
              <a:t>‘</a:t>
            </a:r>
            <a:r>
              <a:rPr lang="ko-KR" altLang="en-US" sz="2000" dirty="0" smtClean="0">
                <a:latin typeface="+mj-ea"/>
              </a:rPr>
              <a:t>지역사회를 기반으로 하여 주민들의 정신건강문제에 대해 통합적이고 지속적인 서비스 제공을 목적으로 하는 공공 정신건강 전문기관</a:t>
            </a:r>
            <a:r>
              <a:rPr lang="en-US" altLang="ko-KR" sz="2000" dirty="0" smtClean="0">
                <a:latin typeface="+mj-ea"/>
              </a:rPr>
              <a:t>＇</a:t>
            </a:r>
            <a:r>
              <a:rPr lang="ko-KR" altLang="en-US" sz="2000" dirty="0" smtClean="0">
                <a:latin typeface="+mj-ea"/>
              </a:rPr>
              <a:t>이 되는 것임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1) </a:t>
            </a:r>
            <a:r>
              <a:rPr lang="ko-KR" altLang="en-US" sz="2000" dirty="0" smtClean="0">
                <a:latin typeface="+mj-ea"/>
              </a:rPr>
              <a:t>설치와 운영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광역 정신건강복지센터와 기초 정신건강복지센터로 구분됨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광역 정신건강복지센터는 </a:t>
            </a:r>
            <a:r>
              <a:rPr lang="en-US" altLang="ko-KR" sz="2000" dirty="0" smtClean="0">
                <a:latin typeface="+mj-ea"/>
              </a:rPr>
              <a:t>2017</a:t>
            </a:r>
            <a:r>
              <a:rPr lang="ko-KR" altLang="en-US" sz="2000" dirty="0" smtClean="0">
                <a:latin typeface="+mj-ea"/>
              </a:rPr>
              <a:t>년 기준 </a:t>
            </a:r>
            <a:r>
              <a:rPr lang="en-US" altLang="ko-KR" sz="2000" dirty="0" smtClean="0">
                <a:latin typeface="+mj-ea"/>
              </a:rPr>
              <a:t>16</a:t>
            </a:r>
            <a:r>
              <a:rPr lang="ko-KR" altLang="en-US" sz="2000" dirty="0" smtClean="0">
                <a:latin typeface="+mj-ea"/>
              </a:rPr>
              <a:t>개소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서울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부산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대구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인천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광주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대전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울산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경기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강원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충남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충북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전북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경북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제주</a:t>
            </a:r>
            <a:r>
              <a:rPr lang="en-US" altLang="ko-KR" sz="2000" dirty="0" smtClean="0">
                <a:latin typeface="+mj-ea"/>
              </a:rPr>
              <a:t>)</a:t>
            </a:r>
            <a:r>
              <a:rPr lang="ko-KR" altLang="en-US" sz="2000" dirty="0" smtClean="0">
                <a:latin typeface="+mj-ea"/>
              </a:rPr>
              <a:t>에 설치 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광역시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도의 정신보건시스템을 구축 강화하고</a:t>
            </a:r>
            <a:r>
              <a:rPr lang="en-US" altLang="ko-KR" sz="2000" dirty="0" smtClean="0">
                <a:latin typeface="+mj-ea"/>
              </a:rPr>
              <a:t>, 24</a:t>
            </a:r>
            <a:r>
              <a:rPr lang="ko-KR" altLang="en-US" sz="2000" dirty="0" smtClean="0">
                <a:latin typeface="+mj-ea"/>
              </a:rPr>
              <a:t>시간 자살예방 및 위기관리서비스를 제공하며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정신건강증진사업 및 교육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홍보사업 등을 하도록 함</a:t>
            </a:r>
            <a:r>
              <a:rPr lang="en-US" altLang="ko-KR" sz="2000" dirty="0" smtClean="0">
                <a:latin typeface="+mj-ea"/>
              </a:rPr>
              <a:t>(</a:t>
            </a:r>
            <a:r>
              <a:rPr lang="ko-KR" altLang="en-US" sz="2000" dirty="0" smtClean="0">
                <a:latin typeface="+mj-ea"/>
              </a:rPr>
              <a:t>특히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자살위기 </a:t>
            </a:r>
            <a:r>
              <a:rPr lang="ko-KR" altLang="en-US" sz="2000" dirty="0" err="1" smtClean="0">
                <a:latin typeface="+mj-ea"/>
              </a:rPr>
              <a:t>대응팀을</a:t>
            </a:r>
            <a:r>
              <a:rPr lang="ko-KR" altLang="en-US" sz="2000" dirty="0" smtClean="0">
                <a:latin typeface="+mj-ea"/>
              </a:rPr>
              <a:t> 설치하여 </a:t>
            </a:r>
            <a:r>
              <a:rPr lang="en-US" altLang="ko-KR" sz="2000" dirty="0" smtClean="0">
                <a:latin typeface="+mj-ea"/>
              </a:rPr>
              <a:t>365</a:t>
            </a:r>
            <a:r>
              <a:rPr lang="ko-KR" altLang="en-US" sz="2000" dirty="0" smtClean="0">
                <a:latin typeface="+mj-ea"/>
              </a:rPr>
              <a:t>일 </a:t>
            </a:r>
            <a:r>
              <a:rPr lang="en-US" altLang="ko-KR" sz="2000" dirty="0" smtClean="0">
                <a:latin typeface="+mj-ea"/>
              </a:rPr>
              <a:t>24</a:t>
            </a:r>
            <a:r>
              <a:rPr lang="ko-KR" altLang="en-US" sz="2000" dirty="0" smtClean="0">
                <a:latin typeface="+mj-ea"/>
              </a:rPr>
              <a:t>시간 자살위기상담을 실시하고 자살위기자의 발견 및 사례관리 등의 서비스를 제공하고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자살 위기 개입을 위해 지역사회 자원 간 연계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협력 체계를 구축하는 업무도 수행 함</a:t>
            </a:r>
            <a:r>
              <a:rPr lang="en-US" altLang="ko-KR" sz="2000" dirty="0" smtClean="0">
                <a:latin typeface="+mj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29233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2. </a:t>
            </a:r>
            <a:r>
              <a:rPr lang="ko-KR" altLang="en-US" sz="2000" dirty="0" smtClean="0">
                <a:latin typeface="+mj-ea"/>
              </a:rPr>
              <a:t>정신건강복지센터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기초 정신건강복지센터의 설치 주체는 국가 또는 지방자치단체이고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인구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만 미만 시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군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구에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개소</a:t>
            </a:r>
            <a:r>
              <a:rPr lang="en-US" altLang="ko-KR" sz="2000" dirty="0" smtClean="0">
                <a:latin typeface="+mj-ea"/>
              </a:rPr>
              <a:t>,</a:t>
            </a:r>
            <a:r>
              <a:rPr lang="ko-KR" altLang="en-US" sz="2000" dirty="0" smtClean="0">
                <a:latin typeface="+mj-ea"/>
              </a:rPr>
              <a:t> 인구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만 이상 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구에는 </a:t>
            </a:r>
            <a:r>
              <a:rPr lang="en-US" altLang="ko-KR" sz="2000" dirty="0" smtClean="0">
                <a:latin typeface="+mj-ea"/>
              </a:rPr>
              <a:t>2</a:t>
            </a:r>
            <a:r>
              <a:rPr lang="ko-KR" altLang="en-US" sz="2000" dirty="0" smtClean="0">
                <a:latin typeface="+mj-ea"/>
              </a:rPr>
              <a:t>개소 이상 설치가 가능함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추가 설치기준은 인구 </a:t>
            </a:r>
            <a:r>
              <a:rPr lang="en-US" altLang="ko-KR" sz="2000" dirty="0" smtClean="0">
                <a:latin typeface="+mj-ea"/>
              </a:rPr>
              <a:t>20</a:t>
            </a:r>
            <a:r>
              <a:rPr lang="ko-KR" altLang="en-US" sz="2000" dirty="0" smtClean="0">
                <a:latin typeface="+mj-ea"/>
              </a:rPr>
              <a:t>만명 당 </a:t>
            </a:r>
            <a:r>
              <a:rPr lang="en-US" altLang="ko-KR" sz="2000" dirty="0" smtClean="0">
                <a:latin typeface="+mj-ea"/>
              </a:rPr>
              <a:t>1</a:t>
            </a:r>
            <a:r>
              <a:rPr lang="ko-KR" altLang="en-US" sz="2000" dirty="0" smtClean="0">
                <a:latin typeface="+mj-ea"/>
              </a:rPr>
              <a:t>개소씩 설치가 가능함</a:t>
            </a:r>
            <a:endParaRPr lang="en-US" altLang="ko-KR" sz="2000" dirty="0" smtClean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j-ea"/>
              </a:rPr>
              <a:t>정신건강복지센터가 설치되지 않는 경우 인접 시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군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구의 센터 이용이 가능하고</a:t>
            </a:r>
            <a:r>
              <a:rPr lang="en-US" altLang="ko-KR" sz="2000" dirty="0" smtClean="0">
                <a:latin typeface="+mj-ea"/>
              </a:rPr>
              <a:t>, </a:t>
            </a:r>
            <a:r>
              <a:rPr lang="ko-KR" altLang="en-US" sz="2000" dirty="0" smtClean="0">
                <a:latin typeface="+mj-ea"/>
              </a:rPr>
              <a:t>사회취약계층에 대한 우선 이용권을 보장하고 있음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j-ea"/>
              </a:rPr>
              <a:t>2) </a:t>
            </a:r>
            <a:r>
              <a:rPr lang="ko-KR" altLang="en-US" sz="2000" dirty="0" smtClean="0">
                <a:latin typeface="+mj-ea"/>
              </a:rPr>
              <a:t>정신건강복지센터 사업내용</a:t>
            </a:r>
            <a:endParaRPr lang="en-US" altLang="ko-KR" sz="2000" dirty="0" smtClean="0">
              <a:latin typeface="+mj-ea"/>
            </a:endParaRPr>
          </a:p>
          <a:p>
            <a:pPr marL="0" indent="0">
              <a:buNone/>
            </a:pPr>
            <a:endParaRPr lang="en-US" altLang="ko-KR" sz="2000" dirty="0" smtClean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54365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정신보건 3강 정신장애 유형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정신보건 3강 정신장애 유형</Template>
  <TotalTime>258</TotalTime>
  <Words>2461</Words>
  <Application>Microsoft Office PowerPoint</Application>
  <PresentationFormat>화면 슬라이드 쇼(4:3)</PresentationFormat>
  <Paragraphs>219</Paragraphs>
  <Slides>23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23</vt:i4>
      </vt:variant>
    </vt:vector>
  </HeadingPairs>
  <TitlesOfParts>
    <vt:vector size="28" baseType="lpstr">
      <vt:lpstr>굴림체</vt:lpstr>
      <vt:lpstr>Arial</vt:lpstr>
      <vt:lpstr>Georgia</vt:lpstr>
      <vt:lpstr>Wingdings</vt:lpstr>
      <vt:lpstr>정신보건 3강 정신장애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최윤정</dc:creator>
  <cp:lastModifiedBy>USER</cp:lastModifiedBy>
  <cp:revision>31</cp:revision>
  <dcterms:created xsi:type="dcterms:W3CDTF">2016-04-25T09:36:37Z</dcterms:created>
  <dcterms:modified xsi:type="dcterms:W3CDTF">2023-04-27T04:57:55Z</dcterms:modified>
</cp:coreProperties>
</file>