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9" r:id="rId2"/>
    <p:sldId id="286" r:id="rId3"/>
    <p:sldId id="270" r:id="rId4"/>
    <p:sldId id="287" r:id="rId5"/>
    <p:sldId id="276" r:id="rId6"/>
    <p:sldId id="278" r:id="rId7"/>
    <p:sldId id="279" r:id="rId8"/>
    <p:sldId id="288" r:id="rId9"/>
    <p:sldId id="281" r:id="rId10"/>
    <p:sldId id="289" r:id="rId11"/>
    <p:sldId id="282" r:id="rId12"/>
    <p:sldId id="267" r:id="rId13"/>
    <p:sldId id="280" r:id="rId14"/>
    <p:sldId id="290" r:id="rId15"/>
    <p:sldId id="291" r:id="rId16"/>
    <p:sldId id="292" r:id="rId17"/>
    <p:sldId id="283" r:id="rId18"/>
    <p:sldId id="284" r:id="rId19"/>
    <p:sldId id="285" r:id="rId20"/>
  </p:sldIdLst>
  <p:sldSz cx="9144000" cy="6858000" type="screen4x3"/>
  <p:notesSz cx="6761163" cy="9942513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33"/>
    <a:srgbClr val="0000CC"/>
    <a:srgbClr val="008000"/>
    <a:srgbClr val="FF9900"/>
    <a:srgbClr val="A50021"/>
    <a:srgbClr val="006600"/>
    <a:srgbClr val="00FF00"/>
    <a:srgbClr val="CC6600"/>
    <a:srgbClr val="99FF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22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EF1DD9-CFCF-4E35-B3A6-7A90C84DC88F}" type="datetimeFigureOut">
              <a:rPr lang="ko-KR" altLang="en-US" smtClean="0"/>
              <a:t>2021-06-09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6ABA24-0DA8-47B1-99A2-E2BAA9C705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8542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D86AE-20B1-4CFE-927D-4320954A003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76AF5-B9E0-4EAE-8721-AA41054B53A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465EF-4AE9-47CD-B837-6C1C666FCC4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C7AB1-A7BB-4B7A-82B9-2CD309248D5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947D2-BE6D-4F82-860C-A2AAACE0A46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89C19-0708-4D49-B9BB-23D39C68127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DE2D1-313E-463F-92A1-B21FF230768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B263E-5A05-4814-9CA2-D1241D5E437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0C4FE-6862-4F1E-8315-CF3FE11DBC8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4ECA9-CA4C-41AC-9C7D-E0D0CE15025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1396D-09E8-4421-9996-947119F7A85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9BC35110-2120-4042-BE34-AEDA5E16C6C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>
              <a:latin typeface="굴림" pitchFamily="50" charset="-127"/>
              <a:ea typeface="굴림" pitchFamily="50" charset="-127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-32" y="260648"/>
            <a:ext cx="9147239" cy="6264696"/>
            <a:chOff x="-64" y="293688"/>
            <a:chExt cx="9147239" cy="5372319"/>
          </a:xfrm>
        </p:grpSpPr>
        <p:sp>
          <p:nvSpPr>
            <p:cNvPr id="2051" name="Line 46"/>
            <p:cNvSpPr>
              <a:spLocks noChangeShapeType="1"/>
            </p:cNvSpPr>
            <p:nvPr/>
          </p:nvSpPr>
          <p:spPr bwMode="auto">
            <a:xfrm>
              <a:off x="3175" y="642917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2052" name="Text Box 56"/>
            <p:cNvSpPr txBox="1">
              <a:spLocks noChangeArrowheads="1"/>
            </p:cNvSpPr>
            <p:nvPr/>
          </p:nvSpPr>
          <p:spPr bwMode="auto">
            <a:xfrm>
              <a:off x="96838" y="293688"/>
              <a:ext cx="3057247" cy="395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ko-KR" altLang="en-US" sz="240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가족상담과 가족치료</a:t>
              </a:r>
              <a:endParaRPr lang="en-US" altLang="ko-KR" sz="24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2053" name="Rectangle 61"/>
            <p:cNvSpPr>
              <a:spLocks noChangeArrowheads="1"/>
            </p:cNvSpPr>
            <p:nvPr/>
          </p:nvSpPr>
          <p:spPr bwMode="auto">
            <a:xfrm>
              <a:off x="0" y="2048519"/>
              <a:ext cx="9144000" cy="5014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altLang="ko-KR" sz="3200" dirty="0">
                  <a:solidFill>
                    <a:srgbClr val="FF6600"/>
                  </a:solidFill>
                  <a:latin typeface="HY견고딕" pitchFamily="18" charset="-127"/>
                  <a:ea typeface="HY견고딕" pitchFamily="18" charset="-127"/>
                </a:rPr>
                <a:t>12. </a:t>
              </a:r>
              <a:r>
                <a:rPr lang="ko-KR" altLang="en-US" sz="3200" dirty="0">
                  <a:solidFill>
                    <a:srgbClr val="FF6600"/>
                  </a:solidFill>
                  <a:latin typeface="HY견고딕" pitchFamily="18" charset="-127"/>
                  <a:ea typeface="HY견고딕" pitchFamily="18" charset="-127"/>
                </a:rPr>
                <a:t>가족치료의 과정과 실제</a:t>
              </a:r>
              <a:endParaRPr lang="en-US" altLang="ko-KR" sz="3200" dirty="0">
                <a:solidFill>
                  <a:srgbClr val="FF660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2054" name="Rectangle 327"/>
            <p:cNvSpPr>
              <a:spLocks noChangeArrowheads="1"/>
            </p:cNvSpPr>
            <p:nvPr/>
          </p:nvSpPr>
          <p:spPr bwMode="auto">
            <a:xfrm>
              <a:off x="-64" y="1785483"/>
              <a:ext cx="9144032" cy="1152128"/>
            </a:xfrm>
            <a:prstGeom prst="rect">
              <a:avLst/>
            </a:prstGeom>
            <a:gradFill rotWithShape="1">
              <a:gsLst>
                <a:gs pos="0">
                  <a:srgbClr val="185E76">
                    <a:alpha val="0"/>
                  </a:srgbClr>
                </a:gs>
                <a:gs pos="100000">
                  <a:srgbClr val="33CCFF">
                    <a:alpha val="29999"/>
                  </a:srgbClr>
                </a:gs>
              </a:gsLst>
              <a:lin ang="2700000" scaled="1"/>
            </a:gradFill>
            <a:ln w="28575">
              <a:solidFill>
                <a:srgbClr val="B895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055" name="AutoShape 87"/>
            <p:cNvSpPr>
              <a:spLocks noChangeArrowheads="1"/>
            </p:cNvSpPr>
            <p:nvPr/>
          </p:nvSpPr>
          <p:spPr bwMode="auto">
            <a:xfrm>
              <a:off x="1835664" y="5026445"/>
              <a:ext cx="5452088" cy="639562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B2B2B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ko-KR" altLang="en-US" sz="2400" b="1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목원대학교 사회복지학과 권  중  돈</a:t>
              </a:r>
              <a:endParaRPr lang="en-US" altLang="ko-KR" sz="2400" b="1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2"/>
          <p:cNvGrpSpPr/>
          <p:nvPr/>
        </p:nvGrpSpPr>
        <p:grpSpPr>
          <a:xfrm>
            <a:off x="0" y="260350"/>
            <a:ext cx="9147175" cy="6597650"/>
            <a:chOff x="0" y="260350"/>
            <a:chExt cx="9147175" cy="6597650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72997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260350"/>
              <a:ext cx="560922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514350" indent="-514350"/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1. 2.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가족치료의 과정</a:t>
              </a:r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: 2.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중간과정</a:t>
              </a:r>
              <a:endPara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3" name="그룹 11"/>
            <p:cNvGrpSpPr/>
            <p:nvPr/>
          </p:nvGrpSpPr>
          <p:grpSpPr>
            <a:xfrm>
              <a:off x="0" y="836712"/>
              <a:ext cx="9144000" cy="6021288"/>
              <a:chOff x="0" y="2060631"/>
              <a:chExt cx="9144000" cy="6386217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2518864"/>
                <a:ext cx="9144000" cy="5927984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lnSpc>
                    <a:spcPct val="150000"/>
                  </a:lnSpc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002060"/>
                    </a:solidFill>
                  </a:rPr>
                  <a:t>3) </a:t>
                </a:r>
                <a:r>
                  <a:rPr lang="ko-KR" altLang="en-US" b="1" dirty="0">
                    <a:solidFill>
                      <a:srgbClr val="002060"/>
                    </a:solidFill>
                  </a:rPr>
                  <a:t>가족신념과 의미체계 변화 전략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가족을 위해 무엇이 실제적인 것이고 환상적인 것인가를 구별하고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전지전능한 치료를 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  보장하지 말아야 하며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 스스로가 해결하도록 원조해야 함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가족 상호작용에 주의 집중하고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가족성원의 주관적 경험세계를 이해하려고 노력하고 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감정이입적 의사표현을 자주 하여야 함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가족에게 치료자 자신의 가치와 관점을 분명히 표현함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숨겨진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가족신념과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의미체계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(family premise)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를 드러내고 가족이 직접 경험하게 함</a:t>
                </a: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가족성원간의 인식차이를 표면화시키고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이를 좁혀 나가야 함</a:t>
                </a:r>
              </a:p>
              <a:p>
                <a:pPr>
                  <a:lnSpc>
                    <a:spcPct val="150000"/>
                  </a:lnSpc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endParaRPr lang="en-US" altLang="ko-KR" sz="600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002060"/>
                    </a:solidFill>
                  </a:rPr>
                  <a:t>4) </a:t>
                </a:r>
                <a:r>
                  <a:rPr lang="ko-KR" altLang="en-US" b="1" dirty="0">
                    <a:solidFill>
                      <a:srgbClr val="002060"/>
                    </a:solidFill>
                  </a:rPr>
                  <a:t>주요 치료기법</a:t>
                </a:r>
              </a:p>
              <a:p>
                <a:pPr>
                  <a:lnSpc>
                    <a:spcPct val="150000"/>
                  </a:lnSpc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치료모델마다 서로 다른 기법 사용하나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최근에는 통합적 활용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과제부여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가족재구조화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코칭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역설적 개입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가족조각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순환적 질문 등의 질문기법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</a:p>
              <a:p>
                <a:pPr>
                  <a:lnSpc>
                    <a:spcPct val="150000"/>
                  </a:lnSpc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의사소통 개조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자아분화기법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문제이야기 및 대안이야기 등의 기법을 활용</a:t>
                </a:r>
              </a:p>
            </p:txBody>
          </p:sp>
          <p:sp>
            <p:nvSpPr>
              <p:cNvPr id="7173" name="Rectangle 54"/>
              <p:cNvSpPr>
                <a:spLocks noChangeArrowheads="1"/>
              </p:cNvSpPr>
              <p:nvPr/>
            </p:nvSpPr>
            <p:spPr bwMode="auto">
              <a:xfrm>
                <a:off x="0" y="2060631"/>
                <a:ext cx="9144000" cy="575476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1.2.2.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중간과정의 치료를 위한 전략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0" y="116632"/>
            <a:ext cx="9147175" cy="6741368"/>
            <a:chOff x="0" y="293688"/>
            <a:chExt cx="9147175" cy="6977790"/>
          </a:xfrm>
        </p:grpSpPr>
        <p:grpSp>
          <p:nvGrpSpPr>
            <p:cNvPr id="3" name="그룹 19"/>
            <p:cNvGrpSpPr>
              <a:grpSpLocks/>
            </p:cNvGrpSpPr>
            <p:nvPr/>
          </p:nvGrpSpPr>
          <p:grpSpPr bwMode="auto">
            <a:xfrm>
              <a:off x="0" y="1268759"/>
              <a:ext cx="9144000" cy="2751596"/>
              <a:chOff x="0" y="1196745"/>
              <a:chExt cx="9144000" cy="2751464"/>
            </a:xfrm>
          </p:grpSpPr>
          <p:sp>
            <p:nvSpPr>
              <p:cNvPr id="16" name="Rectangle 76"/>
              <p:cNvSpPr>
                <a:spLocks noChangeArrowheads="1"/>
              </p:cNvSpPr>
              <p:nvPr/>
            </p:nvSpPr>
            <p:spPr bwMode="auto">
              <a:xfrm>
                <a:off x="0" y="1484764"/>
                <a:ext cx="9144000" cy="2463445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180975">
                  <a:lnSpc>
                    <a:spcPct val="130000"/>
                  </a:lnSpc>
                  <a:defRPr/>
                </a:pPr>
                <a:endParaRPr lang="en-US" altLang="ko-KR" sz="1100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sz="1600" b="1" dirty="0">
                    <a:solidFill>
                      <a:srgbClr val="008000"/>
                    </a:solidFill>
                  </a:rPr>
                  <a:t>목표가 </a:t>
                </a:r>
                <a:r>
                  <a:rPr lang="ko-KR" altLang="en-US" b="1" dirty="0">
                    <a:solidFill>
                      <a:srgbClr val="008000"/>
                    </a:solidFill>
                  </a:rPr>
                  <a:t>이미 달성된 경우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008000"/>
                    </a:solidFill>
                  </a:rPr>
                  <a:t> 새로운 대처방법이나 행동양식을 수용하고 유지할 경우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008000"/>
                    </a:solidFill>
                  </a:rPr>
                  <a:t> 개방적이고 일관성 있고 분명한 의사소통유형이 형성된 경우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008000"/>
                    </a:solidFill>
                  </a:rPr>
                  <a:t> 융통성 있는 가족구조와 규칙이 형성된 경우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008000"/>
                    </a:solidFill>
                  </a:rPr>
                  <a:t> 증상이 호전되고 가족성원간에 긍정적인 상호작용이 이루어지는 경우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008000"/>
                    </a:solidFill>
                  </a:rPr>
                  <a:t> 가족성원 개인이 자신의 역할이나 기능에 대해 합의하고 만족하는 경우</a:t>
                </a:r>
              </a:p>
            </p:txBody>
          </p:sp>
          <p:sp>
            <p:nvSpPr>
              <p:cNvPr id="10254" name="Rectangle 53"/>
              <p:cNvSpPr>
                <a:spLocks noChangeArrowheads="1"/>
              </p:cNvSpPr>
              <p:nvPr/>
            </p:nvSpPr>
            <p:spPr bwMode="auto">
              <a:xfrm>
                <a:off x="0" y="1196745"/>
                <a:ext cx="9144000" cy="521650"/>
              </a:xfrm>
              <a:prstGeom prst="rect">
                <a:avLst/>
              </a:prstGeom>
              <a:gradFill rotWithShape="0"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1.3.1.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종결 시기의 판단 기준</a:t>
                </a:r>
              </a:p>
            </p:txBody>
          </p:sp>
        </p:grpSp>
        <p:grpSp>
          <p:nvGrpSpPr>
            <p:cNvPr id="4" name="그룹 17"/>
            <p:cNvGrpSpPr>
              <a:grpSpLocks/>
            </p:cNvGrpSpPr>
            <p:nvPr/>
          </p:nvGrpSpPr>
          <p:grpSpPr bwMode="auto">
            <a:xfrm>
              <a:off x="0" y="4216511"/>
              <a:ext cx="9144000" cy="3054967"/>
              <a:chOff x="0" y="3981489"/>
              <a:chExt cx="9144000" cy="3054818"/>
            </a:xfrm>
          </p:grpSpPr>
          <p:sp>
            <p:nvSpPr>
              <p:cNvPr id="15" name="Rectangle 76"/>
              <p:cNvSpPr>
                <a:spLocks noChangeArrowheads="1"/>
              </p:cNvSpPr>
              <p:nvPr/>
            </p:nvSpPr>
            <p:spPr bwMode="auto">
              <a:xfrm>
                <a:off x="0" y="4150272"/>
                <a:ext cx="9144000" cy="2886035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180975">
                  <a:lnSpc>
                    <a:spcPct val="130000"/>
                  </a:lnSpc>
                  <a:defRPr/>
                </a:pPr>
                <a:endParaRPr lang="en-US" altLang="ko-KR" sz="1100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sz="1600" b="1" dirty="0">
                    <a:solidFill>
                      <a:srgbClr val="0000CC"/>
                    </a:solidFill>
                  </a:rPr>
                  <a:t> 치료자 자신의 감정에 직면</a:t>
                </a:r>
                <a:r>
                  <a:rPr lang="en-US" altLang="ko-KR" sz="1600" b="1" dirty="0">
                    <a:solidFill>
                      <a:srgbClr val="0000CC"/>
                    </a:solidFill>
                  </a:rPr>
                  <a:t>: </a:t>
                </a:r>
                <a:r>
                  <a:rPr lang="ko-KR" altLang="en-US" sz="1600" b="1" dirty="0">
                    <a:solidFill>
                      <a:srgbClr val="0000CC"/>
                    </a:solidFill>
                  </a:rPr>
                  <a:t>분노</a:t>
                </a:r>
                <a:r>
                  <a:rPr lang="en-US" altLang="ko-KR" sz="1600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sz="1600" b="1" dirty="0">
                    <a:solidFill>
                      <a:srgbClr val="0000CC"/>
                    </a:solidFill>
                  </a:rPr>
                  <a:t>죄책감</a:t>
                </a:r>
                <a:r>
                  <a:rPr lang="en-US" altLang="ko-KR" sz="1600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sz="1600" b="1" dirty="0">
                    <a:solidFill>
                      <a:srgbClr val="0000CC"/>
                    </a:solidFill>
                  </a:rPr>
                  <a:t>상실감 등의 부정적 감정을 처리하고</a:t>
                </a:r>
                <a:r>
                  <a:rPr lang="en-US" altLang="ko-KR" sz="1600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sz="1600" b="1" dirty="0">
                    <a:solidFill>
                      <a:srgbClr val="0000CC"/>
                    </a:solidFill>
                  </a:rPr>
                  <a:t>성취감 등의 </a:t>
                </a:r>
                <a:endParaRPr lang="en-US" altLang="ko-KR" sz="1600" b="1" dirty="0">
                  <a:solidFill>
                    <a:srgbClr val="0000CC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sz="1600" b="1" dirty="0">
                    <a:solidFill>
                      <a:srgbClr val="0000CC"/>
                    </a:solidFill>
                  </a:rPr>
                  <a:t>  </a:t>
                </a:r>
                <a:r>
                  <a:rPr lang="ko-KR" altLang="en-US" sz="1600" b="1" dirty="0">
                    <a:solidFill>
                      <a:srgbClr val="0000CC"/>
                    </a:solidFill>
                  </a:rPr>
                  <a:t>긍정적 감정은 증진시켜 나감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sz="1600" b="1" dirty="0">
                    <a:solidFill>
                      <a:srgbClr val="0000CC"/>
                    </a:solidFill>
                  </a:rPr>
                  <a:t> 가족의 종결준비에 대해 평가하고 종결감정을 처리</a:t>
                </a:r>
                <a:r>
                  <a:rPr lang="en-US" altLang="ko-KR" sz="1600" b="1" dirty="0">
                    <a:solidFill>
                      <a:srgbClr val="0000CC"/>
                    </a:solidFill>
                  </a:rPr>
                  <a:t>: </a:t>
                </a:r>
                <a:r>
                  <a:rPr lang="ko-KR" altLang="en-US" sz="1600" b="1" dirty="0">
                    <a:solidFill>
                      <a:srgbClr val="0000CC"/>
                    </a:solidFill>
                  </a:rPr>
                  <a:t>슬픔</a:t>
                </a:r>
                <a:r>
                  <a:rPr lang="en-US" altLang="ko-KR" sz="1600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sz="1600" b="1" dirty="0">
                    <a:solidFill>
                      <a:srgbClr val="0000CC"/>
                    </a:solidFill>
                  </a:rPr>
                  <a:t>상실감</a:t>
                </a:r>
                <a:r>
                  <a:rPr lang="en-US" altLang="ko-KR" sz="1600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sz="1600" b="1" dirty="0">
                    <a:solidFill>
                      <a:srgbClr val="0000CC"/>
                    </a:solidFill>
                  </a:rPr>
                  <a:t>분노</a:t>
                </a:r>
                <a:r>
                  <a:rPr lang="en-US" altLang="ko-KR" sz="1600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sz="1600" b="1" dirty="0">
                    <a:solidFill>
                      <a:srgbClr val="0000CC"/>
                    </a:solidFill>
                  </a:rPr>
                  <a:t>죄책감이 있는지의 여부를</a:t>
                </a:r>
                <a:endParaRPr lang="en-US" altLang="ko-KR" sz="1600" b="1" dirty="0">
                  <a:solidFill>
                    <a:srgbClr val="0000CC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sz="1600" b="1" dirty="0">
                    <a:solidFill>
                      <a:srgbClr val="0000CC"/>
                    </a:solidFill>
                  </a:rPr>
                  <a:t>  </a:t>
                </a:r>
                <a:r>
                  <a:rPr lang="ko-KR" altLang="en-US" sz="1600" b="1" dirty="0">
                    <a:solidFill>
                      <a:srgbClr val="0000CC"/>
                    </a:solidFill>
                  </a:rPr>
                  <a:t> 평가하고 이를 처리하며</a:t>
                </a:r>
                <a:r>
                  <a:rPr lang="en-US" altLang="ko-KR" sz="1600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sz="1600" b="1" dirty="0">
                    <a:solidFill>
                      <a:srgbClr val="0000CC"/>
                    </a:solidFill>
                  </a:rPr>
                  <a:t>성취감</a:t>
                </a:r>
                <a:r>
                  <a:rPr lang="en-US" altLang="ko-KR" sz="1600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sz="1600" b="1" dirty="0">
                    <a:solidFill>
                      <a:srgbClr val="0000CC"/>
                    </a:solidFill>
                  </a:rPr>
                  <a:t>희망 등을 키움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sz="1600" b="1" dirty="0">
                    <a:solidFill>
                      <a:srgbClr val="0000CC"/>
                    </a:solidFill>
                  </a:rPr>
                  <a:t> 계약기간을 </a:t>
                </a:r>
                <a:r>
                  <a:rPr lang="en-US" altLang="ko-KR" sz="1600" b="1" dirty="0">
                    <a:solidFill>
                      <a:srgbClr val="0000CC"/>
                    </a:solidFill>
                  </a:rPr>
                  <a:t>2-3</a:t>
                </a:r>
                <a:r>
                  <a:rPr lang="ko-KR" altLang="en-US" sz="1600" b="1" dirty="0">
                    <a:solidFill>
                      <a:srgbClr val="0000CC"/>
                    </a:solidFill>
                  </a:rPr>
                  <a:t>주 앞둔 시점에 종결을 예고하고</a:t>
                </a:r>
                <a:r>
                  <a:rPr lang="en-US" altLang="ko-KR" sz="1600" b="1" dirty="0">
                    <a:solidFill>
                      <a:srgbClr val="0000CC"/>
                    </a:solidFill>
                  </a:rPr>
                  <a:t>, </a:t>
                </a:r>
                <a:r>
                  <a:rPr lang="ko-KR" altLang="en-US" sz="1600" b="1" dirty="0">
                    <a:solidFill>
                      <a:srgbClr val="0000CC"/>
                    </a:solidFill>
                  </a:rPr>
                  <a:t>치료시간 사이의 간격을 넓히거나 빈도를 줄임</a:t>
                </a:r>
                <a:endParaRPr lang="en-US" altLang="ko-KR" sz="1600" b="1" dirty="0">
                  <a:solidFill>
                    <a:srgbClr val="0000CC"/>
                  </a:solidFill>
                </a:endParaRPr>
              </a:p>
            </p:txBody>
          </p:sp>
          <p:sp>
            <p:nvSpPr>
              <p:cNvPr id="10252" name="Text Box 71"/>
              <p:cNvSpPr txBox="1">
                <a:spLocks noChangeArrowheads="1"/>
              </p:cNvSpPr>
              <p:nvPr/>
            </p:nvSpPr>
            <p:spPr bwMode="auto">
              <a:xfrm>
                <a:off x="0" y="3981489"/>
                <a:ext cx="9144000" cy="521650"/>
              </a:xfrm>
              <a:prstGeom prst="rect">
                <a:avLst/>
              </a:prstGeom>
              <a:gradFill rotWithShape="0">
                <a:gsLst>
                  <a:gs pos="0">
                    <a:srgbClr val="8488C4"/>
                  </a:gs>
                  <a:gs pos="53000">
                    <a:srgbClr val="D4DEFF"/>
                  </a:gs>
                  <a:gs pos="83000">
                    <a:srgbClr val="D4DEFF"/>
                  </a:gs>
                  <a:gs pos="100000">
                    <a:srgbClr val="96AB94"/>
                  </a:gs>
                </a:gsLst>
                <a:lin ang="5400000"/>
              </a:gradFill>
              <a:ln w="12700">
                <a:solidFill>
                  <a:srgbClr val="9999FF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0" latinLnBrk="0" hangingPunct="0">
                  <a:buSzPct val="75000"/>
                  <a:buFont typeface="Wingdings" pitchFamily="2" charset="2"/>
                  <a:buNone/>
                </a:pPr>
                <a:r>
                  <a:rPr kumimoji="0" lang="en-US" altLang="ko-KR" sz="2000" dirty="0">
                    <a:solidFill>
                      <a:schemeClr val="accent2"/>
                    </a:solidFill>
                    <a:latin typeface="HY견고딕" pitchFamily="18" charset="-127"/>
                    <a:ea typeface="HY견고딕" pitchFamily="18" charset="-127"/>
                  </a:rPr>
                  <a:t>1.3.2. </a:t>
                </a:r>
                <a:r>
                  <a:rPr kumimoji="0" lang="ko-KR" altLang="en-US" sz="2000" dirty="0">
                    <a:solidFill>
                      <a:schemeClr val="accent2"/>
                    </a:solidFill>
                    <a:latin typeface="HY견고딕" pitchFamily="18" charset="-127"/>
                    <a:ea typeface="HY견고딕" pitchFamily="18" charset="-127"/>
                  </a:rPr>
                  <a:t>종결을 위한 준비</a:t>
                </a:r>
                <a:endParaRPr kumimoji="0" lang="en-US" altLang="ko-KR" sz="2000" dirty="0">
                  <a:solidFill>
                    <a:schemeClr val="accent2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0245" name="Text Box 56"/>
            <p:cNvSpPr txBox="1">
              <a:spLocks noChangeArrowheads="1"/>
            </p:cNvSpPr>
            <p:nvPr/>
          </p:nvSpPr>
          <p:spPr bwMode="auto">
            <a:xfrm>
              <a:off x="96838" y="293688"/>
              <a:ext cx="4998484" cy="509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1.3.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가족치료의 과정</a:t>
              </a:r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: 3.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종결과정</a:t>
              </a:r>
              <a:endParaRPr lang="en-US" altLang="ko-KR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0246" name="Line 46"/>
            <p:cNvSpPr>
              <a:spLocks noChangeShapeType="1"/>
            </p:cNvSpPr>
            <p:nvPr/>
          </p:nvSpPr>
          <p:spPr bwMode="auto">
            <a:xfrm>
              <a:off x="3175" y="692696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7" name="Text Box 71"/>
            <p:cNvSpPr txBox="1">
              <a:spLocks noChangeArrowheads="1"/>
            </p:cNvSpPr>
            <p:nvPr/>
          </p:nvSpPr>
          <p:spPr bwMode="auto">
            <a:xfrm>
              <a:off x="32" y="764704"/>
              <a:ext cx="9143968" cy="43060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9999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latinLnBrk="0" hangingPunct="0">
                <a:lnSpc>
                  <a:spcPct val="150000"/>
                </a:lnSpc>
                <a:buSzPct val="75000"/>
                <a:buFont typeface="Wingdings" pitchFamily="2" charset="2"/>
                <a:buChar char="§"/>
              </a:pPr>
              <a:r>
                <a:rPr kumimoji="0" lang="en-US" altLang="ko-KR" sz="1600" b="1" dirty="0">
                  <a:solidFill>
                    <a:srgbClr val="FF9900"/>
                  </a:solidFill>
                  <a:latin typeface="Arial" charset="0"/>
                </a:rPr>
                <a:t> </a:t>
              </a:r>
              <a:r>
                <a:rPr kumimoji="0" lang="ko-KR" altLang="en-US" sz="1600" b="1" dirty="0">
                  <a:solidFill>
                    <a:srgbClr val="FF9900"/>
                  </a:solidFill>
                  <a:latin typeface="Arial" charset="0"/>
                </a:rPr>
                <a:t>치료를 종결하고</a:t>
              </a:r>
              <a:r>
                <a:rPr kumimoji="0" lang="en-US" altLang="ko-KR" sz="1600" b="1" dirty="0">
                  <a:solidFill>
                    <a:srgbClr val="FF9900"/>
                  </a:solidFill>
                  <a:latin typeface="Arial" charset="0"/>
                </a:rPr>
                <a:t>, </a:t>
              </a:r>
              <a:r>
                <a:rPr kumimoji="0" lang="ko-KR" altLang="en-US" sz="1600" b="1" dirty="0">
                  <a:solidFill>
                    <a:srgbClr val="FF9900"/>
                  </a:solidFill>
                  <a:latin typeface="Arial" charset="0"/>
                </a:rPr>
                <a:t>종결시기 판단기준</a:t>
              </a:r>
              <a:r>
                <a:rPr kumimoji="0" lang="en-US" altLang="ko-KR" sz="1600" b="1" dirty="0">
                  <a:solidFill>
                    <a:srgbClr val="FF9900"/>
                  </a:solidFill>
                  <a:latin typeface="Arial" charset="0"/>
                </a:rPr>
                <a:t>, </a:t>
              </a:r>
              <a:r>
                <a:rPr kumimoji="0" lang="ko-KR" altLang="en-US" sz="1600" b="1" dirty="0">
                  <a:solidFill>
                    <a:srgbClr val="FF9900"/>
                  </a:solidFill>
                  <a:latin typeface="Arial" charset="0"/>
                </a:rPr>
                <a:t>종결준비</a:t>
              </a:r>
              <a:r>
                <a:rPr kumimoji="0" lang="en-US" altLang="ko-KR" sz="1600" b="1" dirty="0">
                  <a:solidFill>
                    <a:srgbClr val="FF9900"/>
                  </a:solidFill>
                  <a:latin typeface="Arial" charset="0"/>
                </a:rPr>
                <a:t>, </a:t>
              </a:r>
              <a:r>
                <a:rPr kumimoji="0" lang="ko-KR" altLang="en-US" sz="1600" b="1" dirty="0">
                  <a:solidFill>
                    <a:srgbClr val="FF9900"/>
                  </a:solidFill>
                  <a:latin typeface="Arial" charset="0"/>
                </a:rPr>
                <a:t>종결을 위한 개입을 함</a:t>
              </a:r>
              <a:endParaRPr kumimoji="0" lang="en-US" altLang="ko-KR" sz="1600" b="1" dirty="0">
                <a:solidFill>
                  <a:srgbClr val="FF9900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293688"/>
            <a:ext cx="9147175" cy="6564312"/>
            <a:chOff x="0" y="293688"/>
            <a:chExt cx="9147175" cy="6564312"/>
          </a:xfrm>
        </p:grpSpPr>
        <p:sp>
          <p:nvSpPr>
            <p:cNvPr id="9219" name="Text Box 56"/>
            <p:cNvSpPr txBox="1">
              <a:spLocks noChangeArrowheads="1"/>
            </p:cNvSpPr>
            <p:nvPr/>
          </p:nvSpPr>
          <p:spPr bwMode="auto">
            <a:xfrm>
              <a:off x="96870" y="293688"/>
              <a:ext cx="5165197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1.3.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가족치료의 과정</a:t>
              </a:r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: 3.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종결과정</a:t>
              </a:r>
              <a:endParaRPr lang="en-US" altLang="ko-KR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9226" name="Line 46"/>
            <p:cNvSpPr>
              <a:spLocks noChangeShapeType="1"/>
            </p:cNvSpPr>
            <p:nvPr/>
          </p:nvSpPr>
          <p:spPr bwMode="auto">
            <a:xfrm>
              <a:off x="3207" y="716171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grpSp>
          <p:nvGrpSpPr>
            <p:cNvPr id="14" name="그룹 13"/>
            <p:cNvGrpSpPr/>
            <p:nvPr/>
          </p:nvGrpSpPr>
          <p:grpSpPr>
            <a:xfrm>
              <a:off x="0" y="764704"/>
              <a:ext cx="9144000" cy="6093296"/>
              <a:chOff x="0" y="939483"/>
              <a:chExt cx="9144000" cy="6774886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1419859"/>
                <a:ext cx="9144000" cy="6294510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A50021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  <a:latin typeface="굴림" pitchFamily="50" charset="-127"/>
                    <a:ea typeface="굴림" pitchFamily="50" charset="-127"/>
                  </a:rPr>
                  <a:t>치료과정을  </a:t>
                </a:r>
                <a:r>
                  <a:rPr lang="en-US" altLang="ko-KR" b="1" dirty="0">
                    <a:solidFill>
                      <a:srgbClr val="C00000"/>
                    </a:solidFill>
                    <a:latin typeface="굴림" pitchFamily="50" charset="-127"/>
                    <a:ea typeface="굴림" pitchFamily="50" charset="-127"/>
                  </a:rPr>
                  <a:t>review</a:t>
                </a:r>
                <a:r>
                  <a:rPr lang="ko-KR" altLang="en-US" b="1" dirty="0">
                    <a:solidFill>
                      <a:srgbClr val="C00000"/>
                    </a:solidFill>
                    <a:latin typeface="굴림" pitchFamily="50" charset="-127"/>
                    <a:ea typeface="굴림" pitchFamily="50" charset="-127"/>
                  </a:rPr>
                  <a:t>하여 변화의 내용과 수준을 확인함</a:t>
                </a:r>
                <a:r>
                  <a:rPr lang="en-US" altLang="ko-KR" b="1" dirty="0">
                    <a:solidFill>
                      <a:srgbClr val="C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</a:p>
              <a:p>
                <a:pPr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종결의 필요성을 언급하고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가족이 종결에 대한 감정에 대처하고 앞으로 어떻게 할 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것인지에 대해 결정하는 것을 돕고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성취 못한 목적을 달성할 수 있도록 최선을 다함</a:t>
                </a:r>
              </a:p>
              <a:p>
                <a:pPr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종결에 대한 감정을 표현하게 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목적달성 정도를 평가하고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앞으로의 행동방향을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스스로 결정하게 함</a:t>
                </a:r>
              </a:p>
              <a:p>
                <a:pPr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종결이 변화의 시작임을 알리고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종결 후의 추후면접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전화연락방법 등에 대해 논의</a:t>
                </a:r>
              </a:p>
              <a:p>
                <a:pPr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계획에 없던 종결을 한 경우에는 종결을 할 수 있는 권리를 인정하되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가족이 종결하고자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하는 이유에 대해 충분히 듣고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3-4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회의 치료면접을 한 후에도 종결을 하고자 하는 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경우에는 치료적 성과가 가족의 노력의 결과이며 그 변화를 앞으로도 지속할 것을 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권유하고 종결함</a:t>
                </a:r>
              </a:p>
              <a:p>
                <a:pPr marL="180975"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  <a:defRPr/>
                </a:pPr>
                <a:endParaRPr lang="en-US" altLang="ko-KR" b="1" dirty="0">
                  <a:solidFill>
                    <a:srgbClr val="C00000"/>
                  </a:solidFill>
                  <a:latin typeface="굴림" pitchFamily="50" charset="-127"/>
                  <a:ea typeface="굴림" pitchFamily="50" charset="-127"/>
                </a:endParaRPr>
              </a:p>
            </p:txBody>
          </p:sp>
          <p:sp>
            <p:nvSpPr>
              <p:cNvPr id="9227" name="Rectangle 54"/>
              <p:cNvSpPr>
                <a:spLocks noChangeArrowheads="1"/>
              </p:cNvSpPr>
              <p:nvPr/>
            </p:nvSpPr>
            <p:spPr bwMode="auto">
              <a:xfrm>
                <a:off x="0" y="939483"/>
                <a:ext cx="9144000" cy="579452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1.3.3. 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종결과정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종결을 위한 개입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0" y="260350"/>
            <a:ext cx="9147175" cy="6597649"/>
            <a:chOff x="0" y="260350"/>
            <a:chExt cx="9147175" cy="6597649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72997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260350"/>
              <a:ext cx="361509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2. 1.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가족치료의 실제</a:t>
              </a:r>
              <a:endParaRPr lang="en-US" altLang="ko-KR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2" name="그룹 11"/>
            <p:cNvGrpSpPr/>
            <p:nvPr/>
          </p:nvGrpSpPr>
          <p:grpSpPr>
            <a:xfrm>
              <a:off x="0" y="1285860"/>
              <a:ext cx="9144000" cy="5572139"/>
              <a:chOff x="0" y="2060631"/>
              <a:chExt cx="9144000" cy="5909847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2518864"/>
                <a:ext cx="9144000" cy="5451614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1)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파괴적 상호작용이 일어나는 경우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상호작용 연쇄과정을 파악한 후 이를 차단하기 위하여 제 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3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자에게 질문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상호비난을 할 수 없는 특정 내용으로 의사소통을 국한 시킴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기본적인 의사소통 규칙을 제시하고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이를 반복하여 상기시킴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이 시도들이 실패할 경우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가족성원을 분리하여 치료함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파괴적 상호작용을 방지할 수 없는 경우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이미 발생한 부정적 영향을 제거하기 위해 개입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endParaRPr lang="en-US" altLang="ko-KR" sz="800" b="1" dirty="0">
                  <a:solidFill>
                    <a:srgbClr val="0000CC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0000CC"/>
                    </a:solidFill>
                  </a:rPr>
                  <a:t>2)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 한 사람이 대화를 독점하는 경우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대화를 독점하는 사람의 이야기를 먼저 들어주고 충분히 인정해줌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대화를 독점하는 원인을 파악하여 제거함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성격 때문에 대화를 독점하고자 하는 경우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개별면접을 통해 치료</a:t>
                </a:r>
              </a:p>
            </p:txBody>
          </p:sp>
          <p:sp>
            <p:nvSpPr>
              <p:cNvPr id="7173" name="Rectangle 54"/>
              <p:cNvSpPr>
                <a:spLocks noChangeArrowheads="1"/>
              </p:cNvSpPr>
              <p:nvPr/>
            </p:nvSpPr>
            <p:spPr bwMode="auto">
              <a:xfrm>
                <a:off x="0" y="2060631"/>
                <a:ext cx="9144000" cy="575476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2.1. 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가족과 관련된 상황과 대처방안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0" name="Text Box 71"/>
            <p:cNvSpPr txBox="1">
              <a:spLocks noChangeArrowheads="1"/>
            </p:cNvSpPr>
            <p:nvPr/>
          </p:nvSpPr>
          <p:spPr bwMode="auto">
            <a:xfrm>
              <a:off x="32" y="785794"/>
              <a:ext cx="9143968" cy="46166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9999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latinLnBrk="0" hangingPunct="0">
                <a:lnSpc>
                  <a:spcPct val="150000"/>
                </a:lnSpc>
                <a:buSzPct val="75000"/>
                <a:buFont typeface="Wingdings" pitchFamily="2" charset="2"/>
                <a:buChar char="§"/>
              </a:pPr>
              <a:r>
                <a:rPr kumimoji="0" lang="en-US" altLang="ko-KR" sz="1600" b="1" dirty="0">
                  <a:solidFill>
                    <a:srgbClr val="FF9900"/>
                  </a:solidFill>
                  <a:latin typeface="Arial" charset="0"/>
                </a:rPr>
                <a:t> </a:t>
              </a:r>
              <a:r>
                <a:rPr kumimoji="0" lang="ko-KR" altLang="en-US" sz="1600" b="1" dirty="0">
                  <a:solidFill>
                    <a:srgbClr val="FF9900"/>
                  </a:solidFill>
                  <a:latin typeface="Arial" charset="0"/>
                </a:rPr>
                <a:t>가족치료 과정에서 직면하는 상황과 대처방안</a:t>
              </a:r>
              <a:r>
                <a:rPr kumimoji="0" lang="en-US" altLang="ko-KR" sz="1600" b="1" dirty="0">
                  <a:solidFill>
                    <a:srgbClr val="FF9900"/>
                  </a:solidFill>
                  <a:latin typeface="Arial" charset="0"/>
                </a:rPr>
                <a:t>, </a:t>
              </a:r>
              <a:r>
                <a:rPr kumimoji="0" lang="ko-KR" altLang="en-US" sz="1600" b="1" dirty="0">
                  <a:solidFill>
                    <a:srgbClr val="FF9900"/>
                  </a:solidFill>
                  <a:latin typeface="Arial" charset="0"/>
                </a:rPr>
                <a:t>윤리적 문제 등에 대해 논의</a:t>
              </a:r>
              <a:endParaRPr kumimoji="0" lang="en-US" altLang="ko-KR" sz="1600" b="1" dirty="0">
                <a:solidFill>
                  <a:srgbClr val="FF9900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/>
          <p:nvPr/>
        </p:nvGrpSpPr>
        <p:grpSpPr>
          <a:xfrm>
            <a:off x="0" y="260350"/>
            <a:ext cx="9147175" cy="6597649"/>
            <a:chOff x="0" y="260350"/>
            <a:chExt cx="9147175" cy="6597649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72997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260350"/>
              <a:ext cx="361509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2. 1.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가족치료의 실제</a:t>
              </a:r>
              <a:endParaRPr lang="en-US" altLang="ko-KR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3" name="그룹 11"/>
            <p:cNvGrpSpPr/>
            <p:nvPr/>
          </p:nvGrpSpPr>
          <p:grpSpPr>
            <a:xfrm>
              <a:off x="0" y="785794"/>
              <a:ext cx="9144000" cy="6072205"/>
              <a:chOff x="0" y="1530255"/>
              <a:chExt cx="9144000" cy="6440223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2060628"/>
                <a:ext cx="9144000" cy="5909850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r>
                  <a:rPr lang="en-US" altLang="ko-KR" b="1" dirty="0">
                    <a:solidFill>
                      <a:srgbClr val="0000CC"/>
                    </a:solidFill>
                  </a:rPr>
                  <a:t>3)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 주요 가족성원이 말하지 않는 경우</a:t>
                </a:r>
              </a:p>
              <a:p>
                <a:pPr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정신건강상의 문제가 있는지에 대해 철저한 확인을 해야 함</a:t>
                </a:r>
              </a:p>
              <a:p>
                <a:pPr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치료적 관계를 형성하고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그 성원의 감정을 인정해주어야 함</a:t>
                </a:r>
              </a:p>
              <a:p>
                <a:pPr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그 성원에게 이야기를 해주는 것이 치료에 도움이 된다는 점을 지적함</a:t>
                </a:r>
              </a:p>
              <a:p>
                <a:pPr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개별면접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산책 등 대화를 위한 상황을 바꾸어 보는 것도 바람직함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endParaRPr lang="ko-KR" altLang="en-US" sz="800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r>
                  <a:rPr lang="en-US" altLang="ko-KR" b="1" dirty="0">
                    <a:solidFill>
                      <a:srgbClr val="0000CC"/>
                    </a:solidFill>
                  </a:rPr>
                  <a:t>4)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비밀노출의 문제와 관련된 경우</a:t>
                </a:r>
              </a:p>
              <a:p>
                <a:pPr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해당 정보가 비밀을 요하는 사적 정보인지를 판단함</a:t>
                </a:r>
              </a:p>
              <a:p>
                <a:pPr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치료자가 비밀을 요하는 정보인지의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판단권을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가짐을 확실히 언급함</a:t>
                </a:r>
              </a:p>
              <a:p>
                <a:pPr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비밀이 노출될 경우 예상되는 결과를 예측하고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비밀노출의 합리적 시점과 이득을 판단</a:t>
                </a:r>
              </a:p>
              <a:p>
                <a:pPr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비밀노출이 유익하다고 판단되는 경우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비밀보유자 스스로 노출토록 함</a:t>
                </a: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비밀보장에 대한 지속적 요구나 극단적 요구로 치료적 진전이 이루어지지 않을 경우 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200"/>
                  </a:spcBef>
                  <a:spcAft>
                    <a:spcPts val="2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종결을 고려할 수 있음</a:t>
                </a:r>
              </a:p>
            </p:txBody>
          </p:sp>
          <p:sp>
            <p:nvSpPr>
              <p:cNvPr id="7173" name="Rectangle 54"/>
              <p:cNvSpPr>
                <a:spLocks noChangeArrowheads="1"/>
              </p:cNvSpPr>
              <p:nvPr/>
            </p:nvSpPr>
            <p:spPr bwMode="auto">
              <a:xfrm>
                <a:off x="0" y="1530255"/>
                <a:ext cx="9144000" cy="575476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2.1. 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가족과 관련된 상황과 대처방안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/>
          <p:nvPr/>
        </p:nvGrpSpPr>
        <p:grpSpPr>
          <a:xfrm>
            <a:off x="0" y="260350"/>
            <a:ext cx="9147175" cy="6597649"/>
            <a:chOff x="0" y="260350"/>
            <a:chExt cx="9147175" cy="6597649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72997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260350"/>
              <a:ext cx="361509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2. 1.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가족치료의 실제</a:t>
              </a:r>
              <a:endParaRPr lang="en-US" altLang="ko-KR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3" name="그룹 11"/>
            <p:cNvGrpSpPr/>
            <p:nvPr/>
          </p:nvGrpSpPr>
          <p:grpSpPr>
            <a:xfrm>
              <a:off x="0" y="785794"/>
              <a:ext cx="9144000" cy="6072205"/>
              <a:chOff x="0" y="1530255"/>
              <a:chExt cx="9144000" cy="6440223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2060628"/>
                <a:ext cx="9144000" cy="5909850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0000CC"/>
                    </a:solidFill>
                  </a:rPr>
                  <a:t>1)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  치료자 자신의 해결되지 않은 감정 문제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치료자 자신의 해결되지 않은 감정문제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(unfinished business)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에 대해 정확히 인식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어떤 상황에서 해결되지 않은 감정이 나타나는지를 파악하여야 함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지도감독이나 가족치료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감수성훈련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집단치료를 받을 필요가 있음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endParaRPr lang="ko-KR" altLang="en-US" sz="800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0000CC"/>
                    </a:solidFill>
                  </a:rPr>
                  <a:t>2)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여성 치료자가 권위사용에 어려움을 겪는 경우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가족의 요구를 들어주는 것이 좋은지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권위를 사용하는 것이 바람직한지를 판단해야 함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전문가로서의 권위를 행사함으로써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어떤 치료적 성과를 얻고자 하는지에 대한 분명한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목적의식을 가지고 있어야 함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권위를 적절히 사용할 때만 권위가 유지된다는 사실을 인식해야 함</a:t>
                </a:r>
              </a:p>
              <a:p>
                <a:pPr>
                  <a:lnSpc>
                    <a:spcPct val="150000"/>
                  </a:lnSpc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권위 행사에 따르는 어려움이 어디서 발생했는지 그 원인을 파악하고 해결해 나가야 함</a:t>
                </a:r>
              </a:p>
            </p:txBody>
          </p:sp>
          <p:sp>
            <p:nvSpPr>
              <p:cNvPr id="7173" name="Rectangle 54"/>
              <p:cNvSpPr>
                <a:spLocks noChangeArrowheads="1"/>
              </p:cNvSpPr>
              <p:nvPr/>
            </p:nvSpPr>
            <p:spPr bwMode="auto">
              <a:xfrm>
                <a:off x="0" y="1530255"/>
                <a:ext cx="9144000" cy="575476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2.1.  </a:t>
                </a:r>
                <a:r>
                  <a:rPr lang="ko-KR" altLang="en-US" sz="2000" dirty="0" err="1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치료자와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 관련된 상황과 대처방안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0"/>
          <p:cNvGrpSpPr/>
          <p:nvPr/>
        </p:nvGrpSpPr>
        <p:grpSpPr>
          <a:xfrm>
            <a:off x="0" y="260350"/>
            <a:ext cx="9147175" cy="6597649"/>
            <a:chOff x="0" y="260350"/>
            <a:chExt cx="9147175" cy="6597649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72997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260350"/>
              <a:ext cx="361509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2. 1.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가족치료의 실제</a:t>
              </a:r>
              <a:endParaRPr lang="en-US" altLang="ko-KR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3" name="그룹 11"/>
            <p:cNvGrpSpPr/>
            <p:nvPr/>
          </p:nvGrpSpPr>
          <p:grpSpPr>
            <a:xfrm>
              <a:off x="0" y="785794"/>
              <a:ext cx="9144000" cy="6072205"/>
              <a:chOff x="0" y="1530255"/>
              <a:chExt cx="9144000" cy="6440223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2060628"/>
                <a:ext cx="9144000" cy="5909850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spcBef>
                    <a:spcPts val="200"/>
                  </a:spcBef>
                  <a:spcAft>
                    <a:spcPts val="200"/>
                  </a:spcAft>
                </a:pPr>
                <a:r>
                  <a:rPr lang="en-US" altLang="ko-KR" b="1" dirty="0">
                    <a:solidFill>
                      <a:srgbClr val="0000CC"/>
                    </a:solidFill>
                  </a:rPr>
                  <a:t>3)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치료자의 개인적 가치관이 작용하는 경우</a:t>
                </a: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가족과 치료자 자신의 가치 차이에 대한 정확한 인식을 가져야 함</a:t>
                </a: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이러한 가치 차이가 치료적 관계에 미치는 영향을 파악하여야 함</a:t>
                </a: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가치 차이로 인하여 가족에 대해 거부감을 느끼지 않는 상황에서는 이러한 차이를 인정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하고 원조 의사를 정확히 밝혀야 함</a:t>
                </a: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가치 차이를 성장의 계기로 활용할 수 있어야 함</a:t>
                </a: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이런 노력에도 가치 차이가 치료를 방해할 경우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치료 중단 또는 다른 치료자에게 의뢰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endParaRPr lang="en-US" altLang="ko-KR" sz="800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</a:pPr>
                <a:r>
                  <a:rPr lang="en-US" altLang="ko-KR" b="1" dirty="0">
                    <a:solidFill>
                      <a:srgbClr val="0000CC"/>
                    </a:solidFill>
                  </a:rPr>
                  <a:t>4) </a:t>
                </a:r>
                <a:r>
                  <a:rPr lang="ko-KR" altLang="en-US" b="1" dirty="0">
                    <a:solidFill>
                      <a:srgbClr val="0000CC"/>
                    </a:solidFill>
                  </a:rPr>
                  <a:t>가족치료에 대한 경험과 이해가 부족한 경우</a:t>
                </a: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치료시간에 나타나는 특징적인 가족의사소통을 찾아내고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반복되는 비언어적 메시지를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 언어적 내용으로 해석할 것</a:t>
                </a: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지도감독과 자문을 구하고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동료들로부터 지지를 구할 것</a:t>
                </a: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적절한 개입시기를 찾기 위하여 노력할 것</a:t>
                </a: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면접 기록을 검토하고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사전 준비를 철저히 할 것</a:t>
                </a: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역할극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조각기법 등의 다양한 기법을 활용할 것</a:t>
                </a: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자신이 사용하는 치료모델로 스스로가 치료를 받아 볼 것</a:t>
                </a: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업무량의 적정 선에서 관리할 것</a:t>
                </a:r>
              </a:p>
            </p:txBody>
          </p:sp>
          <p:sp>
            <p:nvSpPr>
              <p:cNvPr id="7173" name="Rectangle 54"/>
              <p:cNvSpPr>
                <a:spLocks noChangeArrowheads="1"/>
              </p:cNvSpPr>
              <p:nvPr/>
            </p:nvSpPr>
            <p:spPr bwMode="auto">
              <a:xfrm>
                <a:off x="0" y="1530255"/>
                <a:ext cx="9144000" cy="575476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2.1.  </a:t>
                </a:r>
                <a:r>
                  <a:rPr lang="ko-KR" altLang="en-US" sz="2000" dirty="0" err="1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치료자와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 관련된 상황과 대처방안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0" y="260350"/>
            <a:ext cx="9180000" cy="6481016"/>
            <a:chOff x="0" y="260350"/>
            <a:chExt cx="9180000" cy="6481016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72997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260350"/>
              <a:ext cx="547457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3.1.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가족치료 과정의 윤리적 쟁점</a:t>
              </a:r>
              <a:endParaRPr lang="en-US" altLang="ko-KR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2" name="그룹 11"/>
            <p:cNvGrpSpPr/>
            <p:nvPr/>
          </p:nvGrpSpPr>
          <p:grpSpPr>
            <a:xfrm>
              <a:off x="0" y="928670"/>
              <a:ext cx="9180000" cy="2016224"/>
              <a:chOff x="0" y="2060631"/>
              <a:chExt cx="9180000" cy="2138421"/>
            </a:xfrm>
          </p:grpSpPr>
          <p:sp>
            <p:nvSpPr>
              <p:cNvPr id="7173" name="Rectangle 54"/>
              <p:cNvSpPr>
                <a:spLocks noChangeArrowheads="1"/>
              </p:cNvSpPr>
              <p:nvPr/>
            </p:nvSpPr>
            <p:spPr bwMode="auto">
              <a:xfrm>
                <a:off x="0" y="2060631"/>
                <a:ext cx="9180000" cy="575476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3.1.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가치와 윤리의 개념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2595237"/>
                <a:ext cx="9180000" cy="1603815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spcBef>
                    <a:spcPts val="500"/>
                  </a:spcBef>
                  <a:spcAft>
                    <a:spcPts val="500"/>
                  </a:spcAft>
                  <a:buFontTx/>
                  <a:buChar char="•"/>
                  <a:defRPr/>
                </a:pP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가치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: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다수의 구성원이 바람직하다고 생각하거나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,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개인의 선호도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(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전문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+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개인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+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사회가치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)</a:t>
                </a:r>
              </a:p>
              <a:p>
                <a:pPr>
                  <a:spcBef>
                    <a:spcPts val="500"/>
                  </a:spcBef>
                  <a:spcAft>
                    <a:spcPts val="500"/>
                  </a:spcAft>
                  <a:buFontTx/>
                  <a:buChar char="•"/>
                  <a:defRPr/>
                </a:pP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윤리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: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무엇이 옳고 그른지에 대한 판단기준</a:t>
                </a:r>
                <a:endPara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>
                  <a:spcBef>
                    <a:spcPts val="500"/>
                  </a:spcBef>
                  <a:spcAft>
                    <a:spcPts val="500"/>
                  </a:spcAft>
                  <a:buFontTx/>
                  <a:buChar char="•"/>
                  <a:defRPr/>
                </a:pP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 err="1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가족치료자는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가치간의 불일치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특정상황에서 어떤 것을 택해도 장단점이 있어 분명한</a:t>
                </a:r>
                <a:endPara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>
                  <a:spcBef>
                    <a:spcPts val="500"/>
                  </a:spcBef>
                  <a:spcAft>
                    <a:spcPts val="500"/>
                  </a:spcAft>
                  <a:defRPr/>
                </a:pP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 결정을 내릴 수 없는 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ethical dilemma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에 봉착하기도 함</a:t>
                </a:r>
                <a:endParaRPr lang="en-US" altLang="ko-KR" b="1" dirty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endParaRPr>
              </a:p>
            </p:txBody>
          </p:sp>
        </p:grpSp>
        <p:grpSp>
          <p:nvGrpSpPr>
            <p:cNvPr id="3" name="그룹 8"/>
            <p:cNvGrpSpPr>
              <a:grpSpLocks/>
            </p:cNvGrpSpPr>
            <p:nvPr/>
          </p:nvGrpSpPr>
          <p:grpSpPr bwMode="auto">
            <a:xfrm>
              <a:off x="0" y="3214686"/>
              <a:ext cx="9144000" cy="3526680"/>
              <a:chOff x="-32" y="795134"/>
              <a:chExt cx="9144032" cy="2896781"/>
            </a:xfrm>
          </p:grpSpPr>
          <p:sp>
            <p:nvSpPr>
              <p:cNvPr id="14" name="Rectangle 77"/>
              <p:cNvSpPr>
                <a:spLocks noChangeArrowheads="1"/>
              </p:cNvSpPr>
              <p:nvPr/>
            </p:nvSpPr>
            <p:spPr bwMode="auto">
              <a:xfrm>
                <a:off x="-32" y="1147204"/>
                <a:ext cx="9144032" cy="2544711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180975">
                  <a:spcBef>
                    <a:spcPts val="800"/>
                  </a:spcBef>
                  <a:spcAft>
                    <a:spcPts val="800"/>
                  </a:spcAft>
                  <a:buFontTx/>
                  <a:buChar char="•"/>
                  <a:defRPr/>
                </a:pP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미국 부부가족치료학회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(AAMFT)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의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윤리강령 주요 내용은 다음과 같음 </a:t>
                </a:r>
                <a:endPara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spcBef>
                    <a:spcPts val="800"/>
                  </a:spcBef>
                  <a:spcAft>
                    <a:spcPts val="800"/>
                  </a:spcAft>
                  <a:buFontTx/>
                  <a:buChar char="•"/>
                  <a:defRPr/>
                </a:pPr>
                <a:r>
                  <a:rPr lang="ko-KR" altLang="en-US" b="1" dirty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 err="1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내담자에</a:t>
                </a:r>
                <a:r>
                  <a:rPr lang="ko-KR" altLang="en-US" b="1" dirty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 대한 책임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: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다양성 존중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이중관계 금지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자기결정권 존중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치료결과와 의뢰에</a:t>
                </a:r>
                <a:endPara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spcBef>
                    <a:spcPts val="800"/>
                  </a:spcBef>
                  <a:spcAft>
                    <a:spcPts val="800"/>
                  </a:spcAft>
                  <a:defRPr/>
                </a:pP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대한 책임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고지와 사전동의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등</a:t>
                </a:r>
                <a:endPara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spcBef>
                    <a:spcPts val="800"/>
                  </a:spcBef>
                  <a:spcAft>
                    <a:spcPts val="800"/>
                  </a:spcAft>
                  <a:buFontTx/>
                  <a:buChar char="•"/>
                  <a:defRPr/>
                </a:pP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비밀보장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: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자해나 </a:t>
                </a:r>
                <a:r>
                  <a:rPr lang="ko-KR" altLang="en-US" b="1" dirty="0" err="1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타해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(</a:t>
                </a:r>
                <a:r>
                  <a:rPr lang="ko-KR" altLang="en-US" b="1" dirty="0" err="1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他害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),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학대나 방임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, 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폭력 등의 위험이 있는 경우 예외</a:t>
                </a:r>
                <a:endParaRPr lang="en-US" altLang="ko-KR" b="1" dirty="0">
                  <a:solidFill>
                    <a:srgbClr val="800000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spcBef>
                    <a:spcPts val="800"/>
                  </a:spcBef>
                  <a:spcAft>
                    <a:spcPts val="800"/>
                  </a:spcAft>
                  <a:buFontTx/>
                  <a:buChar char="•"/>
                  <a:defRPr/>
                </a:pP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전문성과 품위</a:t>
                </a:r>
                <a:r>
                  <a:rPr lang="en-US" altLang="ko-KR" b="1" dirty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훈련생 및 연구대상에 대한 책임</a:t>
                </a:r>
                <a:r>
                  <a:rPr lang="en-US" altLang="ko-KR" b="1" dirty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가족치료 전문직에 대한 책임</a:t>
                </a:r>
                <a:r>
                  <a:rPr lang="en-US" altLang="ko-KR" b="1" dirty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비용에</a:t>
                </a:r>
                <a:endParaRPr lang="en-US" altLang="ko-KR" b="1" dirty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 marL="180975">
                  <a:spcBef>
                    <a:spcPts val="800"/>
                  </a:spcBef>
                  <a:spcAft>
                    <a:spcPts val="800"/>
                  </a:spcAft>
                  <a:defRPr/>
                </a:pPr>
                <a:r>
                  <a:rPr lang="en-US" altLang="ko-KR" b="1" dirty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  </a:t>
                </a:r>
                <a:r>
                  <a:rPr lang="ko-KR" altLang="en-US" b="1" dirty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대한 합의</a:t>
                </a:r>
                <a:r>
                  <a:rPr lang="en-US" altLang="ko-KR" b="1" dirty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서비스 홍보의 책임성 등 </a:t>
                </a:r>
                <a:endParaRPr lang="en-US" altLang="ko-KR" b="1" dirty="0">
                  <a:solidFill>
                    <a:srgbClr val="0000CC"/>
                  </a:solidFill>
                  <a:latin typeface="굴림" pitchFamily="50" charset="-127"/>
                  <a:ea typeface="굴림" pitchFamily="50" charset="-127"/>
                </a:endParaRPr>
              </a:p>
            </p:txBody>
          </p:sp>
          <p:sp>
            <p:nvSpPr>
              <p:cNvPr id="7178" name="Rectangle 54"/>
              <p:cNvSpPr>
                <a:spLocks noChangeArrowheads="1"/>
              </p:cNvSpPr>
              <p:nvPr/>
            </p:nvSpPr>
            <p:spPr bwMode="auto">
              <a:xfrm>
                <a:off x="-32" y="795134"/>
                <a:ext cx="9144000" cy="414027"/>
              </a:xfrm>
              <a:prstGeom prst="rect">
                <a:avLst/>
              </a:prstGeom>
              <a:gradFill rotWithShape="0">
                <a:gsLst>
                  <a:gs pos="0">
                    <a:srgbClr val="D6B19C"/>
                  </a:gs>
                  <a:gs pos="30000">
                    <a:srgbClr val="D49E6C"/>
                  </a:gs>
                  <a:gs pos="70000">
                    <a:srgbClr val="A65528"/>
                  </a:gs>
                  <a:gs pos="100000">
                    <a:srgbClr val="663012"/>
                  </a:gs>
                </a:gsLst>
                <a:lin ang="5400000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3.2.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가족치료의 주요 윤리원칙</a:t>
                </a:r>
              </a:p>
            </p:txBody>
          </p:sp>
        </p:grp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그룹 9"/>
          <p:cNvGrpSpPr/>
          <p:nvPr/>
        </p:nvGrpSpPr>
        <p:grpSpPr>
          <a:xfrm>
            <a:off x="0" y="260350"/>
            <a:ext cx="9147175" cy="6597650"/>
            <a:chOff x="0" y="260350"/>
            <a:chExt cx="9147175" cy="6597650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72997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260350"/>
              <a:ext cx="5530681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3.1.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가족치료 과정의 윤리적 쟁점</a:t>
              </a:r>
              <a:endParaRPr lang="en-US" altLang="ko-KR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2" name="그룹 11"/>
            <p:cNvGrpSpPr/>
            <p:nvPr/>
          </p:nvGrpSpPr>
          <p:grpSpPr>
            <a:xfrm>
              <a:off x="0" y="764704"/>
              <a:ext cx="9144000" cy="2878610"/>
              <a:chOff x="0" y="1831516"/>
              <a:chExt cx="9144000" cy="3053073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2289749"/>
                <a:ext cx="9144000" cy="2594840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  <a:defRPr/>
                </a:pP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누구를 </a:t>
                </a:r>
                <a:r>
                  <a:rPr lang="ko-KR" altLang="en-US" b="1" dirty="0" err="1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내담자로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볼 것인가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?(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전체 가족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개인복지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개인과 가족의 균형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?)</a:t>
                </a: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  <a:defRPr/>
                </a:pPr>
                <a:r>
                  <a:rPr lang="en-US" altLang="ko-KR" b="1" dirty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내담자가 원하지 않는 결과가 나올 경우 어떻게 할 것인가</a:t>
                </a:r>
                <a:r>
                  <a:rPr lang="en-US" altLang="ko-KR" b="1" dirty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?(</a:t>
                </a:r>
                <a:r>
                  <a:rPr lang="ko-KR" altLang="en-US" b="1" dirty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치료자 주도 </a:t>
                </a:r>
                <a:r>
                  <a:rPr lang="en-US" altLang="ko-KR" b="1" dirty="0" err="1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vs</a:t>
                </a:r>
                <a:r>
                  <a:rPr lang="en-US" altLang="ko-KR" b="1" dirty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 err="1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내담자</a:t>
                </a:r>
                <a:r>
                  <a:rPr lang="ko-KR" altLang="en-US" b="1" dirty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 자율</a:t>
                </a:r>
                <a:r>
                  <a:rPr lang="en-US" altLang="ko-KR" b="1" dirty="0">
                    <a:solidFill>
                      <a:srgbClr val="0000CC"/>
                    </a:solidFill>
                    <a:latin typeface="굴림" pitchFamily="50" charset="-127"/>
                    <a:ea typeface="굴림" pitchFamily="50" charset="-127"/>
                  </a:rPr>
                  <a:t>)</a:t>
                </a: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  <a:defRPr/>
                </a:pP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어떤 비밀을 어디까지 보장해야 하는가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?</a:t>
                </a: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  <a:defRPr/>
                </a:pP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 err="1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치료자와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내담자의 이중관계는 어디서부터 인정되는가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?</a:t>
                </a: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  <a:defRPr/>
                </a:pP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정신장애 진단명이 가족관계에 어떤 영향을 주는가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?(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진단명 인정 </a:t>
                </a:r>
                <a:r>
                  <a:rPr lang="en-US" altLang="ko-KR" b="1" dirty="0" err="1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vs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관계로 재정의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)</a:t>
                </a: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  <a:defRPr/>
                </a:pP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 err="1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치료자에게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당연한 것이 </a:t>
                </a:r>
                <a:r>
                  <a:rPr lang="ko-KR" altLang="en-US" b="1" dirty="0" err="1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내담자에게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당연한 것인가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?</a:t>
                </a: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  <a:buFont typeface="Wingdings" pitchFamily="2" charset="2"/>
                  <a:buChar char="ü"/>
                  <a:defRPr/>
                </a:pP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치료자의 미해결된 문제는 어떻게 할 것인가</a:t>
                </a: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?</a:t>
                </a:r>
              </a:p>
            </p:txBody>
          </p:sp>
          <p:sp>
            <p:nvSpPr>
              <p:cNvPr id="7173" name="Rectangle 54"/>
              <p:cNvSpPr>
                <a:spLocks noChangeArrowheads="1"/>
              </p:cNvSpPr>
              <p:nvPr/>
            </p:nvSpPr>
            <p:spPr bwMode="auto">
              <a:xfrm>
                <a:off x="0" y="1831516"/>
                <a:ext cx="9144000" cy="575476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3.3.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가족치료 과정의 윤리적 딜레마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grpSp>
          <p:nvGrpSpPr>
            <p:cNvPr id="3" name="그룹 8"/>
            <p:cNvGrpSpPr>
              <a:grpSpLocks/>
            </p:cNvGrpSpPr>
            <p:nvPr/>
          </p:nvGrpSpPr>
          <p:grpSpPr bwMode="auto">
            <a:xfrm>
              <a:off x="0" y="3714752"/>
              <a:ext cx="9144000" cy="3143248"/>
              <a:chOff x="-32" y="266559"/>
              <a:chExt cx="9144032" cy="2581833"/>
            </a:xfrm>
          </p:grpSpPr>
          <p:sp>
            <p:nvSpPr>
              <p:cNvPr id="14" name="Rectangle 77"/>
              <p:cNvSpPr>
                <a:spLocks noChangeArrowheads="1"/>
              </p:cNvSpPr>
              <p:nvPr/>
            </p:nvSpPr>
            <p:spPr bwMode="auto">
              <a:xfrm>
                <a:off x="-32" y="677309"/>
                <a:ext cx="9144032" cy="2171083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FF0000"/>
                    </a:solidFill>
                  </a:rPr>
                  <a:t> 윤리적 딜레마 상황을 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6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하 원칙에 의하여 철저히 분석하고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,</a:t>
                </a:r>
                <a:endParaRPr lang="ko-KR" altLang="en-US" b="1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FF0000"/>
                    </a:solidFill>
                  </a:rPr>
                  <a:t> 전문직의 윤리강령과  원칙을 철저히 검토하고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,</a:t>
                </a:r>
                <a:endParaRPr lang="ko-KR" altLang="en-US" b="1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FF0000"/>
                    </a:solidFill>
                  </a:rPr>
                  <a:t> 필요에 따라 동료와 상급자의 지도감독을 받거나 자문을 구하며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,</a:t>
                </a:r>
                <a:endParaRPr lang="ko-KR" altLang="en-US" b="1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FF0000"/>
                    </a:solidFill>
                  </a:rPr>
                  <a:t> 윤리적 원칙의 우선순위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 (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생명보호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존엄성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평등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자율성과 자유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최소 손실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삶의 질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,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altLang="ko-KR" b="1" dirty="0">
                    <a:solidFill>
                      <a:srgbClr val="FF0000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사생활 및 비밀보장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진실성과 정보의 개방 원칙의 순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)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에 따라 결정을 내리고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,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 </a:t>
                </a:r>
                <a:endParaRPr lang="en-US" altLang="ko-KR" b="1" dirty="0">
                  <a:solidFill>
                    <a:srgbClr val="FF0000"/>
                  </a:solidFill>
                </a:endParaRPr>
              </a:p>
              <a:p>
                <a:pPr>
                  <a:lnSpc>
                    <a:spcPct val="150000"/>
                  </a:lnSpc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FF0000"/>
                    </a:solidFill>
                  </a:rPr>
                  <a:t> 이러한 결정을 수행하되</a:t>
                </a:r>
                <a:r>
                  <a:rPr lang="en-US" altLang="ko-KR" b="1" dirty="0">
                    <a:solidFill>
                      <a:srgbClr val="FF0000"/>
                    </a:solidFill>
                  </a:rPr>
                  <a:t>,  </a:t>
                </a:r>
                <a:r>
                  <a:rPr lang="ko-KR" altLang="en-US" b="1" dirty="0">
                    <a:solidFill>
                      <a:srgbClr val="FF0000"/>
                    </a:solidFill>
                  </a:rPr>
                  <a:t>관련된 사람들의 이해득실을 면밀히 살펴야 함</a:t>
                </a:r>
              </a:p>
            </p:txBody>
          </p:sp>
          <p:sp>
            <p:nvSpPr>
              <p:cNvPr id="7178" name="Rectangle 54"/>
              <p:cNvSpPr>
                <a:spLocks noChangeArrowheads="1"/>
              </p:cNvSpPr>
              <p:nvPr/>
            </p:nvSpPr>
            <p:spPr bwMode="auto">
              <a:xfrm>
                <a:off x="0" y="266559"/>
                <a:ext cx="9144000" cy="414027"/>
              </a:xfrm>
              <a:prstGeom prst="rect">
                <a:avLst/>
              </a:prstGeom>
              <a:gradFill rotWithShape="0">
                <a:gsLst>
                  <a:gs pos="0">
                    <a:srgbClr val="D6B19C"/>
                  </a:gs>
                  <a:gs pos="30000">
                    <a:srgbClr val="D49E6C"/>
                  </a:gs>
                  <a:gs pos="70000">
                    <a:srgbClr val="A65528"/>
                  </a:gs>
                  <a:gs pos="100000">
                    <a:srgbClr val="663012"/>
                  </a:gs>
                </a:gsLst>
                <a:lin ang="5400000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3.4.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윤리적 딜레마 대처방안</a:t>
                </a:r>
              </a:p>
            </p:txBody>
          </p:sp>
        </p:grp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그룹 10"/>
          <p:cNvGrpSpPr/>
          <p:nvPr/>
        </p:nvGrpSpPr>
        <p:grpSpPr>
          <a:xfrm>
            <a:off x="0" y="428604"/>
            <a:ext cx="9358346" cy="6143668"/>
            <a:chOff x="0" y="428604"/>
            <a:chExt cx="9358346" cy="6143668"/>
          </a:xfrm>
        </p:grpSpPr>
        <p:sp>
          <p:nvSpPr>
            <p:cNvPr id="20" name="Rectangle 77"/>
            <p:cNvSpPr>
              <a:spLocks noChangeArrowheads="1"/>
            </p:cNvSpPr>
            <p:nvPr/>
          </p:nvSpPr>
          <p:spPr bwMode="auto">
            <a:xfrm>
              <a:off x="0" y="2000240"/>
              <a:ext cx="9144000" cy="1238526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endParaRPr lang="en-US" altLang="ko-KR" b="1" dirty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7173" name="Rectangle 54"/>
            <p:cNvSpPr>
              <a:spLocks noChangeArrowheads="1"/>
            </p:cNvSpPr>
            <p:nvPr/>
          </p:nvSpPr>
          <p:spPr bwMode="auto">
            <a:xfrm>
              <a:off x="0" y="428604"/>
              <a:ext cx="9144000" cy="1214446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marL="457200" indent="-457200">
                <a:spcBef>
                  <a:spcPts val="400"/>
                </a:spcBef>
                <a:spcAft>
                  <a:spcPts val="400"/>
                </a:spcAft>
                <a:buAutoNum type="arabicPeriod"/>
              </a:pPr>
              <a:r>
                <a:rPr lang="ko-KR" altLang="en-US" sz="24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한 학기 동안의 가족상담과 치료 강의가 여러분이 </a:t>
              </a:r>
              <a:r>
                <a:rPr lang="ko-KR" altLang="en-US" sz="2400" dirty="0" err="1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사회복지사로</a:t>
              </a:r>
              <a:endParaRPr lang="en-US" altLang="ko-KR" sz="24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endParaRPr>
            </a:p>
            <a:p>
              <a:pPr marL="457200" indent="-457200">
                <a:spcBef>
                  <a:spcPts val="400"/>
                </a:spcBef>
                <a:spcAft>
                  <a:spcPts val="400"/>
                </a:spcAft>
              </a:pPr>
              <a:r>
                <a:rPr lang="ko-KR" altLang="en-US" sz="24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     살아가는데</a:t>
              </a:r>
              <a:r>
                <a:rPr lang="en-US" altLang="ko-KR" sz="24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ko-KR" altLang="en-US" sz="24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작은 보탬이라도 되기를</a:t>
              </a:r>
              <a:r>
                <a:rPr lang="en-US" altLang="ko-KR" sz="24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…!</a:t>
              </a:r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0" y="2138221"/>
              <a:ext cx="9358346" cy="93358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400"/>
                </a:spcBef>
                <a:spcAft>
                  <a:spcPts val="400"/>
                </a:spcAft>
              </a:pPr>
              <a:r>
                <a:rPr lang="en-US" altLang="ko-KR" sz="2400" dirty="0">
                  <a:solidFill>
                    <a:srgbClr val="C00000"/>
                  </a:solidFill>
                  <a:latin typeface="HY견고딕" pitchFamily="18" charset="-127"/>
                  <a:ea typeface="HY견고딕" pitchFamily="18" charset="-127"/>
                </a:rPr>
                <a:t>2. </a:t>
              </a:r>
              <a:r>
                <a:rPr lang="ko-KR" altLang="en-US" sz="2400" dirty="0">
                  <a:solidFill>
                    <a:srgbClr val="C00000"/>
                  </a:solidFill>
                  <a:latin typeface="HY견고딕" pitchFamily="18" charset="-127"/>
                  <a:ea typeface="HY견고딕" pitchFamily="18" charset="-127"/>
                </a:rPr>
                <a:t>이번 강의가 가족상담과 치료에 대한 개관이라는 점을 기억하고</a:t>
              </a:r>
              <a:endParaRPr lang="en-US" altLang="ko-KR" sz="2400" dirty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endParaRPr>
            </a:p>
            <a:p>
              <a:pPr>
                <a:spcBef>
                  <a:spcPts val="400"/>
                </a:spcBef>
                <a:spcAft>
                  <a:spcPts val="400"/>
                </a:spcAft>
              </a:pPr>
              <a:r>
                <a:rPr lang="en-US" altLang="ko-KR" sz="2400" dirty="0">
                  <a:solidFill>
                    <a:srgbClr val="C00000"/>
                  </a:solidFill>
                  <a:latin typeface="HY견고딕" pitchFamily="18" charset="-127"/>
                  <a:ea typeface="HY견고딕" pitchFamily="18" charset="-127"/>
                </a:rPr>
                <a:t>   </a:t>
              </a:r>
              <a:r>
                <a:rPr lang="ko-KR" altLang="en-US" sz="2400" dirty="0">
                  <a:solidFill>
                    <a:srgbClr val="C00000"/>
                  </a:solidFill>
                  <a:latin typeface="HY견고딕" pitchFamily="18" charset="-127"/>
                  <a:ea typeface="HY견고딕" pitchFamily="18" charset="-127"/>
                </a:rPr>
                <a:t>앞으로 더 깊은 전문지식과 기술을 쌓기 위해 노력하시길</a:t>
              </a:r>
              <a:r>
                <a:rPr lang="en-US" altLang="ko-KR" sz="2400" dirty="0">
                  <a:solidFill>
                    <a:srgbClr val="C00000"/>
                  </a:solidFill>
                  <a:latin typeface="HY견고딕" pitchFamily="18" charset="-127"/>
                  <a:ea typeface="HY견고딕" pitchFamily="18" charset="-127"/>
                </a:rPr>
                <a:t>…!</a:t>
              </a:r>
              <a:endParaRPr lang="ko-KR" altLang="en-US" sz="2400" dirty="0">
                <a:solidFill>
                  <a:srgbClr val="C00000"/>
                </a:solidFill>
              </a:endParaRPr>
            </a:p>
          </p:txBody>
        </p:sp>
        <p:sp>
          <p:nvSpPr>
            <p:cNvPr id="8" name="Rectangle 53"/>
            <p:cNvSpPr>
              <a:spLocks noChangeArrowheads="1"/>
            </p:cNvSpPr>
            <p:nvPr/>
          </p:nvSpPr>
          <p:spPr bwMode="auto">
            <a:xfrm>
              <a:off x="32" y="3571876"/>
              <a:ext cx="9138497" cy="1571636"/>
            </a:xfrm>
            <a:prstGeom prst="rect">
              <a:avLst/>
            </a:prstGeom>
            <a:gradFill rotWithShape="0">
              <a:gsLst>
                <a:gs pos="0">
                  <a:srgbClr val="63AEE7"/>
                </a:gs>
                <a:gs pos="100000">
                  <a:srgbClr val="38628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spcBef>
                  <a:spcPts val="400"/>
                </a:spcBef>
                <a:spcAft>
                  <a:spcPts val="400"/>
                </a:spcAft>
              </a:pPr>
              <a:r>
                <a:rPr lang="en-US" altLang="ko-KR" sz="2400" dirty="0">
                  <a:solidFill>
                    <a:srgbClr val="CCFF33"/>
                  </a:solidFill>
                  <a:latin typeface="HY견고딕" pitchFamily="18" charset="-127"/>
                  <a:ea typeface="HY견고딕" pitchFamily="18" charset="-127"/>
                </a:rPr>
                <a:t>3. </a:t>
              </a:r>
              <a:r>
                <a:rPr lang="ko-KR" altLang="en-US" sz="2400" dirty="0" err="1">
                  <a:solidFill>
                    <a:srgbClr val="CCFF33"/>
                  </a:solidFill>
                  <a:latin typeface="HY견고딕" pitchFamily="18" charset="-127"/>
                  <a:ea typeface="HY견고딕" pitchFamily="18" charset="-127"/>
                </a:rPr>
                <a:t>사회복지사로서의</a:t>
              </a:r>
              <a:r>
                <a:rPr lang="ko-KR" altLang="en-US" sz="2400" dirty="0">
                  <a:solidFill>
                    <a:srgbClr val="CCFF33"/>
                  </a:solidFill>
                  <a:latin typeface="HY견고딕" pitchFamily="18" charset="-127"/>
                  <a:ea typeface="HY견고딕" pitchFamily="18" charset="-127"/>
                </a:rPr>
                <a:t> 삶이 고단하고 힘들지라도</a:t>
              </a:r>
              <a:r>
                <a:rPr lang="en-US" altLang="ko-KR" sz="2400" dirty="0">
                  <a:solidFill>
                    <a:srgbClr val="CCFF33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400" dirty="0">
                  <a:solidFill>
                    <a:srgbClr val="CCFF33"/>
                  </a:solidFill>
                  <a:latin typeface="HY견고딕" pitchFamily="18" charset="-127"/>
                  <a:ea typeface="HY견고딕" pitchFamily="18" charset="-127"/>
                </a:rPr>
                <a:t>나만의 행복이 </a:t>
              </a:r>
              <a:endParaRPr lang="en-US" altLang="ko-KR" sz="2400" dirty="0">
                <a:solidFill>
                  <a:srgbClr val="CCFF33"/>
                </a:solidFill>
                <a:latin typeface="HY견고딕" pitchFamily="18" charset="-127"/>
                <a:ea typeface="HY견고딕" pitchFamily="18" charset="-127"/>
              </a:endParaRPr>
            </a:p>
            <a:p>
              <a:pPr algn="dist">
                <a:spcBef>
                  <a:spcPts val="400"/>
                </a:spcBef>
                <a:spcAft>
                  <a:spcPts val="400"/>
                </a:spcAft>
              </a:pPr>
              <a:r>
                <a:rPr lang="en-US" altLang="ko-KR" sz="2400" dirty="0">
                  <a:solidFill>
                    <a:srgbClr val="CCFF33"/>
                  </a:solidFill>
                  <a:latin typeface="HY견고딕" pitchFamily="18" charset="-127"/>
                  <a:ea typeface="HY견고딕" pitchFamily="18" charset="-127"/>
                </a:rPr>
                <a:t>    </a:t>
              </a:r>
              <a:r>
                <a:rPr lang="ko-KR" altLang="en-US" sz="2400" dirty="0">
                  <a:solidFill>
                    <a:srgbClr val="CCFF33"/>
                  </a:solidFill>
                  <a:latin typeface="HY견고딕" pitchFamily="18" charset="-127"/>
                  <a:ea typeface="HY견고딕" pitchFamily="18" charset="-127"/>
                </a:rPr>
                <a:t>아니라</a:t>
              </a:r>
              <a:r>
                <a:rPr lang="en-US" altLang="ko-KR" sz="2400" dirty="0">
                  <a:solidFill>
                    <a:srgbClr val="CCFF33"/>
                  </a:solidFill>
                  <a:latin typeface="HY견고딕" pitchFamily="18" charset="-127"/>
                  <a:ea typeface="HY견고딕" pitchFamily="18" charset="-127"/>
                </a:rPr>
                <a:t> </a:t>
              </a:r>
              <a:r>
                <a:rPr lang="ko-KR" altLang="en-US" sz="2400" dirty="0">
                  <a:solidFill>
                    <a:srgbClr val="CCFF33"/>
                  </a:solidFill>
                  <a:latin typeface="HY견고딕" pitchFamily="18" charset="-127"/>
                  <a:ea typeface="HY견고딕" pitchFamily="18" charset="-127"/>
                </a:rPr>
                <a:t>다른 사람을 돕고 살 수 있는 기회를 가졌다는 점에서</a:t>
              </a:r>
              <a:endParaRPr lang="en-US" altLang="ko-KR" sz="2400" dirty="0">
                <a:solidFill>
                  <a:srgbClr val="CCFF33"/>
                </a:solidFill>
                <a:latin typeface="HY견고딕" pitchFamily="18" charset="-127"/>
                <a:ea typeface="HY견고딕" pitchFamily="18" charset="-127"/>
              </a:endParaRPr>
            </a:p>
            <a:p>
              <a:pPr>
                <a:spcBef>
                  <a:spcPts val="400"/>
                </a:spcBef>
                <a:spcAft>
                  <a:spcPts val="400"/>
                </a:spcAft>
              </a:pPr>
              <a:r>
                <a:rPr lang="en-US" altLang="ko-KR" sz="2400" dirty="0">
                  <a:solidFill>
                    <a:srgbClr val="CCFF33"/>
                  </a:solidFill>
                  <a:latin typeface="HY견고딕" pitchFamily="18" charset="-127"/>
                  <a:ea typeface="HY견고딕" pitchFamily="18" charset="-127"/>
                </a:rPr>
                <a:t>    </a:t>
              </a:r>
              <a:r>
                <a:rPr lang="ko-KR" altLang="en-US" sz="2400" dirty="0">
                  <a:solidFill>
                    <a:srgbClr val="CCFF33"/>
                  </a:solidFill>
                  <a:latin typeface="HY견고딕" pitchFamily="18" charset="-127"/>
                  <a:ea typeface="HY견고딕" pitchFamily="18" charset="-127"/>
                </a:rPr>
                <a:t>삶의 보람과 행복을 찾고 느낄 수 있기를</a:t>
              </a:r>
              <a:r>
                <a:rPr lang="en-US" altLang="ko-KR" sz="2400" dirty="0">
                  <a:solidFill>
                    <a:srgbClr val="CCFF33"/>
                  </a:solidFill>
                  <a:latin typeface="HY견고딕" pitchFamily="18" charset="-127"/>
                  <a:ea typeface="HY견고딕" pitchFamily="18" charset="-127"/>
                </a:rPr>
                <a:t>…!</a:t>
              </a:r>
            </a:p>
          </p:txBody>
        </p:sp>
        <p:sp>
          <p:nvSpPr>
            <p:cNvPr id="9" name="Rectangle 77"/>
            <p:cNvSpPr>
              <a:spLocks noChangeArrowheads="1"/>
            </p:cNvSpPr>
            <p:nvPr/>
          </p:nvSpPr>
          <p:spPr bwMode="auto">
            <a:xfrm>
              <a:off x="0" y="5572140"/>
              <a:ext cx="9144000" cy="1000132"/>
            </a:xfrm>
            <a:prstGeom prst="rect">
              <a:avLst/>
            </a:prstGeom>
            <a:gradFill rotWithShape="0">
              <a:gsLst>
                <a:gs pos="0">
                  <a:srgbClr val="FDFDFD"/>
                </a:gs>
                <a:gs pos="100000">
                  <a:srgbClr val="C9C5C4"/>
                </a:gs>
              </a:gsLst>
              <a:lin ang="5400000" scaled="1"/>
            </a:gradFill>
            <a:ln w="12700">
              <a:solidFill>
                <a:srgbClr val="B2B2B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>
                  <a:alpha val="30000"/>
                </a:srgbClr>
              </a:outerShdw>
            </a:effectLst>
          </p:spPr>
          <p:txBody>
            <a:bodyPr wrap="none" lIns="99745" tIns="49873" rIns="99745" bIns="49873" anchor="ctr"/>
            <a:lstStyle/>
            <a:p>
              <a:pPr marL="180975">
                <a:lnSpc>
                  <a:spcPct val="150000"/>
                </a:lnSpc>
                <a:spcBef>
                  <a:spcPts val="500"/>
                </a:spcBef>
                <a:spcAft>
                  <a:spcPts val="500"/>
                </a:spcAft>
                <a:buFontTx/>
                <a:buChar char="•"/>
                <a:defRPr/>
              </a:pPr>
              <a:endParaRPr lang="en-US" altLang="ko-KR" b="1" dirty="0">
                <a:solidFill>
                  <a:srgbClr val="800000"/>
                </a:solidFill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0" y="5783065"/>
              <a:ext cx="9358346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2400" dirty="0">
                  <a:solidFill>
                    <a:srgbClr val="C00000"/>
                  </a:solidFill>
                  <a:latin typeface="HY견고딕" pitchFamily="18" charset="-127"/>
                  <a:ea typeface="HY견고딕" pitchFamily="18" charset="-127"/>
                </a:rPr>
                <a:t>4. </a:t>
              </a:r>
              <a:r>
                <a:rPr lang="ko-KR" altLang="en-US" sz="2400" dirty="0">
                  <a:solidFill>
                    <a:srgbClr val="C00000"/>
                  </a:solidFill>
                  <a:latin typeface="HY견고딕" pitchFamily="18" charset="-127"/>
                  <a:ea typeface="HY견고딕" pitchFamily="18" charset="-127"/>
                </a:rPr>
                <a:t>여러분의 현재와 미래의 삶에 잔잔한 행복의 </a:t>
              </a:r>
              <a:r>
                <a:rPr lang="ko-KR" altLang="en-US" sz="2400">
                  <a:solidFill>
                    <a:srgbClr val="C00000"/>
                  </a:solidFill>
                  <a:latin typeface="HY견고딕" pitchFamily="18" charset="-127"/>
                  <a:ea typeface="HY견고딕" pitchFamily="18" charset="-127"/>
                </a:rPr>
                <a:t>미소가 넘쳐나길</a:t>
              </a:r>
              <a:r>
                <a:rPr lang="en-US" altLang="ko-KR" sz="2400" dirty="0">
                  <a:solidFill>
                    <a:srgbClr val="C00000"/>
                  </a:solidFill>
                  <a:latin typeface="HY견고딕" pitchFamily="18" charset="-127"/>
                  <a:ea typeface="HY견고딕" pitchFamily="18" charset="-127"/>
                </a:rPr>
                <a:t>..!</a:t>
              </a:r>
              <a:endParaRPr lang="ko-KR" altLang="en-US" sz="2400" dirty="0">
                <a:solidFill>
                  <a:srgbClr val="C00000"/>
                </a:solidFill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0" y="293688"/>
            <a:ext cx="9147175" cy="6564312"/>
            <a:chOff x="0" y="293688"/>
            <a:chExt cx="9147175" cy="6564312"/>
          </a:xfrm>
        </p:grpSpPr>
        <p:grpSp>
          <p:nvGrpSpPr>
            <p:cNvPr id="3" name="그룹 19"/>
            <p:cNvGrpSpPr>
              <a:grpSpLocks/>
            </p:cNvGrpSpPr>
            <p:nvPr/>
          </p:nvGrpSpPr>
          <p:grpSpPr bwMode="auto">
            <a:xfrm>
              <a:off x="0" y="1412775"/>
              <a:ext cx="9144000" cy="5445225"/>
              <a:chOff x="0" y="1340753"/>
              <a:chExt cx="9144000" cy="5444967"/>
            </a:xfrm>
          </p:grpSpPr>
          <p:sp>
            <p:nvSpPr>
              <p:cNvPr id="16" name="Rectangle 76"/>
              <p:cNvSpPr>
                <a:spLocks noChangeArrowheads="1"/>
              </p:cNvSpPr>
              <p:nvPr/>
            </p:nvSpPr>
            <p:spPr bwMode="auto">
              <a:xfrm>
                <a:off x="0" y="1700777"/>
                <a:ext cx="9144000" cy="5084943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180975">
                  <a:lnSpc>
                    <a:spcPct val="130000"/>
                  </a:lnSpc>
                  <a:defRPr/>
                </a:pPr>
                <a:endParaRPr lang="en-US" altLang="ko-KR" sz="1100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ko-KR" altLang="en-US" sz="1600" b="1" dirty="0">
                    <a:solidFill>
                      <a:srgbClr val="000099"/>
                    </a:solidFill>
                    <a:latin typeface="굴림" pitchFamily="50" charset="-127"/>
                    <a:ea typeface="굴림" pitchFamily="50" charset="-127"/>
                  </a:rPr>
                  <a:t>  </a:t>
                </a:r>
                <a:r>
                  <a:rPr lang="ko-KR" altLang="en-US" b="1" dirty="0">
                    <a:solidFill>
                      <a:srgbClr val="006600"/>
                    </a:solidFill>
                  </a:rPr>
                  <a:t>전화</a:t>
                </a:r>
                <a:r>
                  <a:rPr lang="en-US" altLang="ko-KR" b="1" dirty="0">
                    <a:solidFill>
                      <a:srgbClr val="0066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6600"/>
                    </a:solidFill>
                  </a:rPr>
                  <a:t>직접방문</a:t>
                </a:r>
                <a:r>
                  <a:rPr lang="en-US" altLang="ko-KR" b="1" dirty="0">
                    <a:solidFill>
                      <a:srgbClr val="0066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6600"/>
                    </a:solidFill>
                  </a:rPr>
                  <a:t>의뢰를 통해</a:t>
                </a:r>
                <a:r>
                  <a:rPr lang="en-US" altLang="ko-KR" b="1" dirty="0">
                    <a:solidFill>
                      <a:srgbClr val="0066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6600"/>
                    </a:solidFill>
                  </a:rPr>
                  <a:t>가족과 문제 등에 대한 기본 정보수집 및 치료 약속</a:t>
                </a:r>
              </a:p>
              <a:p>
                <a:pPr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006600"/>
                    </a:solidFill>
                  </a:rPr>
                  <a:t> 상담 의뢰한 성원이 보는 가족의 정보</a:t>
                </a:r>
                <a:r>
                  <a:rPr lang="en-US" altLang="ko-KR" b="1" dirty="0">
                    <a:solidFill>
                      <a:srgbClr val="0066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6600"/>
                    </a:solidFill>
                  </a:rPr>
                  <a:t>문제 및 대처방법</a:t>
                </a:r>
                <a:r>
                  <a:rPr lang="en-US" altLang="ko-KR" b="1" dirty="0">
                    <a:solidFill>
                      <a:srgbClr val="0066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6600"/>
                    </a:solidFill>
                  </a:rPr>
                  <a:t>상담동기와 참여가능성 등의</a:t>
                </a:r>
                <a:endParaRPr lang="en-US" altLang="ko-KR" b="1" dirty="0">
                  <a:solidFill>
                    <a:srgbClr val="006600"/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b="1" dirty="0">
                    <a:solidFill>
                      <a:srgbClr val="0066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006600"/>
                    </a:solidFill>
                  </a:rPr>
                  <a:t>가족에 관한 기본 정보 수집하고</a:t>
                </a:r>
                <a:r>
                  <a:rPr lang="en-US" altLang="ko-KR" b="1" dirty="0">
                    <a:solidFill>
                      <a:srgbClr val="0066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6600"/>
                    </a:solidFill>
                  </a:rPr>
                  <a:t>가족치료에 관한 기본 정보를 제공해야 함</a:t>
                </a:r>
                <a:endParaRPr lang="en-US" altLang="ko-KR" b="1" dirty="0">
                  <a:solidFill>
                    <a:srgbClr val="006600"/>
                  </a:solidFill>
                </a:endParaRPr>
              </a:p>
              <a:p>
                <a:pPr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0066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006600"/>
                    </a:solidFill>
                  </a:rPr>
                  <a:t>첫 회기에 모든 성원이 참여하는 것이 바람직하나</a:t>
                </a:r>
                <a:r>
                  <a:rPr lang="en-US" altLang="ko-KR" b="1" dirty="0">
                    <a:solidFill>
                      <a:srgbClr val="0066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6600"/>
                    </a:solidFill>
                  </a:rPr>
                  <a:t>융통성 있게 정하고</a:t>
                </a:r>
                <a:r>
                  <a:rPr lang="en-US" altLang="ko-KR" b="1" dirty="0">
                    <a:solidFill>
                      <a:srgbClr val="0066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6600"/>
                    </a:solidFill>
                  </a:rPr>
                  <a:t>문제해결 동기가</a:t>
                </a:r>
                <a:endParaRPr lang="en-US" altLang="ko-KR" b="1" dirty="0">
                  <a:solidFill>
                    <a:srgbClr val="006600"/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b="1" dirty="0">
                    <a:solidFill>
                      <a:srgbClr val="0066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006600"/>
                    </a:solidFill>
                  </a:rPr>
                  <a:t>높은 성원</a:t>
                </a:r>
                <a:r>
                  <a:rPr lang="en-US" altLang="ko-KR" b="1" dirty="0">
                    <a:solidFill>
                      <a:srgbClr val="0066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006600"/>
                    </a:solidFill>
                  </a:rPr>
                  <a:t>남편이나 아버지의 참여를 적극적으로 조장함이 바람직함 </a:t>
                </a:r>
                <a:endParaRPr lang="en-US" altLang="ko-KR" b="1" dirty="0">
                  <a:solidFill>
                    <a:srgbClr val="006600"/>
                  </a:solidFill>
                </a:endParaRPr>
              </a:p>
              <a:p>
                <a:pPr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006600"/>
                    </a:solidFill>
                  </a:rPr>
                  <a:t> 특성성원의 정보에 의존하여 성급한 작업가설을 설정할 경우 편견 갖고 치료에 임할 수</a:t>
                </a:r>
                <a:endParaRPr lang="en-US" altLang="ko-KR" b="1" dirty="0">
                  <a:solidFill>
                    <a:srgbClr val="006600"/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b="1" dirty="0">
                    <a:solidFill>
                      <a:srgbClr val="0066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006600"/>
                    </a:solidFill>
                  </a:rPr>
                  <a:t>있으므로 조심해야 함</a:t>
                </a:r>
                <a:endParaRPr lang="en-US" altLang="ko-KR" b="1" dirty="0">
                  <a:solidFill>
                    <a:srgbClr val="006600"/>
                  </a:solidFill>
                </a:endParaRPr>
              </a:p>
              <a:p>
                <a:pPr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0066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006600"/>
                    </a:solidFill>
                  </a:rPr>
                  <a:t>가족치료 이외의 다른 개입이 필요하거나</a:t>
                </a:r>
                <a:r>
                  <a:rPr lang="en-US" altLang="ko-KR" b="1" dirty="0">
                    <a:solidFill>
                      <a:srgbClr val="006600"/>
                    </a:solidFill>
                  </a:rPr>
                  <a:t>,  </a:t>
                </a:r>
                <a:r>
                  <a:rPr lang="ko-KR" altLang="en-US" b="1" dirty="0">
                    <a:solidFill>
                      <a:srgbClr val="006600"/>
                    </a:solidFill>
                  </a:rPr>
                  <a:t>치료자의 전문역량이 못 미치는 문제에</a:t>
                </a:r>
                <a:endParaRPr lang="en-US" altLang="ko-KR" b="1" dirty="0">
                  <a:solidFill>
                    <a:srgbClr val="006600"/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b="1" dirty="0">
                    <a:solidFill>
                      <a:srgbClr val="0066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006600"/>
                    </a:solidFill>
                  </a:rPr>
                  <a:t>대해서는 다른 기관이나  전문가를 소개하고 의뢰하는 것이 원칙</a:t>
                </a:r>
                <a:endParaRPr lang="en-US" altLang="ko-KR" b="1" dirty="0">
                  <a:solidFill>
                    <a:srgbClr val="006600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endParaRPr lang="ko-KR" altLang="en-US" b="1" dirty="0">
                  <a:solidFill>
                    <a:srgbClr val="006600"/>
                  </a:solidFill>
                </a:endParaRPr>
              </a:p>
            </p:txBody>
          </p:sp>
          <p:sp>
            <p:nvSpPr>
              <p:cNvPr id="10254" name="Rectangle 53"/>
              <p:cNvSpPr>
                <a:spLocks noChangeArrowheads="1"/>
              </p:cNvSpPr>
              <p:nvPr/>
            </p:nvSpPr>
            <p:spPr bwMode="auto">
              <a:xfrm>
                <a:off x="0" y="1340753"/>
                <a:ext cx="9144000" cy="500066"/>
              </a:xfrm>
              <a:prstGeom prst="rect">
                <a:avLst/>
              </a:prstGeom>
              <a:gradFill rotWithShape="0"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1.1.1.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초기과정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Intake session</a:t>
                </a:r>
                <a:endPara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0245" name="Text Box 56"/>
            <p:cNvSpPr txBox="1">
              <a:spLocks noChangeArrowheads="1"/>
            </p:cNvSpPr>
            <p:nvPr/>
          </p:nvSpPr>
          <p:spPr bwMode="auto">
            <a:xfrm>
              <a:off x="96838" y="293688"/>
              <a:ext cx="5101076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1. 1.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가족치료의 과정</a:t>
              </a:r>
              <a:r>
                <a:rPr lang="en-US" altLang="ko-KR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: 1. </a:t>
              </a:r>
              <a:r>
                <a:rPr lang="ko-KR" altLang="en-US" sz="26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초기과정</a:t>
              </a:r>
              <a:endParaRPr lang="en-US" altLang="ko-KR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sp>
          <p:nvSpPr>
            <p:cNvPr id="10246" name="Line 46"/>
            <p:cNvSpPr>
              <a:spLocks noChangeShapeType="1"/>
            </p:cNvSpPr>
            <p:nvPr/>
          </p:nvSpPr>
          <p:spPr bwMode="auto">
            <a:xfrm>
              <a:off x="3175" y="836738"/>
              <a:ext cx="9144000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7" name="Text Box 71"/>
            <p:cNvSpPr txBox="1">
              <a:spLocks noChangeArrowheads="1"/>
            </p:cNvSpPr>
            <p:nvPr/>
          </p:nvSpPr>
          <p:spPr bwMode="auto">
            <a:xfrm>
              <a:off x="32" y="908720"/>
              <a:ext cx="9143968" cy="41549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9999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latinLnBrk="0" hangingPunct="0">
                <a:lnSpc>
                  <a:spcPct val="150000"/>
                </a:lnSpc>
                <a:buSzPct val="75000"/>
                <a:buFont typeface="Wingdings" pitchFamily="2" charset="2"/>
                <a:buChar char="§"/>
              </a:pPr>
              <a:r>
                <a:rPr kumimoji="0" lang="ko-KR" altLang="en-US" sz="1400" b="1" dirty="0">
                  <a:solidFill>
                    <a:srgbClr val="FF6600"/>
                  </a:solidFill>
                  <a:latin typeface="Arial" charset="0"/>
                </a:rPr>
                <a:t>  </a:t>
              </a:r>
              <a:r>
                <a:rPr kumimoji="0" lang="en-US" altLang="ko-KR" sz="1400" b="1" dirty="0">
                  <a:solidFill>
                    <a:srgbClr val="FF6600"/>
                  </a:solidFill>
                  <a:latin typeface="Arial" charset="0"/>
                </a:rPr>
                <a:t>2-3session</a:t>
              </a:r>
              <a:r>
                <a:rPr kumimoji="0" lang="ko-KR" altLang="en-US" sz="1400" b="1" dirty="0">
                  <a:solidFill>
                    <a:srgbClr val="FF6600"/>
                  </a:solidFill>
                  <a:latin typeface="Arial" charset="0"/>
                </a:rPr>
                <a:t>에 거쳐</a:t>
              </a:r>
              <a:r>
                <a:rPr kumimoji="0" lang="en-US" altLang="ko-KR" sz="1400" b="1" dirty="0">
                  <a:solidFill>
                    <a:srgbClr val="FF6600"/>
                  </a:solidFill>
                  <a:latin typeface="Arial" charset="0"/>
                </a:rPr>
                <a:t>, </a:t>
              </a:r>
              <a:r>
                <a:rPr kumimoji="0" lang="ko-KR" altLang="en-US" sz="1400" b="1" dirty="0">
                  <a:solidFill>
                    <a:srgbClr val="FF6600"/>
                  </a:solidFill>
                  <a:latin typeface="Arial" charset="0"/>
                </a:rPr>
                <a:t>접수</a:t>
              </a:r>
              <a:r>
                <a:rPr kumimoji="0" lang="en-US" altLang="ko-KR" sz="1400" b="1" dirty="0">
                  <a:solidFill>
                    <a:srgbClr val="FF6600"/>
                  </a:solidFill>
                  <a:latin typeface="Arial" charset="0"/>
                </a:rPr>
                <a:t>, </a:t>
              </a:r>
              <a:r>
                <a:rPr kumimoji="0" lang="ko-KR" altLang="en-US" sz="1400" b="1" dirty="0">
                  <a:solidFill>
                    <a:srgbClr val="FF6600"/>
                  </a:solidFill>
                  <a:latin typeface="Arial" charset="0"/>
                </a:rPr>
                <a:t>치료관계 형성</a:t>
              </a:r>
              <a:r>
                <a:rPr kumimoji="0" lang="en-US" altLang="ko-KR" sz="1400" b="1" dirty="0">
                  <a:solidFill>
                    <a:srgbClr val="FF6600"/>
                  </a:solidFill>
                  <a:latin typeface="Arial" charset="0"/>
                </a:rPr>
                <a:t>, </a:t>
              </a:r>
              <a:r>
                <a:rPr kumimoji="0" lang="ko-KR" altLang="en-US" sz="1400" b="1" dirty="0">
                  <a:solidFill>
                    <a:srgbClr val="FF6600"/>
                  </a:solidFill>
                  <a:latin typeface="Arial" charset="0"/>
                </a:rPr>
                <a:t>치료의 구조화</a:t>
              </a:r>
              <a:r>
                <a:rPr kumimoji="0" lang="en-US" altLang="ko-KR" sz="1400" b="1" dirty="0">
                  <a:solidFill>
                    <a:srgbClr val="FF6600"/>
                  </a:solidFill>
                  <a:latin typeface="Arial" charset="0"/>
                </a:rPr>
                <a:t>, </a:t>
              </a:r>
              <a:r>
                <a:rPr kumimoji="0" lang="ko-KR" altLang="en-US" sz="1400" b="1" dirty="0">
                  <a:solidFill>
                    <a:srgbClr val="FF6600"/>
                  </a:solidFill>
                  <a:latin typeface="Arial" charset="0"/>
                </a:rPr>
                <a:t>사정</a:t>
              </a:r>
              <a:r>
                <a:rPr kumimoji="0" lang="en-US" altLang="ko-KR" sz="1400" b="1" dirty="0">
                  <a:solidFill>
                    <a:srgbClr val="FF6600"/>
                  </a:solidFill>
                  <a:latin typeface="Arial" charset="0"/>
                </a:rPr>
                <a:t>, </a:t>
              </a:r>
              <a:r>
                <a:rPr kumimoji="0" lang="ko-KR" altLang="en-US" sz="1400" b="1" dirty="0">
                  <a:solidFill>
                    <a:srgbClr val="FF6600"/>
                  </a:solidFill>
                  <a:latin typeface="Arial" charset="0"/>
                </a:rPr>
                <a:t>치료목표 및 치료계획</a:t>
              </a:r>
              <a:r>
                <a:rPr kumimoji="0" lang="en-US" altLang="ko-KR" sz="1400" b="1" dirty="0">
                  <a:solidFill>
                    <a:srgbClr val="FF6600"/>
                  </a:solidFill>
                  <a:latin typeface="Arial" charset="0"/>
                </a:rPr>
                <a:t>, </a:t>
              </a:r>
              <a:r>
                <a:rPr kumimoji="0" lang="ko-KR" altLang="en-US" sz="1400" b="1" dirty="0">
                  <a:solidFill>
                    <a:srgbClr val="FF6600"/>
                  </a:solidFill>
                  <a:latin typeface="Arial" charset="0"/>
                </a:rPr>
                <a:t>계약 등 실시</a:t>
              </a:r>
              <a:endParaRPr kumimoji="0" lang="en-US" altLang="ko-KR" sz="1600" b="1" dirty="0">
                <a:solidFill>
                  <a:schemeClr val="accent2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0" y="293688"/>
            <a:ext cx="9147175" cy="6564312"/>
            <a:chOff x="0" y="293688"/>
            <a:chExt cx="9147175" cy="6564312"/>
          </a:xfrm>
        </p:grpSpPr>
        <p:grpSp>
          <p:nvGrpSpPr>
            <p:cNvPr id="18" name="그룹 17"/>
            <p:cNvGrpSpPr/>
            <p:nvPr/>
          </p:nvGrpSpPr>
          <p:grpSpPr>
            <a:xfrm>
              <a:off x="0" y="293688"/>
              <a:ext cx="9147175" cy="6564312"/>
              <a:chOff x="0" y="293688"/>
              <a:chExt cx="9147175" cy="6564312"/>
            </a:xfrm>
          </p:grpSpPr>
          <p:sp>
            <p:nvSpPr>
              <p:cNvPr id="16" name="Rectangle 76"/>
              <p:cNvSpPr>
                <a:spLocks noChangeArrowheads="1"/>
              </p:cNvSpPr>
              <p:nvPr/>
            </p:nvSpPr>
            <p:spPr bwMode="auto">
              <a:xfrm>
                <a:off x="0" y="1428736"/>
                <a:ext cx="9144000" cy="5429264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 marL="180975">
                  <a:lnSpc>
                    <a:spcPct val="130000"/>
                  </a:lnSpc>
                  <a:defRPr/>
                </a:pPr>
                <a:endParaRPr lang="en-US" altLang="ko-KR" sz="1100" b="1" dirty="0">
                  <a:solidFill>
                    <a:srgbClr val="003366"/>
                  </a:solidFill>
                  <a:latin typeface="굴림" pitchFamily="50" charset="-127"/>
                  <a:ea typeface="굴림" pitchFamily="50" charset="-127"/>
                </a:endParaRPr>
              </a:p>
              <a:p>
                <a:pPr>
                  <a:spcBef>
                    <a:spcPts val="200"/>
                  </a:spcBef>
                  <a:spcAft>
                    <a:spcPts val="100"/>
                  </a:spcAft>
                  <a:buFont typeface="Wingdings" pitchFamily="2" charset="2"/>
                  <a:buChar char="§"/>
                </a:pPr>
                <a:r>
                  <a:rPr lang="ko-KR" altLang="en-US" b="1" dirty="0"/>
                  <a:t> 가족의 긴장 완화</a:t>
                </a:r>
                <a:r>
                  <a:rPr lang="en-US" altLang="ko-KR" b="1" dirty="0"/>
                  <a:t>: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몇 마디의 사교적 대화로 치료 시작</a:t>
                </a:r>
              </a:p>
              <a:p>
                <a:pPr>
                  <a:spcBef>
                    <a:spcPts val="200"/>
                  </a:spcBef>
                  <a:spcAft>
                    <a:spcPts val="100"/>
                  </a:spcAft>
                  <a:buFont typeface="Wingdings" pitchFamily="2" charset="2"/>
                  <a:buChar char="§"/>
                </a:pPr>
                <a:r>
                  <a:rPr lang="ko-KR" altLang="en-US" b="1" dirty="0"/>
                  <a:t> 가족 및 치료자</a:t>
                </a:r>
                <a:r>
                  <a:rPr lang="en-US" altLang="ko-KR" b="1" dirty="0"/>
                  <a:t>, </a:t>
                </a:r>
                <a:r>
                  <a:rPr lang="ko-KR" altLang="en-US" b="1" dirty="0"/>
                  <a:t>치료과정에 대한 소개 </a:t>
                </a:r>
                <a:r>
                  <a:rPr lang="en-US" altLang="ko-KR" b="1" dirty="0"/>
                  <a:t>: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치료자 자신과 </a:t>
                </a:r>
                <a:r>
                  <a:rPr lang="ko-KR" altLang="en-US" b="1" dirty="0" err="1">
                    <a:solidFill>
                      <a:srgbClr val="A50021"/>
                    </a:solidFill>
                  </a:rPr>
                  <a:t>가족원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 소개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가족치료에 대한 </a:t>
                </a:r>
                <a:endParaRPr lang="en-US" altLang="ko-KR" b="1" dirty="0">
                  <a:solidFill>
                    <a:srgbClr val="A50021"/>
                  </a:solidFill>
                </a:endParaRPr>
              </a:p>
              <a:p>
                <a:pPr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n-US" altLang="ko-KR" b="1" dirty="0">
                    <a:solidFill>
                      <a:srgbClr val="A50021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사항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(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특징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치료시간 및 빈도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치료비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비밀보장 및 의사소통 규칙 등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)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을 설명</a:t>
                </a:r>
              </a:p>
              <a:p>
                <a:pPr>
                  <a:spcBef>
                    <a:spcPts val="200"/>
                  </a:spcBef>
                  <a:spcAft>
                    <a:spcPts val="100"/>
                  </a:spcAft>
                  <a:buFont typeface="Wingdings" pitchFamily="2" charset="2"/>
                  <a:buChar char="§"/>
                </a:pPr>
                <a:r>
                  <a:rPr lang="ko-KR" altLang="en-US" b="1" dirty="0"/>
                  <a:t> 가족문제  진술 및 치료에 대한 기대 표현</a:t>
                </a:r>
              </a:p>
              <a:p>
                <a:pPr>
                  <a:spcBef>
                    <a:spcPts val="200"/>
                  </a:spcBef>
                  <a:spcAft>
                    <a:spcPts val="1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A50021"/>
                    </a:solidFill>
                  </a:rPr>
                  <a:t> 문제에 대한 가족성원의 인식을 확인하되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,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 추상적으로 표현할 경우 구체화 세분화함</a:t>
                </a:r>
              </a:p>
              <a:p>
                <a:pPr>
                  <a:spcBef>
                    <a:spcPts val="200"/>
                  </a:spcBef>
                  <a:spcAft>
                    <a:spcPts val="1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A50021"/>
                    </a:solidFill>
                  </a:rPr>
                  <a:t> 치료 참여 동기 및 치료에 대한 기대를 확인하고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치료자 자신의 기대를 설명함</a:t>
                </a:r>
              </a:p>
              <a:p>
                <a:pPr>
                  <a:spcBef>
                    <a:spcPts val="200"/>
                  </a:spcBef>
                  <a:spcAft>
                    <a:spcPts val="100"/>
                  </a:spcAft>
                  <a:buFont typeface="Wingdings" pitchFamily="2" charset="2"/>
                  <a:buChar char="§"/>
                </a:pPr>
                <a:r>
                  <a:rPr lang="ko-KR" altLang="en-US" b="1" dirty="0"/>
                  <a:t> 상담빈도와 시간</a:t>
                </a:r>
                <a:r>
                  <a:rPr lang="en-US" altLang="ko-KR" b="1" dirty="0"/>
                  <a:t>: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일반적으로 주 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1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회 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50-90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분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몇 주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/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개월 간격 또는 주말 집중치료</a:t>
                </a:r>
              </a:p>
              <a:p>
                <a:pPr>
                  <a:spcBef>
                    <a:spcPts val="200"/>
                  </a:spcBef>
                  <a:spcAft>
                    <a:spcPts val="100"/>
                  </a:spcAft>
                  <a:buFont typeface="Wingdings" pitchFamily="2" charset="2"/>
                  <a:buChar char="§"/>
                </a:pPr>
                <a:r>
                  <a:rPr lang="ko-KR" altLang="en-US" b="1" dirty="0"/>
                  <a:t> 치료단위</a:t>
                </a:r>
                <a:r>
                  <a:rPr lang="en-US" altLang="ko-KR" b="1" dirty="0"/>
                  <a:t>: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첫 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session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은 가족성원 모두 참여하는 것이 바람직함</a:t>
                </a:r>
                <a:endParaRPr lang="en-US" altLang="ko-KR" b="1" dirty="0">
                  <a:solidFill>
                    <a:srgbClr val="A50021"/>
                  </a:solidFill>
                </a:endParaRPr>
              </a:p>
              <a:p>
                <a:pPr>
                  <a:spcBef>
                    <a:spcPts val="200"/>
                  </a:spcBef>
                  <a:spcAft>
                    <a:spcPts val="1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A50021"/>
                    </a:solidFill>
                  </a:rPr>
                  <a:t> 그러나 핵가족 뿐 아니라 확대가족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, </a:t>
                </a:r>
                <a:r>
                  <a:rPr lang="ko-KR" altLang="en-US" b="1" dirty="0" err="1">
                    <a:solidFill>
                      <a:srgbClr val="A50021"/>
                    </a:solidFill>
                  </a:rPr>
                  <a:t>의뢰원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문제와 관련된 주요인물 등도 참여시킴</a:t>
                </a:r>
              </a:p>
              <a:p>
                <a:pPr>
                  <a:spcBef>
                    <a:spcPts val="200"/>
                  </a:spcBef>
                  <a:spcAft>
                    <a:spcPts val="1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A50021"/>
                    </a:solidFill>
                  </a:rPr>
                  <a:t> 아동은 솔직하고 개방적인 의사소통을 하므로 치료에 도움이 됨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(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놀이공간 확보 필요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)</a:t>
                </a:r>
              </a:p>
              <a:p>
                <a:pPr>
                  <a:spcBef>
                    <a:spcPts val="200"/>
                  </a:spcBef>
                  <a:spcAft>
                    <a:spcPts val="100"/>
                  </a:spcAft>
                  <a:buFont typeface="Wingdings" pitchFamily="2" charset="2"/>
                  <a:buChar char="§"/>
                </a:pPr>
                <a:r>
                  <a:rPr lang="ko-KR" altLang="en-US" b="1" dirty="0"/>
                  <a:t> 치료규칙의 설정</a:t>
                </a:r>
              </a:p>
              <a:p>
                <a:pPr>
                  <a:spcBef>
                    <a:spcPts val="200"/>
                  </a:spcBef>
                  <a:spcAft>
                    <a:spcPts val="1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A50021"/>
                    </a:solidFill>
                  </a:rPr>
                  <a:t> 자유로운 의사소통은 허용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폭력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비난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욕설 등은 불허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치료시간 중 얘기 빌미 싸움금지</a:t>
                </a:r>
                <a:endParaRPr lang="en-US" altLang="ko-KR" b="1" dirty="0">
                  <a:solidFill>
                    <a:srgbClr val="A50021"/>
                  </a:solidFill>
                </a:endParaRPr>
              </a:p>
              <a:p>
                <a:pPr>
                  <a:spcBef>
                    <a:spcPts val="200"/>
                  </a:spcBef>
                  <a:spcAft>
                    <a:spcPts val="1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A50021"/>
                    </a:solidFill>
                  </a:rPr>
                  <a:t> </a:t>
                </a:r>
                <a:r>
                  <a:rPr lang="ko-KR" altLang="en-US" b="1" dirty="0" err="1">
                    <a:solidFill>
                      <a:srgbClr val="A50021"/>
                    </a:solidFill>
                  </a:rPr>
                  <a:t>치료자는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 비밀보장의 원칙에 대해 언급</a:t>
                </a:r>
              </a:p>
              <a:p>
                <a:pPr>
                  <a:spcBef>
                    <a:spcPts val="200"/>
                  </a:spcBef>
                  <a:spcAft>
                    <a:spcPts val="1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A50021"/>
                    </a:solidFill>
                  </a:rPr>
                  <a:t> 파괴적이고 비지지적인 가족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비난 줄이기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타인의 생각 예측 않기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여러 주제 동시에 </a:t>
                </a:r>
                <a:endParaRPr lang="en-US" altLang="ko-KR" b="1" dirty="0">
                  <a:solidFill>
                    <a:srgbClr val="A50021"/>
                  </a:solidFill>
                </a:endParaRPr>
              </a:p>
              <a:p>
                <a:pPr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n-US" altLang="ko-KR" b="1" dirty="0">
                    <a:solidFill>
                      <a:srgbClr val="A50021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말하지 않기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상대방의 의사소통 방해하지 않기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좋은 뜻으로 바꿔 말하기 등의 규칙</a:t>
                </a:r>
              </a:p>
              <a:p>
                <a:pPr>
                  <a:spcBef>
                    <a:spcPts val="200"/>
                  </a:spcBef>
                  <a:spcAft>
                    <a:spcPts val="1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A50021"/>
                    </a:solidFill>
                  </a:rPr>
                  <a:t> 비난적 의사소통 가족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앉는 자리 띄어 놓기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논쟁을 한 후 역할전환</a:t>
                </a:r>
                <a:r>
                  <a:rPr lang="en-US" altLang="ko-KR" b="1" dirty="0">
                    <a:solidFill>
                      <a:srgbClr val="A50021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쟁점이 되는 주제에 </a:t>
                </a:r>
                <a:endParaRPr lang="en-US" altLang="ko-KR" b="1" dirty="0">
                  <a:solidFill>
                    <a:srgbClr val="A50021"/>
                  </a:solidFill>
                </a:endParaRPr>
              </a:p>
              <a:p>
                <a:pPr>
                  <a:spcBef>
                    <a:spcPts val="200"/>
                  </a:spcBef>
                  <a:spcAft>
                    <a:spcPts val="100"/>
                  </a:spcAft>
                </a:pPr>
                <a:r>
                  <a:rPr lang="en-US" altLang="ko-KR" b="1" dirty="0">
                    <a:solidFill>
                      <a:srgbClr val="A50021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A50021"/>
                    </a:solidFill>
                  </a:rPr>
                  <a:t>대한 의사소통의 유보 등의 규칙</a:t>
                </a:r>
                <a:endParaRPr lang="en-US" altLang="ko-KR" b="1" dirty="0">
                  <a:solidFill>
                    <a:srgbClr val="A50021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endParaRPr lang="ko-KR" altLang="en-US" b="1" dirty="0">
                  <a:solidFill>
                    <a:srgbClr val="006600"/>
                  </a:solidFill>
                </a:endParaRPr>
              </a:p>
            </p:txBody>
          </p:sp>
          <p:sp>
            <p:nvSpPr>
              <p:cNvPr id="10245" name="Text Box 56"/>
              <p:cNvSpPr txBox="1">
                <a:spLocks noChangeArrowheads="1"/>
              </p:cNvSpPr>
              <p:nvPr/>
            </p:nvSpPr>
            <p:spPr bwMode="auto">
              <a:xfrm>
                <a:off x="96838" y="293688"/>
                <a:ext cx="5101076" cy="492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ko-KR" sz="2600" dirty="0">
                    <a:solidFill>
                      <a:srgbClr val="FFCC00"/>
                    </a:solidFill>
                    <a:latin typeface="HY강B" pitchFamily="18" charset="-127"/>
                    <a:ea typeface="HY강B" pitchFamily="18" charset="-127"/>
                  </a:rPr>
                  <a:t>1. 1. </a:t>
                </a:r>
                <a:r>
                  <a:rPr lang="ko-KR" altLang="en-US" sz="2600" dirty="0">
                    <a:solidFill>
                      <a:srgbClr val="FFCC00"/>
                    </a:solidFill>
                    <a:latin typeface="HY강B" pitchFamily="18" charset="-127"/>
                    <a:ea typeface="HY강B" pitchFamily="18" charset="-127"/>
                  </a:rPr>
                  <a:t>가족치료의 과정</a:t>
                </a:r>
                <a:r>
                  <a:rPr lang="en-US" altLang="ko-KR" sz="2600" dirty="0">
                    <a:solidFill>
                      <a:srgbClr val="FFCC00"/>
                    </a:solidFill>
                    <a:latin typeface="HY강B" pitchFamily="18" charset="-127"/>
                    <a:ea typeface="HY강B" pitchFamily="18" charset="-127"/>
                  </a:rPr>
                  <a:t>: 1. </a:t>
                </a:r>
                <a:r>
                  <a:rPr lang="ko-KR" altLang="en-US" sz="2600" dirty="0">
                    <a:solidFill>
                      <a:srgbClr val="FFCC00"/>
                    </a:solidFill>
                    <a:latin typeface="HY강B" pitchFamily="18" charset="-127"/>
                    <a:ea typeface="HY강B" pitchFamily="18" charset="-127"/>
                  </a:rPr>
                  <a:t>초기과정</a:t>
                </a:r>
                <a:endParaRPr lang="en-US" altLang="ko-KR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endParaRPr>
              </a:p>
            </p:txBody>
          </p:sp>
          <p:sp>
            <p:nvSpPr>
              <p:cNvPr id="10246" name="Line 46"/>
              <p:cNvSpPr>
                <a:spLocks noChangeShapeType="1"/>
              </p:cNvSpPr>
              <p:nvPr/>
            </p:nvSpPr>
            <p:spPr bwMode="auto">
              <a:xfrm>
                <a:off x="3175" y="836738"/>
                <a:ext cx="9144000" cy="0"/>
              </a:xfrm>
              <a:prstGeom prst="line">
                <a:avLst/>
              </a:prstGeom>
              <a:noFill/>
              <a:ln w="9525">
                <a:solidFill>
                  <a:srgbClr val="C0C0C0">
                    <a:alpha val="70195"/>
                  </a:srgbClr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2" name="Rectangle 54"/>
            <p:cNvSpPr>
              <a:spLocks noChangeArrowheads="1"/>
            </p:cNvSpPr>
            <p:nvPr/>
          </p:nvSpPr>
          <p:spPr bwMode="auto">
            <a:xfrm>
              <a:off x="0" y="886144"/>
              <a:ext cx="9144000" cy="542592"/>
            </a:xfrm>
            <a:prstGeom prst="rect">
              <a:avLst/>
            </a:prstGeom>
            <a:gradFill rotWithShape="0">
              <a:gsLst>
                <a:gs pos="0">
                  <a:srgbClr val="CC3300"/>
                </a:gs>
                <a:gs pos="100000">
                  <a:srgbClr val="721D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1.1.2.  </a:t>
              </a:r>
              <a:r>
                <a: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초기과정</a:t>
              </a:r>
              <a:r>
                <a: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rPr>
                <a:t>: first session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0" y="260350"/>
            <a:ext cx="9147175" cy="6383360"/>
            <a:chOff x="0" y="260350"/>
            <a:chExt cx="9147175" cy="6383360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72997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260350"/>
              <a:ext cx="541686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1.1.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가족치료의 과정</a:t>
              </a:r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: 1.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초기과정</a:t>
              </a:r>
              <a:endParaRPr lang="en-US" altLang="ko-KR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2" name="그룹 11"/>
            <p:cNvGrpSpPr/>
            <p:nvPr/>
          </p:nvGrpSpPr>
          <p:grpSpPr>
            <a:xfrm>
              <a:off x="0" y="836712"/>
              <a:ext cx="9144000" cy="5806998"/>
              <a:chOff x="0" y="2060631"/>
              <a:chExt cx="9144000" cy="6158938"/>
            </a:xfrm>
          </p:grpSpPr>
          <p:sp>
            <p:nvSpPr>
              <p:cNvPr id="7173" name="Rectangle 54"/>
              <p:cNvSpPr>
                <a:spLocks noChangeArrowheads="1"/>
              </p:cNvSpPr>
              <p:nvPr/>
            </p:nvSpPr>
            <p:spPr bwMode="auto">
              <a:xfrm>
                <a:off x="0" y="2060631"/>
                <a:ext cx="9144000" cy="575476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1.1.3. 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초기과정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치료적 관계 형성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2565400"/>
                <a:ext cx="9144000" cy="5654169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치료자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-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가족간의 우호적 관계 형성이 전체 치료과정에 영향을 미침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002060"/>
                    </a:solidFill>
                  </a:rPr>
                  <a:t> 치료자가 지녀야 할 태도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긴장한 얼굴표정을 하지 말아야 하며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냉담하고 비판적인 모습 보다는 편안한 표정으로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 따뜻한 시선을 교환하고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대화 중에 고개를 끄덕이고 미소를 지어주는 것이 바람직함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감정이입적이며 비심판적이며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가족을 존중하는 태도를 보여야 함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가족역동을 정확히 파악하지 못한 경우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특정 성원과 연합하지 말고 중립적 입장 유지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가족성원의 대화를 경청하며 모방하는 등 가족에 합류하기 위한 노력을 기울이지만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어느 정도의 경계는 유지하여야 함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치료자의 사생활이나 신상에 대한 질문에 대한 지나친 노출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비밀유지는 적절치 않음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002060"/>
                    </a:solidFill>
                  </a:rPr>
                  <a:t>가족의 저항 완화 방법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문제를 새로운 관점에서 재해석 또는 재정의함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문제를 일반화함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예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모두가 그런 문제를 겪지요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)</a:t>
                </a:r>
                <a:endParaRPr lang="ko-KR" altLang="en-US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문제 자체를 부정하는 경우 지지적 반응을 하는 것이 좋음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ü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저항이 완화되면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치료시간의 대화를 요약해주고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가족이 받아들일 수 있는 결론을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 내려주는 것이 효과적임</a:t>
                </a:r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0" y="260350"/>
            <a:ext cx="9147175" cy="6597650"/>
            <a:chOff x="0" y="260350"/>
            <a:chExt cx="9147175" cy="6597650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72997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260350"/>
              <a:ext cx="541686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1.1.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가족치료의 과정</a:t>
              </a:r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: 1.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초기과정</a:t>
              </a:r>
              <a:endParaRPr lang="en-US" altLang="ko-KR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3" name="그룹 8"/>
            <p:cNvGrpSpPr>
              <a:grpSpLocks/>
            </p:cNvGrpSpPr>
            <p:nvPr/>
          </p:nvGrpSpPr>
          <p:grpSpPr bwMode="auto">
            <a:xfrm>
              <a:off x="0" y="785794"/>
              <a:ext cx="9144000" cy="6072206"/>
              <a:chOff x="-32" y="793730"/>
              <a:chExt cx="9144032" cy="6071931"/>
            </a:xfrm>
          </p:grpSpPr>
          <p:sp>
            <p:nvSpPr>
              <p:cNvPr id="14" name="Rectangle 77"/>
              <p:cNvSpPr>
                <a:spLocks noChangeArrowheads="1"/>
              </p:cNvSpPr>
              <p:nvPr/>
            </p:nvSpPr>
            <p:spPr bwMode="auto">
              <a:xfrm>
                <a:off x="-32" y="1166330"/>
                <a:ext cx="9144032" cy="5699331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lnSpc>
                    <a:spcPct val="250000"/>
                  </a:lnSpc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C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가족구성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성원에 관한 정보 등 일반적 가족사항을 먼저 확인</a:t>
                </a:r>
              </a:p>
              <a:p>
                <a:pPr>
                  <a:lnSpc>
                    <a:spcPct val="25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가족치료에 대한 기대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치료를 받게 된 경로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제시된 문제의 원인과 내용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과거 치료경험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</a:t>
                </a:r>
              </a:p>
              <a:p>
                <a:pPr>
                  <a:lnSpc>
                    <a:spcPct val="250000"/>
                  </a:lnSpc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문제해결을 위한 과거의 시도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가족내의 자원과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가족원의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장점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의뢰인과의 관계 등 확인</a:t>
                </a:r>
              </a:p>
              <a:p>
                <a:pPr>
                  <a:lnSpc>
                    <a:spcPct val="25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가족의 역할분담 방식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감정표현 정도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상호의존성과 개별성의 정도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권력 행사의 유형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</a:t>
                </a:r>
              </a:p>
              <a:p>
                <a:pPr>
                  <a:lnSpc>
                    <a:spcPct val="250000"/>
                  </a:lnSpc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의사소통 방법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하위체계와 경계선 등과 관련된 가족기능 수준의 사정</a:t>
                </a:r>
              </a:p>
              <a:p>
                <a:pPr>
                  <a:lnSpc>
                    <a:spcPct val="25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가족과 외부 환경과의 관계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가족생활주기와 발달과업의 이행 정도를 확인</a:t>
                </a:r>
              </a:p>
              <a:p>
                <a:pPr>
                  <a:lnSpc>
                    <a:spcPct val="25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가족이 직면한 위기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스트레스의 내용과 대처방법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강점과 자원 등에 대한 사정</a:t>
                </a:r>
              </a:p>
              <a:p>
                <a:pPr>
                  <a:lnSpc>
                    <a:spcPct val="25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사정의 방법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면접과 관찰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가계도와 가족도표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가족화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양적 검사도구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순환적 질문 등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7178" name="Rectangle 54"/>
              <p:cNvSpPr>
                <a:spLocks noChangeArrowheads="1"/>
              </p:cNvSpPr>
              <p:nvPr/>
            </p:nvSpPr>
            <p:spPr bwMode="auto">
              <a:xfrm>
                <a:off x="0" y="793730"/>
                <a:ext cx="9144000" cy="500066"/>
              </a:xfrm>
              <a:prstGeom prst="rect">
                <a:avLst/>
              </a:prstGeom>
              <a:gradFill rotWithShape="0">
                <a:gsLst>
                  <a:gs pos="0">
                    <a:srgbClr val="D6B19C"/>
                  </a:gs>
                  <a:gs pos="30000">
                    <a:srgbClr val="D49E6C"/>
                  </a:gs>
                  <a:gs pos="70000">
                    <a:srgbClr val="A65528"/>
                  </a:gs>
                  <a:gs pos="100000">
                    <a:srgbClr val="663012"/>
                  </a:gs>
                </a:gsLst>
                <a:lin ang="5400000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1.1.4.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초기과정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사정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(assessment)</a:t>
                </a:r>
                <a:endParaRPr lang="ko-KR" altLang="en-US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0" y="260350"/>
            <a:ext cx="9147175" cy="6597649"/>
            <a:chOff x="0" y="260350"/>
            <a:chExt cx="9147175" cy="6597649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72997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260350"/>
              <a:ext cx="541686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1.1.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가족치료의 과정</a:t>
              </a:r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: 1.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초기과정</a:t>
              </a:r>
              <a:endParaRPr lang="en-US" altLang="ko-KR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2" name="그룹 11"/>
            <p:cNvGrpSpPr/>
            <p:nvPr/>
          </p:nvGrpSpPr>
          <p:grpSpPr>
            <a:xfrm>
              <a:off x="0" y="836712"/>
              <a:ext cx="9144000" cy="3449544"/>
              <a:chOff x="0" y="2060631"/>
              <a:chExt cx="9144000" cy="3658608"/>
            </a:xfrm>
          </p:grpSpPr>
          <p:sp>
            <p:nvSpPr>
              <p:cNvPr id="7173" name="Rectangle 54"/>
              <p:cNvSpPr>
                <a:spLocks noChangeArrowheads="1"/>
              </p:cNvSpPr>
              <p:nvPr/>
            </p:nvSpPr>
            <p:spPr bwMode="auto">
              <a:xfrm>
                <a:off x="0" y="2060631"/>
                <a:ext cx="9144000" cy="575476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1.1.5. 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초기과정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치료목표와 치료계획 수립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2565400"/>
                <a:ext cx="9144000" cy="3153839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rgbClr val="800000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치료목표는 잠정적이며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문제해결 치중하기 보다는 가족구조와 기능의 변화에 주력함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일반적 목표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의사소통방법 개선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역기능적 역할과 관계 변화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새로운 가족 잠재력 발견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가족과 협의하여 치료목표의 우선순위를 정하되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가급적이면 치료목표를 보다 구체화 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한국가족에 적합한 치료계획과 개입방향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제시된 문제의 해결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문제해결능력 강화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</a:t>
                </a:r>
                <a:endParaRPr lang="ko-KR" altLang="en-US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가족내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가장 중요한 집행체계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예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부모하위체계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)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의 강화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성원의 자아분화와 잠재력 개발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 기능적인 가족 가치체계의 개발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우울증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물질남용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성 문제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자살과 타살 위험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학대가족 등의 위기가족은 의학적 조치나 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법적 조치에 대한 계획을 수립해야 하며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사정에 앞서 개입할 필요가 있음</a:t>
                </a:r>
              </a:p>
            </p:txBody>
          </p:sp>
        </p:grpSp>
        <p:grpSp>
          <p:nvGrpSpPr>
            <p:cNvPr id="4" name="그룹 14"/>
            <p:cNvGrpSpPr>
              <a:grpSpLocks/>
            </p:cNvGrpSpPr>
            <p:nvPr/>
          </p:nvGrpSpPr>
          <p:grpSpPr bwMode="auto">
            <a:xfrm>
              <a:off x="32" y="4357694"/>
              <a:ext cx="9143968" cy="2500305"/>
              <a:chOff x="0" y="2425371"/>
              <a:chExt cx="9144000" cy="2528866"/>
            </a:xfrm>
          </p:grpSpPr>
          <p:sp>
            <p:nvSpPr>
              <p:cNvPr id="18" name="Rectangle 53"/>
              <p:cNvSpPr>
                <a:spLocks noChangeArrowheads="1"/>
              </p:cNvSpPr>
              <p:nvPr/>
            </p:nvSpPr>
            <p:spPr bwMode="auto">
              <a:xfrm>
                <a:off x="0" y="2425371"/>
                <a:ext cx="9138529" cy="556684"/>
              </a:xfrm>
              <a:prstGeom prst="rect">
                <a:avLst/>
              </a:prstGeom>
              <a:gradFill rotWithShape="0">
                <a:gsLst>
                  <a:gs pos="0">
                    <a:srgbClr val="63AEE7"/>
                  </a:gs>
                  <a:gs pos="100000">
                    <a:srgbClr val="38628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1.1.6.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초기과정</a:t>
                </a:r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: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치료계약</a:t>
                </a:r>
              </a:p>
            </p:txBody>
          </p:sp>
          <p:sp>
            <p:nvSpPr>
              <p:cNvPr id="19" name="Rectangle 76"/>
              <p:cNvSpPr>
                <a:spLocks noChangeArrowheads="1"/>
              </p:cNvSpPr>
              <p:nvPr/>
            </p:nvSpPr>
            <p:spPr bwMode="auto">
              <a:xfrm>
                <a:off x="4731" y="3003403"/>
                <a:ext cx="9139269" cy="1950834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chemeClr val="accent4"/>
                    </a:solidFill>
                  </a:rPr>
                  <a:t> 가족성원 각자가 치료를 통하여 얻기를 원하는 결과를 명확히 해야 함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chemeClr val="accent4"/>
                    </a:solidFill>
                  </a:rPr>
                  <a:t> 가족이 서로 다른 치료를 원할 경우 </a:t>
                </a:r>
                <a:r>
                  <a:rPr lang="ko-KR" altLang="en-US" b="1" dirty="0" err="1">
                    <a:solidFill>
                      <a:schemeClr val="accent4"/>
                    </a:solidFill>
                  </a:rPr>
                  <a:t>치료자는</a:t>
                </a:r>
                <a:r>
                  <a:rPr lang="ko-KR" altLang="en-US" b="1" dirty="0">
                    <a:solidFill>
                      <a:schemeClr val="accent4"/>
                    </a:solidFill>
                  </a:rPr>
                  <a:t> 적극적으로 중재하여 합의를 도출하거나</a:t>
                </a:r>
                <a:endParaRPr lang="en-US" altLang="ko-KR" b="1" dirty="0">
                  <a:solidFill>
                    <a:schemeClr val="accent4"/>
                  </a:solidFill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ko-KR" altLang="en-US" b="1" dirty="0">
                    <a:solidFill>
                      <a:schemeClr val="accent4"/>
                    </a:solidFill>
                  </a:rPr>
                  <a:t>  아니면 좀 더 시간을 갖고 생각해 보자고 하여 다음 치료시간으로 계약을 연기함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chemeClr val="accent4"/>
                    </a:solidFill>
                  </a:rPr>
                  <a:t> 1-3</a:t>
                </a:r>
                <a:r>
                  <a:rPr lang="ko-KR" altLang="en-US" b="1" dirty="0">
                    <a:solidFill>
                      <a:schemeClr val="accent4"/>
                    </a:solidFill>
                  </a:rPr>
                  <a:t>회 정도 이내에 치료목표에 대한 계약이 이루어지는 것이 바람직함</a:t>
                </a:r>
                <a:endParaRPr lang="en-US" altLang="ko-KR" b="1" dirty="0">
                  <a:solidFill>
                    <a:schemeClr val="accent4"/>
                  </a:solidFill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en-US" altLang="ko-KR" b="1" dirty="0">
                    <a:solidFill>
                      <a:schemeClr val="accent4"/>
                    </a:solidFill>
                    <a:latin typeface="굴림" pitchFamily="50" charset="-127"/>
                    <a:ea typeface="굴림" pitchFamily="50" charset="-127"/>
                  </a:rPr>
                  <a:t> </a:t>
                </a:r>
                <a:r>
                  <a:rPr lang="ko-KR" altLang="en-US" b="1" dirty="0">
                    <a:solidFill>
                      <a:schemeClr val="accent4"/>
                    </a:solidFill>
                    <a:latin typeface="굴림" pitchFamily="50" charset="-127"/>
                    <a:ea typeface="굴림" pitchFamily="50" charset="-127"/>
                  </a:rPr>
                  <a:t>치료목표</a:t>
                </a:r>
                <a:r>
                  <a:rPr lang="en-US" altLang="ko-KR" b="1" dirty="0">
                    <a:solidFill>
                      <a:schemeClr val="accent4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>
                    <a:solidFill>
                      <a:schemeClr val="accent4"/>
                    </a:solidFill>
                    <a:latin typeface="굴림" pitchFamily="50" charset="-127"/>
                    <a:ea typeface="굴림" pitchFamily="50" charset="-127"/>
                  </a:rPr>
                  <a:t>시간</a:t>
                </a:r>
                <a:r>
                  <a:rPr lang="en-US" altLang="ko-KR" b="1" dirty="0">
                    <a:solidFill>
                      <a:schemeClr val="accent4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>
                    <a:solidFill>
                      <a:schemeClr val="accent4"/>
                    </a:solidFill>
                    <a:latin typeface="굴림" pitchFamily="50" charset="-127"/>
                    <a:ea typeface="굴림" pitchFamily="50" charset="-127"/>
                  </a:rPr>
                  <a:t>빈도</a:t>
                </a:r>
                <a:r>
                  <a:rPr lang="en-US" altLang="ko-KR" b="1" dirty="0">
                    <a:solidFill>
                      <a:schemeClr val="accent4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>
                    <a:solidFill>
                      <a:schemeClr val="accent4"/>
                    </a:solidFill>
                    <a:latin typeface="굴림" pitchFamily="50" charset="-127"/>
                    <a:ea typeface="굴림" pitchFamily="50" charset="-127"/>
                  </a:rPr>
                  <a:t>간격</a:t>
                </a:r>
                <a:r>
                  <a:rPr lang="en-US" altLang="ko-KR" b="1" dirty="0">
                    <a:solidFill>
                      <a:schemeClr val="accent4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>
                    <a:solidFill>
                      <a:schemeClr val="accent4"/>
                    </a:solidFill>
                    <a:latin typeface="굴림" pitchFamily="50" charset="-127"/>
                    <a:ea typeface="굴림" pitchFamily="50" charset="-127"/>
                  </a:rPr>
                  <a:t>비용 참가자</a:t>
                </a:r>
                <a:r>
                  <a:rPr lang="en-US" altLang="ko-KR" b="1" dirty="0">
                    <a:solidFill>
                      <a:schemeClr val="accent4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>
                    <a:solidFill>
                      <a:schemeClr val="accent4"/>
                    </a:solidFill>
                    <a:latin typeface="굴림" pitchFamily="50" charset="-127"/>
                    <a:ea typeface="굴림" pitchFamily="50" charset="-127"/>
                  </a:rPr>
                  <a:t>치료과정의 규칙 등에 대해 서면</a:t>
                </a:r>
                <a:r>
                  <a:rPr lang="en-US" altLang="ko-KR" b="1" dirty="0">
                    <a:solidFill>
                      <a:schemeClr val="accent4"/>
                    </a:solidFill>
                    <a:latin typeface="굴림" pitchFamily="50" charset="-127"/>
                    <a:ea typeface="굴림" pitchFamily="50" charset="-127"/>
                  </a:rPr>
                  <a:t>, </a:t>
                </a:r>
                <a:r>
                  <a:rPr lang="ko-KR" altLang="en-US" b="1" dirty="0">
                    <a:solidFill>
                      <a:schemeClr val="accent4"/>
                    </a:solidFill>
                    <a:latin typeface="굴림" pitchFamily="50" charset="-127"/>
                    <a:ea typeface="굴림" pitchFamily="50" charset="-127"/>
                  </a:rPr>
                  <a:t>구두 계약</a:t>
                </a:r>
                <a:endParaRPr lang="en-US" altLang="ko-KR" b="1" dirty="0">
                  <a:solidFill>
                    <a:schemeClr val="accent4"/>
                  </a:solidFill>
                  <a:latin typeface="굴림" pitchFamily="50" charset="-127"/>
                  <a:ea typeface="굴림" pitchFamily="50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그룹 14"/>
          <p:cNvGrpSpPr/>
          <p:nvPr/>
        </p:nvGrpSpPr>
        <p:grpSpPr>
          <a:xfrm>
            <a:off x="0" y="260350"/>
            <a:ext cx="9147175" cy="6597650"/>
            <a:chOff x="0" y="260350"/>
            <a:chExt cx="9147175" cy="6597650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72997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260350"/>
              <a:ext cx="566533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1. 2.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가족치료의 과정</a:t>
              </a:r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: 2.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중간과정</a:t>
              </a:r>
              <a:endParaRPr lang="en-US" altLang="ko-KR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2" name="그룹 11"/>
            <p:cNvGrpSpPr/>
            <p:nvPr/>
          </p:nvGrpSpPr>
          <p:grpSpPr>
            <a:xfrm>
              <a:off x="0" y="1643050"/>
              <a:ext cx="9144000" cy="5214950"/>
              <a:chOff x="0" y="2060631"/>
              <a:chExt cx="9144000" cy="5531010"/>
            </a:xfrm>
          </p:grpSpPr>
          <p:sp>
            <p:nvSpPr>
              <p:cNvPr id="7173" name="Rectangle 54"/>
              <p:cNvSpPr>
                <a:spLocks noChangeArrowheads="1"/>
              </p:cNvSpPr>
              <p:nvPr/>
            </p:nvSpPr>
            <p:spPr bwMode="auto">
              <a:xfrm>
                <a:off x="0" y="2060631"/>
                <a:ext cx="9144000" cy="575476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1.2.1.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중간과정의 일반적 고려사항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2518864"/>
                <a:ext cx="9144000" cy="5072777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r>
                  <a:rPr lang="en-US" altLang="ko-KR" b="1" dirty="0">
                    <a:latin typeface="굴림" pitchFamily="50" charset="-127"/>
                    <a:ea typeface="굴림" pitchFamily="50" charset="-127"/>
                  </a:rPr>
                  <a:t>1) </a:t>
                </a:r>
                <a:r>
                  <a:rPr lang="ko-KR" altLang="en-US" b="1" dirty="0"/>
                  <a:t>가족참여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첫 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sessions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에서 모든 가족을 동시에 만나는 것이 바람직하지만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이것이 어려울 경우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개별치료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동시치료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협동치료를 실시할 수 있음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치료에 참여하는 범위는 핵가족 뿐 아니라 확대가족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친구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이웃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전문가 등으로 확대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청소년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치료에 참여하게 하는 것이 좋음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이유는 역기능적 의사소통과 세대간 결탁에 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관여될 가능성이 높기 때문이며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필요에 따라서는 부부면접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청소년 개별면접 등 실시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유아나 아동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개방적 의사소통을 하므로 최소한 한번 이상 치료에 참여시키는 것이 좋음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.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일반적으로는 처음에는 부모만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다음에는 부모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+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자녀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그 다음에는 부모 그리고 다음으로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 아이의 적극적 참여를 조장함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확대가족과 주요타인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: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가족문제에 중요한 영향을 미칠 경우 참석시키는 것이 좋으며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친구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약혼녀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남자친구 등이 치료에 꼭 필요할 경우 참여시킴</a:t>
                </a: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그 외 요양보호사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가사보조원 등의 참여가 필요할 경우 참여시키는 것이 좋고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자녀의 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책임감과 사랑 나눔을 가르치기 위하여 반려동물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(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식물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)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을 활용할 수 있음</a:t>
                </a:r>
              </a:p>
            </p:txBody>
          </p:sp>
        </p:grpSp>
        <p:sp>
          <p:nvSpPr>
            <p:cNvPr id="13" name="Text Box 71"/>
            <p:cNvSpPr txBox="1">
              <a:spLocks noChangeArrowheads="1"/>
            </p:cNvSpPr>
            <p:nvPr/>
          </p:nvSpPr>
          <p:spPr bwMode="auto">
            <a:xfrm>
              <a:off x="32" y="857232"/>
              <a:ext cx="9143968" cy="73866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9999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latinLnBrk="0" hangingPunct="0">
                <a:lnSpc>
                  <a:spcPct val="150000"/>
                </a:lnSpc>
                <a:buSzPct val="75000"/>
                <a:buFont typeface="Wingdings" pitchFamily="2" charset="2"/>
                <a:buChar char="§"/>
              </a:pPr>
              <a:r>
                <a:rPr kumimoji="0" lang="ko-KR" altLang="en-US" sz="1400" b="1" dirty="0">
                  <a:solidFill>
                    <a:srgbClr val="FF6600"/>
                  </a:solidFill>
                  <a:latin typeface="Arial" charset="0"/>
                </a:rPr>
                <a:t>  가족상호작용에 도전하고</a:t>
              </a:r>
              <a:r>
                <a:rPr kumimoji="0" lang="en-US" altLang="ko-KR" sz="1400" b="1" dirty="0">
                  <a:solidFill>
                    <a:srgbClr val="FF6600"/>
                  </a:solidFill>
                  <a:latin typeface="Arial" charset="0"/>
                </a:rPr>
                <a:t>, </a:t>
              </a:r>
              <a:r>
                <a:rPr kumimoji="0" lang="ko-KR" altLang="en-US" sz="1400" b="1" dirty="0">
                  <a:solidFill>
                    <a:srgbClr val="FF6600"/>
                  </a:solidFill>
                  <a:latin typeface="Arial" charset="0"/>
                </a:rPr>
                <a:t>새로운 대안을 제시하여 변화를 일으키는 실행단계이나</a:t>
              </a:r>
              <a:r>
                <a:rPr kumimoji="0" lang="en-US" altLang="ko-KR" sz="1400" b="1" dirty="0">
                  <a:solidFill>
                    <a:srgbClr val="FF6600"/>
                  </a:solidFill>
                  <a:latin typeface="Arial" charset="0"/>
                </a:rPr>
                <a:t>, </a:t>
              </a:r>
              <a:r>
                <a:rPr kumimoji="0" lang="ko-KR" altLang="en-US" sz="1400" b="1" dirty="0">
                  <a:solidFill>
                    <a:srgbClr val="FF6600"/>
                  </a:solidFill>
                  <a:latin typeface="Arial" charset="0"/>
                </a:rPr>
                <a:t>극적 변화가 없는 안정적 변화</a:t>
              </a:r>
              <a:endParaRPr kumimoji="0" lang="en-US" altLang="ko-KR" sz="1400" b="1" dirty="0">
                <a:solidFill>
                  <a:srgbClr val="FF6600"/>
                </a:solidFill>
                <a:latin typeface="Arial" charset="0"/>
              </a:endParaRPr>
            </a:p>
            <a:p>
              <a:pPr eaLnBrk="0" latinLnBrk="0" hangingPunct="0">
                <a:lnSpc>
                  <a:spcPct val="150000"/>
                </a:lnSpc>
                <a:buSzPct val="75000"/>
                <a:buFont typeface="Wingdings" pitchFamily="2" charset="2"/>
                <a:buChar char="§"/>
              </a:pPr>
              <a:r>
                <a:rPr kumimoji="0" lang="ko-KR" altLang="en-US" sz="1400" b="1" dirty="0">
                  <a:solidFill>
                    <a:srgbClr val="FF6600"/>
                  </a:solidFill>
                  <a:latin typeface="Arial" charset="0"/>
                </a:rPr>
                <a:t>  치료적 초점은 </a:t>
              </a:r>
              <a:r>
                <a:rPr kumimoji="0" lang="en-US" altLang="ko-KR" sz="1400" b="1" dirty="0">
                  <a:solidFill>
                    <a:srgbClr val="FF6600"/>
                  </a:solidFill>
                  <a:latin typeface="Arial" charset="0"/>
                </a:rPr>
                <a:t>IP</a:t>
              </a:r>
              <a:r>
                <a:rPr kumimoji="0" lang="ko-KR" altLang="en-US" sz="1400" b="1" dirty="0">
                  <a:solidFill>
                    <a:srgbClr val="FF6600"/>
                  </a:solidFill>
                  <a:latin typeface="Arial" charset="0"/>
                </a:rPr>
                <a:t>의 문제에서 전체 가족의 상호작용 유형 등으로 이동</a:t>
              </a:r>
              <a:endParaRPr kumimoji="0" lang="en-US" altLang="ko-KR" sz="1600" b="1" dirty="0">
                <a:solidFill>
                  <a:schemeClr val="accent2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0" y="260350"/>
            <a:ext cx="9147175" cy="6597650"/>
            <a:chOff x="0" y="260350"/>
            <a:chExt cx="9147175" cy="6597650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72997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260350"/>
              <a:ext cx="566533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1. 2.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가족치료의 과정</a:t>
              </a:r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: 2.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중간과정</a:t>
              </a:r>
              <a:endParaRPr lang="en-US" altLang="ko-KR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2" name="그룹 11"/>
            <p:cNvGrpSpPr/>
            <p:nvPr/>
          </p:nvGrpSpPr>
          <p:grpSpPr>
            <a:xfrm>
              <a:off x="0" y="785794"/>
              <a:ext cx="9144000" cy="6072206"/>
              <a:chOff x="0" y="1151420"/>
              <a:chExt cx="9144000" cy="6440221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1606026"/>
                <a:ext cx="9144000" cy="5985615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lnSpc>
                    <a:spcPct val="200000"/>
                  </a:lnSpc>
                </a:pPr>
                <a:r>
                  <a:rPr lang="en-US" altLang="ko-KR" b="1" dirty="0">
                    <a:latin typeface="굴림" pitchFamily="50" charset="-127"/>
                    <a:ea typeface="굴림" pitchFamily="50" charset="-127"/>
                  </a:rPr>
                  <a:t>2)</a:t>
                </a:r>
                <a:r>
                  <a:rPr lang="ko-KR" altLang="en-US" b="1" dirty="0"/>
                  <a:t> 공동치료자</a:t>
                </a:r>
              </a:p>
              <a:p>
                <a:pPr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예비 가족치료자의 훈련을 위하여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공동치료자로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활용하는데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주로 다른 성별로 구성 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두 치료자가 부모나 부부의 모델로 보일 수 있으나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성에 따라 가족과 연합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결속하여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가족을 분열시키는 문제를 일으키기도 함</a:t>
                </a:r>
              </a:p>
              <a:p>
                <a:pPr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따라서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공동치료자는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서로에 대해 잘 알고 있어야 하며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치료시간 이후에 치료회의를 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갖고 재점검과 다른 시간에 대한 계획을 수립해야 함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</a:pPr>
                <a:endParaRPr lang="ko-KR" altLang="en-US" sz="800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b="1" dirty="0"/>
                  <a:t>3) </a:t>
                </a:r>
                <a:r>
                  <a:rPr lang="ko-KR" altLang="en-US" b="1" dirty="0"/>
                  <a:t>다른 치료와 함께 실시하는 가족치료</a:t>
                </a:r>
              </a:p>
              <a:p>
                <a:pPr>
                  <a:lnSpc>
                    <a:spcPct val="200000"/>
                  </a:lnSpc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개별치료를 할 경우 한 가족성원과만 연합하는 문제점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다른 기관의 서비스를 받는 경우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서로 다른 방향으로 치료를 진행시킬 위험이 있지만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필요한 경우 다른 치료와 병행함</a:t>
                </a:r>
              </a:p>
            </p:txBody>
          </p:sp>
          <p:sp>
            <p:nvSpPr>
              <p:cNvPr id="7173" name="Rectangle 54"/>
              <p:cNvSpPr>
                <a:spLocks noChangeArrowheads="1"/>
              </p:cNvSpPr>
              <p:nvPr/>
            </p:nvSpPr>
            <p:spPr bwMode="auto">
              <a:xfrm>
                <a:off x="0" y="1151420"/>
                <a:ext cx="9144000" cy="575476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1.2.1.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중간과정의 일반적 고려사항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/>
          <p:cNvGrpSpPr/>
          <p:nvPr/>
        </p:nvGrpSpPr>
        <p:grpSpPr>
          <a:xfrm>
            <a:off x="0" y="260350"/>
            <a:ext cx="9147175" cy="6597650"/>
            <a:chOff x="0" y="260350"/>
            <a:chExt cx="9147175" cy="6597650"/>
          </a:xfrm>
        </p:grpSpPr>
        <p:sp>
          <p:nvSpPr>
            <p:cNvPr id="7171" name="Line 46"/>
            <p:cNvSpPr>
              <a:spLocks noChangeShapeType="1"/>
            </p:cNvSpPr>
            <p:nvPr/>
          </p:nvSpPr>
          <p:spPr bwMode="auto">
            <a:xfrm>
              <a:off x="3207" y="729973"/>
              <a:ext cx="9143968" cy="0"/>
            </a:xfrm>
            <a:prstGeom prst="line">
              <a:avLst/>
            </a:prstGeom>
            <a:noFill/>
            <a:ln w="9525">
              <a:solidFill>
                <a:srgbClr val="C0C0C0">
                  <a:alpha val="70195"/>
                </a:srgb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7172" name="Text Box 56"/>
            <p:cNvSpPr txBox="1">
              <a:spLocks noChangeArrowheads="1"/>
            </p:cNvSpPr>
            <p:nvPr/>
          </p:nvSpPr>
          <p:spPr bwMode="auto">
            <a:xfrm>
              <a:off x="96870" y="260350"/>
              <a:ext cx="560922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514350" indent="-514350"/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1. 2.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가족치료의 과정</a:t>
              </a:r>
              <a:r>
                <a:rPr lang="en-US" altLang="ko-KR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: 2. </a:t>
              </a:r>
              <a:r>
                <a:rPr lang="ko-KR" altLang="en-US" sz="2800" dirty="0">
                  <a:solidFill>
                    <a:srgbClr val="FFCC00"/>
                  </a:solidFill>
                  <a:latin typeface="HY강B" pitchFamily="18" charset="-127"/>
                  <a:ea typeface="HY강B" pitchFamily="18" charset="-127"/>
                </a:rPr>
                <a:t>중간과정</a:t>
              </a:r>
              <a:endParaRPr lang="en-US" altLang="ko-KR" sz="2800" dirty="0">
                <a:solidFill>
                  <a:srgbClr val="FFCC00"/>
                </a:solidFill>
                <a:latin typeface="HY강B" pitchFamily="18" charset="-127"/>
                <a:ea typeface="HY강B" pitchFamily="18" charset="-127"/>
              </a:endParaRPr>
            </a:p>
          </p:txBody>
        </p:sp>
        <p:grpSp>
          <p:nvGrpSpPr>
            <p:cNvPr id="2" name="그룹 11"/>
            <p:cNvGrpSpPr/>
            <p:nvPr/>
          </p:nvGrpSpPr>
          <p:grpSpPr>
            <a:xfrm>
              <a:off x="0" y="785794"/>
              <a:ext cx="9144000" cy="6072206"/>
              <a:chOff x="0" y="2006627"/>
              <a:chExt cx="9144000" cy="6440221"/>
            </a:xfrm>
          </p:grpSpPr>
          <p:sp>
            <p:nvSpPr>
              <p:cNvPr id="20" name="Rectangle 77"/>
              <p:cNvSpPr>
                <a:spLocks noChangeArrowheads="1"/>
              </p:cNvSpPr>
              <p:nvPr/>
            </p:nvSpPr>
            <p:spPr bwMode="auto">
              <a:xfrm>
                <a:off x="0" y="2518864"/>
                <a:ext cx="9144000" cy="5927984"/>
              </a:xfrm>
              <a:prstGeom prst="rect">
                <a:avLst/>
              </a:prstGeom>
              <a:gradFill rotWithShape="0">
                <a:gsLst>
                  <a:gs pos="0">
                    <a:srgbClr val="FDFDFD"/>
                  </a:gs>
                  <a:gs pos="100000">
                    <a:srgbClr val="C9C5C4"/>
                  </a:gs>
                </a:gsLst>
                <a:lin ang="5400000" scaled="1"/>
              </a:gradFill>
              <a:ln w="12700">
                <a:solidFill>
                  <a:srgbClr val="B2B2B2"/>
                </a:solidFill>
                <a:miter lim="800000"/>
                <a:headEnd/>
                <a:tailEnd/>
              </a:ln>
              <a:effectLst>
                <a:outerShdw dist="53882" dir="2700000" algn="ctr" rotWithShape="0">
                  <a:srgbClr val="000000">
                    <a:alpha val="30000"/>
                  </a:srgbClr>
                </a:outerShdw>
              </a:effectLst>
            </p:spPr>
            <p:txBody>
              <a:bodyPr wrap="none" lIns="99745" tIns="49873" rIns="99745" bIns="49873" anchor="ctr"/>
              <a:lstStyle/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치료모델마다 다른 치료전략을 이용하나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의사소통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역할과 권력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신념과 의미체계 변화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200"/>
                  </a:spcBef>
                  <a:spcAft>
                    <a:spcPts val="200"/>
                  </a:spcAft>
                </a:pPr>
                <a:endParaRPr lang="en-US" altLang="ko-KR" sz="600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002060"/>
                    </a:solidFill>
                  </a:rPr>
                  <a:t>1) </a:t>
                </a:r>
                <a:r>
                  <a:rPr lang="ko-KR" altLang="en-US" b="1" dirty="0">
                    <a:solidFill>
                      <a:srgbClr val="002060"/>
                    </a:solidFill>
                  </a:rPr>
                  <a:t>의사소통  변화 전략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개방적이고 분명한 의사소통과 감정이입을 통해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가족과 긍정적 관계 형성을 위해 노력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가족끼리 얘기할 수 있는 기회를 부여하여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역기능적 의사소통유형을 인식할 수 있게 함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한 사람이 대화를 독점하거나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대신 말하거나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다른 사람의 입장을 미리 예측하여 말하는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C00000"/>
                    </a:solidFill>
                  </a:rPr>
                  <a:t>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것 등을 제지함 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누가 무엇을 누구에게 말하는지 구체적이고 분명하게 얘기하도록 함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과거보다는 현재와 미래에 초점을 맞추도록 함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치료자가 좋고 나쁜 감정을 개방적으로 표현하여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정서표현의 모델이 되어야 함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endParaRPr lang="en-US" altLang="ko-KR" sz="600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en-US" altLang="ko-KR" b="1" dirty="0">
                    <a:solidFill>
                      <a:srgbClr val="002060"/>
                    </a:solidFill>
                  </a:rPr>
                  <a:t>2) </a:t>
                </a:r>
                <a:r>
                  <a:rPr lang="ko-KR" altLang="en-US" b="1" dirty="0">
                    <a:solidFill>
                      <a:srgbClr val="002060"/>
                    </a:solidFill>
                  </a:rPr>
                  <a:t>역할과 권력연합의 변화전략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부모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-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자녀가 삼각관계를 형성하는 경우가 많은데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치료자는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전체 가족에 초점을 두고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 가족성원이 그렇게 밖에 할 수 없는 이유를 지적하여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희생양 발생과 죄의식 경험 방지</a:t>
                </a:r>
                <a:endParaRPr lang="en-US" altLang="ko-KR" b="1" dirty="0">
                  <a:solidFill>
                    <a:srgbClr val="C00000"/>
                  </a:solidFill>
                </a:endParaRP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가족성원간의 숨겨진 갈등을 표현하도록 하며</a:t>
                </a:r>
                <a:r>
                  <a:rPr lang="en-US" altLang="ko-KR" b="1" dirty="0">
                    <a:solidFill>
                      <a:srgbClr val="C00000"/>
                    </a:solidFill>
                  </a:rPr>
                  <a:t>, </a:t>
                </a:r>
                <a:r>
                  <a:rPr lang="ko-KR" altLang="en-US" b="1" dirty="0" err="1">
                    <a:solidFill>
                      <a:srgbClr val="C00000"/>
                    </a:solidFill>
                  </a:rPr>
                  <a:t>논쟁시</a:t>
                </a:r>
                <a:r>
                  <a:rPr lang="ko-KR" altLang="en-US" b="1" dirty="0">
                    <a:solidFill>
                      <a:srgbClr val="C00000"/>
                    </a:solidFill>
                  </a:rPr>
                  <a:t> 특정 성원의 편을 오래 들면 안됨</a:t>
                </a:r>
              </a:p>
              <a:p>
                <a:pPr>
                  <a:spcBef>
                    <a:spcPts val="400"/>
                  </a:spcBef>
                  <a:spcAft>
                    <a:spcPts val="400"/>
                  </a:spcAft>
                  <a:buFont typeface="Wingdings" pitchFamily="2" charset="2"/>
                  <a:buChar char="§"/>
                </a:pPr>
                <a:r>
                  <a:rPr lang="ko-KR" altLang="en-US" b="1" dirty="0">
                    <a:solidFill>
                      <a:srgbClr val="C00000"/>
                    </a:solidFill>
                  </a:rPr>
                  <a:t> 권력연합을 와해시키기 위하여 일시적으로 특정인이나 전체 가족의 편을 들 수 있어야 함</a:t>
                </a:r>
              </a:p>
            </p:txBody>
          </p:sp>
          <p:sp>
            <p:nvSpPr>
              <p:cNvPr id="7173" name="Rectangle 54"/>
              <p:cNvSpPr>
                <a:spLocks noChangeArrowheads="1"/>
              </p:cNvSpPr>
              <p:nvPr/>
            </p:nvSpPr>
            <p:spPr bwMode="auto">
              <a:xfrm>
                <a:off x="0" y="2006627"/>
                <a:ext cx="9144000" cy="575476"/>
              </a:xfrm>
              <a:prstGeom prst="rect">
                <a:avLst/>
              </a:prstGeom>
              <a:gradFill rotWithShape="0">
                <a:gsLst>
                  <a:gs pos="0">
                    <a:srgbClr val="CC3300"/>
                  </a:gs>
                  <a:gs pos="100000">
                    <a:srgbClr val="721D00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r>
                  <a:rPr lang="en-US" altLang="ko-KR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1.2.2. </a:t>
                </a:r>
                <a:r>
                  <a:rPr lang="ko-KR" altLang="en-US" sz="2000" dirty="0">
                    <a:solidFill>
                      <a:srgbClr val="FFFFFF"/>
                    </a:solidFill>
                    <a:latin typeface="HY견고딕" pitchFamily="18" charset="-127"/>
                    <a:ea typeface="HY견고딕" pitchFamily="18" charset="-127"/>
                  </a:rPr>
                  <a:t>중간과정의 치료를 위한 전략</a:t>
                </a:r>
                <a:endParaRPr lang="en-US" altLang="ko-KR" sz="2000" dirty="0">
                  <a:solidFill>
                    <a:srgbClr val="FFFFFF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1350</TotalTime>
  <Words>2655</Words>
  <Application>Microsoft Office PowerPoint</Application>
  <PresentationFormat>화면 슬라이드 쇼(4:3)</PresentationFormat>
  <Paragraphs>268</Paragraphs>
  <Slides>19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5" baseType="lpstr">
      <vt:lpstr>HY강B</vt:lpstr>
      <vt:lpstr>HY견고딕</vt:lpstr>
      <vt:lpstr>굴림</vt:lpstr>
      <vt:lpstr>Arial</vt:lpstr>
      <vt:lpstr>Wingdings</vt:lpstr>
      <vt:lpstr>기본 디자인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권중돈</cp:lastModifiedBy>
  <cp:revision>157</cp:revision>
  <cp:lastPrinted>2020-06-09T23:02:51Z</cp:lastPrinted>
  <dcterms:created xsi:type="dcterms:W3CDTF">2004-08-18T05:19:37Z</dcterms:created>
  <dcterms:modified xsi:type="dcterms:W3CDTF">2021-06-09T00:17:41Z</dcterms:modified>
</cp:coreProperties>
</file>