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6" r:id="rId2"/>
    <p:sldId id="256" r:id="rId3"/>
    <p:sldId id="327" r:id="rId4"/>
    <p:sldId id="330" r:id="rId5"/>
    <p:sldId id="258" r:id="rId6"/>
    <p:sldId id="328" r:id="rId7"/>
    <p:sldId id="294" r:id="rId8"/>
    <p:sldId id="299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00" r:id="rId17"/>
    <p:sldId id="329" r:id="rId18"/>
    <p:sldId id="301" r:id="rId1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>
        <p:scale>
          <a:sx n="66" d="100"/>
          <a:sy n="66" d="100"/>
        </p:scale>
        <p:origin x="1884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772816"/>
            <a:ext cx="9144000" cy="53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정신분석이론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분석심리이론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개인심리이론</a:t>
            </a: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자아심리이론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대상관계이론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교류분석이론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인본주의이론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행동주의이론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인지이론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573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170080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77281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641415"/>
            <a:chOff x="0" y="642918"/>
            <a:chExt cx="9144001" cy="664141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82690"/>
              <a:ext cx="9144000" cy="6001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항문기에 상응하며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주요 범위는 모성인물과 부성인물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유아는 신체 및 인지적 발달이 빠르게 나타나고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말을 할 수 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수용될 수 있는 행동을 인식하고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독립적으로 주변 환경을 탐색하며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무엇이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든 스스로 하려는 경향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유아는 자기통제와 주위 사람으로부터의 통제라는 두 가지 요구에 직면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상실하지 않고 자아통제를 발휘하거나 타인의 통제에 적응할 수 있게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자율성의 방향으로 위기가 해결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다른 사람의 눈에 자신이 좋지 않게 보이지 않을까 하는 두려움도 갖게 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수치심과 의심으로 위기 해결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 단계는 배변훈련에서의 유아의 선택권과 관련되어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유아의 행동을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자유롭게 조절하도록 허용하는 부모의 의지에 따라 위기해결이 달라짐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부모는 유아에게 생활공간 내에서 선택의 자유를 보장하여 자율성을 경험할 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있도록 노력하면 자율성이 강화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부모가 인내를 갖지 못하고 유아를 대신하여 일을 처리하거나 유아가 할 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없는 것에 대해 혼자서 해야 한다고 지나치게 요구할 경우 수치심이 강화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성공적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정의감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강박증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자기혐오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자율성 대 수치심과 의심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214290"/>
            <a:ext cx="9144001" cy="7106055"/>
            <a:chOff x="0" y="214290"/>
            <a:chExt cx="9144001" cy="7106055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555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남근기에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상응하는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주요 관계의 범위는 부모와 형제자매 등 핵가족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남근기 오이디푸스 콤플렉스에 관한 관점을 인정하지만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불평등의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원천이 생물적인  것이 아니라 사회적 상호작용에 의해 결정된다고 봄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유아는 성적 관심보다는 놀이와 자신이 선택한 활동에 더 많은 관심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발달적 위기의 결과는 유아의 놀이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탐구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시도 및 실패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장난감을 사용한 연습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결과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유아는 육체 및 상징놀이를 통하여 성인 행동을 모방하고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자신이 한 인간으로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 인생의 목적이 있음을 느끼고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자신이 원하는 바대로 될 수 있다고 생각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솔선성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부모가 유아 스스로 환경 탐색하고 스스로 행동할 수 있도록 격려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죄의식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부모가 유아 스스로 어떤 일을 완수하도록 기회를 부여하지 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꾸지람할 경우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위기의 성공적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목적의식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정열적 사회관여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의지와 용기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금지감정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무기력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불감증 등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 err="1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솔선성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대 죄의식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214290"/>
            <a:ext cx="9144001" cy="6398169"/>
            <a:chOff x="0" y="214290"/>
            <a:chExt cx="9144001" cy="6398169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5847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잠재기에 상응하는 아동기인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주요 사회관계의 범위는 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학교의 구성원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아동은 공식적 교육을 통하여 인지적 기술과 사회적 기술을 습득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아동은 또래와 협동하고 어울릴 수 있는 능력뿐만 아니라 연역적 추리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 등의 능력을 발전시켜야 함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근면성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기술을 쌓고 의미 있는 일을 성취하기 위하여 열정적으로 참여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 그 과업을 완수하고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주변 사람의 강화가 뒤따름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열등감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능력이나 지위가 또래에 비하여 열등하다고 느끼면 학습추구에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대한 용기를 잃게 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부모나 교사가 요구한 과업을 성취할 수 있는 능력이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없다고 느낌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성공적 위기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유능성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위기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비활동성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(inert)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(4)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근면성 대 열등감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-35497" y="44624"/>
            <a:ext cx="9179497" cy="6754228"/>
            <a:chOff x="-35497" y="44624"/>
            <a:chExt cx="9179497" cy="675422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476672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생식기에 해당하는 청소년기의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주요 사회관계의 범위는 친구나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또래집단으로 확대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청소년은 자신이 어떠해야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자신을 다른 사람과 어떻게 공유할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것인가라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문제로 고민하게 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또래집단이 상호작용의 초점을 둠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이전의 동일시와 새로운 동일시의 부분들을 새롭게 조합으로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일생에 걸쳐 발달함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내적 충동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타고난 재능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아동기에 획득한 자아가치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모두 합해져서 내적 동일성과 개인이 타인에게 주는 의미에 대한 확신감과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연속성을 갖게 되었을 때 형성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청소년기에 이성에 대한 관심 증가로 처음에는 이성에 대한 동일시 현상이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일시적으로 일어나지만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결국 동성에 대한 성적 동일시를 하게 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 조화된 성격이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형성되지 못하면 양성혼란 초래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청소년기에는 다른 사람의 눈에 좋지 않게 보이거나 기대에 어긋날지도 모른다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두려움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 자신의 존재에 대한 불확신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자신이 앞으로 사회에서 어떤 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위와 역할을 갖게 될지에 대한 불안감 등으로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혼란 경험하며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비사회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또는 반사회적 행동에 가담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성공적 위기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충성심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위기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거절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생소한 역할과 가치 거부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5486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44624"/>
              <a:ext cx="5311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(5) </a:t>
              </a:r>
              <a:r>
                <a:rPr lang="ko-KR" altLang="en-US" sz="2800" b="1" dirty="0" err="1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자아정체감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대 </a:t>
              </a:r>
              <a:r>
                <a:rPr lang="ko-KR" altLang="en-US" sz="2800" b="1" dirty="0" err="1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정체감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혼란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-35497" y="241484"/>
            <a:ext cx="9179497" cy="6499884"/>
            <a:chOff x="-35497" y="241484"/>
            <a:chExt cx="9179497" cy="649988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47392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22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주요 관계의 범위가 친구나 애인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배우자 등으로 확대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초기에는 이성에 매혹되어 사랑에 빠지기도 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이성과 사귀는 동안에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이성에 대한 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미래와 희망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미래 계획에 대한 끊임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없는 탐색과 도전을 통하여 자아탐색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자아탐색에 대한 몰입은 오히려 친밀감 형성을 방해하며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스스로 고독하고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불안하여 자아고립 상태에 처하게 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진정한 친밀감은 합리적인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형성되었을 때에만 가능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친밀감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사랑하고 신뢰감을 공유하고 있는 사람과 성적 상호성을 형성하고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일과 여가의 주기를 지속하고 자녀출산까지 포함하는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친밀감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이상의 것으로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타인의 복지에 대한 관심과 지적인 자극을 유발하는 상호작용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대한 관심도 포함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성공적으로 위기를 해결하지 못하면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자아도취 상황이나 친밀한 사회관계를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회피하는 고립 상황에 놓이게 되고 소외감을 느낌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76470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241484"/>
              <a:ext cx="37834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(6)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친밀감 대 소외감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0"/>
            <a:ext cx="9180512" cy="6795378"/>
            <a:chOff x="0" y="0"/>
            <a:chExt cx="9180512" cy="6795378"/>
          </a:xfrm>
        </p:grpSpPr>
        <p:grpSp>
          <p:nvGrpSpPr>
            <p:cNvPr id="2" name="그룹 10"/>
            <p:cNvGrpSpPr/>
            <p:nvPr/>
          </p:nvGrpSpPr>
          <p:grpSpPr>
            <a:xfrm>
              <a:off x="0" y="0"/>
              <a:ext cx="9179497" cy="3385542"/>
              <a:chOff x="-35497" y="241484"/>
              <a:chExt cx="9179497" cy="338554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764704"/>
                <a:ext cx="9144000" cy="2862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34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주요 사회관계의 범위는 직장과 확대가족의 성원으로 확대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자녀를 출산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양육하고 지도하여야 하는 발달과업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생산성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자녀를 출산하고 양육하는 것 이외에 학생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동료 또는 친구를 잘 보호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/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직업이나 여가활동에 참여함으로써 얻게 되는 창조성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다음 세대로의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사상의 전수까지도 포함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생산성으로 인하여 후세대를 양육하고 가르치며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지도감독하는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활동을 함으로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이전 세대의 문화와 의식이 후세대로 연결시킴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성공적 위기 해결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타인을 배려하고 보호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부정적 위기 해결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거부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rejectivity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</a:t>
                </a: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또는 권위주의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중년의 위기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절망과 인생의 무의미성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경험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76470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241484"/>
                <a:ext cx="343074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(7) </a:t>
                </a:r>
                <a:r>
                  <a:rPr lang="ko-KR" altLang="en-US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생산성 대 침체</a:t>
                </a:r>
                <a:endPara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3481844"/>
              <a:ext cx="37834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(8)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자아통합 대 절망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36511" y="393305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3933056"/>
              <a:ext cx="9144000" cy="2862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60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세부터 사망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사회관계의 범위는 인류 전체로 확대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자아통합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후회가 별로 없고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생산적인 인생을 살았고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성공뿐만 아니라 실패에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 잘 대처하며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미래 경험이 연속성을 지님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절망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죽음을 두려워하고 새롭게 살 수 있는 기회를 갖기를 원하며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인생이 너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너무 짧다고 느끼고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존재에 대해 별다른 의미를 느끼지 못하며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타인에 대한 신념을 상실하며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세계 질서와 영적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통합감을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거의 느끼지 못함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성공적 위기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지혜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위기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경멸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Erikson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발달단계가 상호연결되어 있는 점과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세대간의 욕구와 능력의 관련성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강조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755815"/>
            <a:chOff x="-35497" y="692696"/>
            <a:chExt cx="9179497" cy="675581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88023"/>
              <a:ext cx="9144000" cy="5760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자아의 학습 및 행동 능력에 초점을 두고 정신건강과 적응을 설명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환경에 대한 자아의 대처 및 지배 능력과 관련된 행동을 중시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비직선적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원인론과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전체적 존재로 보는 인간관으로 하나의 병리에 하나의 원인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상정하지 않음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병리나 증상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심리사회적 발달 단계에서 야기되는 신체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측면이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융합되어 있는 갈등과 긴장에 적절히 대처하지 못하여 자신의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혼란을 경험한 결과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과거 발달과정의 왜곡에 대한 정확한 사정이 필요하며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발달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역사를 재구성할 수 있는 실마리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발달상의 성공과 실패를 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구성할 수 있음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성인기의 행동과 장애의 근원을 사정하기 위한 질문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416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69551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4. </a:t>
              </a:r>
              <a:r>
                <a:rPr lang="ko-KR" altLang="en-US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사회복지실천에의 적용</a:t>
              </a:r>
              <a:endParaRPr lang="en-US" altLang="ko-KR" sz="2800" b="1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35496" y="745540"/>
            <a:ext cx="61334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심리적 건강과 증상에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Line 68"/>
          <p:cNvSpPr>
            <a:spLocks noChangeShapeType="1"/>
          </p:cNvSpPr>
          <p:nvPr/>
        </p:nvSpPr>
        <p:spPr bwMode="auto">
          <a:xfrm>
            <a:off x="-36512" y="126876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188640"/>
            <a:ext cx="9180512" cy="6296640"/>
            <a:chOff x="-36512" y="188640"/>
            <a:chExt cx="9180512" cy="6296640"/>
          </a:xfrm>
        </p:grpSpPr>
        <p:grpSp>
          <p:nvGrpSpPr>
            <p:cNvPr id="3" name="그룹 15"/>
            <p:cNvGrpSpPr/>
            <p:nvPr/>
          </p:nvGrpSpPr>
          <p:grpSpPr>
            <a:xfrm>
              <a:off x="-35497" y="188640"/>
              <a:ext cx="9179497" cy="2610866"/>
              <a:chOff x="-35497" y="692696"/>
              <a:chExt cx="9179497" cy="261086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364570"/>
                <a:ext cx="9144000" cy="1938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치료에서 정신분석의 원칙을 수용하여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치료의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차적 목적을 통찰에 둠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치료목표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통찰을 통한 정확한 자아인식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환경과의 상호작용과 자아지배력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회복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자아기능 회복과 병리적 증상 제거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인생에 대한 선택권의 자유로운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행사를 통해 삶을 창조적으로 영위할 수 있도록 원조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buFont typeface="Wingdings" pitchFamily="2" charset="2"/>
                  <a:buChar char="§"/>
                </a:pPr>
                <a:endParaRPr lang="ko-KR" altLang="en-US" b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244650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2) </a:t>
                </a:r>
                <a:r>
                  <a:rPr lang="ko-KR" altLang="en-US" sz="2800" b="1" dirty="0">
                    <a:solidFill>
                      <a:srgbClr val="92D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치료 목적</a:t>
                </a:r>
                <a:endParaRPr lang="en-US" altLang="ko-KR" sz="28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2492896"/>
              <a:ext cx="503214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치료자의 역할과 실무원칙</a:t>
              </a:r>
              <a:endParaRPr lang="en-US" altLang="ko-KR" sz="28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-36512" y="3068960"/>
              <a:ext cx="9144000" cy="3416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치료자가 해석을 통하여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대한 체계적 분석을 지지해 주는 것이 임상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치료관계의 핵심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정신분석치료에서보다 좀 더 지지적이며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내담자가 감정을 명확화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하여 표현할 수 있도록 원조하는 역할을 수행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치료자의 해석에는 증상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치료자와의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아동기의 주요 갈등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일과 사랑에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관련된 생활의 측면에 일관되게 나타나는 주제를 찾아내는 과정이 포함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제안이나 칭찬보다는 해석이 치료적 관계를 형성하는 데 더 유용하며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더욱 촉진함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자아심리학적 접근방법의 실무원칙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417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6512" y="29969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Font typeface="Wingdings" pitchFamily="2" charset="2"/>
                <a:buChar char="§"/>
              </a:pPr>
              <a:endParaRPr lang="ko-KR" altLang="en-US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-36512" y="0"/>
            <a:ext cx="9180512" cy="6666864"/>
            <a:chOff x="-36512" y="0"/>
            <a:chExt cx="9180512" cy="6666864"/>
          </a:xfrm>
        </p:grpSpPr>
        <p:grpSp>
          <p:nvGrpSpPr>
            <p:cNvPr id="10" name="그룹 9"/>
            <p:cNvGrpSpPr/>
            <p:nvPr/>
          </p:nvGrpSpPr>
          <p:grpSpPr>
            <a:xfrm>
              <a:off x="-1" y="0"/>
              <a:ext cx="9144001" cy="3828173"/>
              <a:chOff x="-36512" y="4293096"/>
              <a:chExt cx="9144001" cy="3828173"/>
            </a:xfrm>
          </p:grpSpPr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0" y="4293096"/>
                <a:ext cx="244650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4) </a:t>
                </a:r>
                <a:r>
                  <a:rPr lang="ko-KR" altLang="en-US" sz="2800" b="1" dirty="0">
                    <a:solidFill>
                      <a:srgbClr val="92D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치료 기법</a:t>
                </a:r>
                <a:endParaRPr lang="en-US" altLang="ko-KR" sz="28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8" name="Rectangle 69"/>
              <p:cNvSpPr>
                <a:spLocks noChangeArrowheads="1"/>
              </p:cNvSpPr>
              <p:nvPr/>
            </p:nvSpPr>
            <p:spPr bwMode="auto">
              <a:xfrm>
                <a:off x="-36512" y="4869160"/>
                <a:ext cx="9144000" cy="32521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주의집중과 경청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추적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치료적 명확화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해석 등을 주로 사용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격려나 제안은 삼가며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치료적 관계에서 나타나는 전이나 꿈에 대한 해석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인생회고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(life review)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과거 경험으로 점진적으로 되돌아감으로써 과거의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왜곡된 경험을 해결하고 통합할 수 있으며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마지막 발달과업인 자아통합 대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절망의 위기를 해결하는 기법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인생회고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회상기법은 사회복지실천에 폭넓게 사용되며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노인의 대인관계 기능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및 적응기능 향상에 유용함</a:t>
                </a: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6512" y="47971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buFont typeface="Wingdings" pitchFamily="2" charset="2"/>
                  <a:buChar char="§"/>
                </a:pPr>
                <a:endParaRPr lang="ko-KR" altLang="en-US" b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143644"/>
              <a:ext cx="9144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16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 대상관계이론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36512" y="616530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Font typeface="Wingdings" pitchFamily="2" charset="2"/>
                <a:buChar char="§"/>
              </a:pPr>
              <a:endParaRPr lang="ko-KR" altLang="en-US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자아심리이론의 인간관과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자아심리이론의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자아심리이론의 인간발달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자아심리이론의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15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자아심리이론</a:t>
            </a:r>
            <a:endParaRPr lang="ko-KR" altLang="en-US" sz="38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7" name="Picture 3" descr="C:\Users\User\Desktop\pc\문화여가\사진모음\사진(20121220)\PHOTO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547664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64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개인의 정신내적 측면에 초점을 두고 성격 발달을 논의하여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대인관계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측면이나 사회적 측면이 성격 발달에 미치는 영향을 충분히 고려하지 못함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특히 원초아가 성격의 원형이라 하여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자아가 자율적 기능을 하는 것이 아니라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원초아로부터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정신 에너지를 일부 배분 받아 기능하므로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원초아의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보조적 역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할을 수행하는 것으로 간주</a:t>
            </a:r>
          </a:p>
          <a:p>
            <a:pPr>
              <a:lnSpc>
                <a:spcPct val="18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Freud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이론의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제한점을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인식하고 수정을 가한 이론 중의 하나가 자아심리이론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Hartman: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자아가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원초아에서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분화되는 것이 아니고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독립적으로 형성되고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지속적으로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즉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자아는 외부 환경에 대한 선천적 적응력을 지니며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과정을 자율적으로 처리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White: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자아는 고유의 정신 에너지를 가지고 있고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원초아의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본능적 충동의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만족과는 상관없이 과제수행에 필요한 탐구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조작 등을 할 수 있는 효율적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능력을  지니며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효과성과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유능성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동기가 자아적응력의 기초가 됨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13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자아심리이론가는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사회문화적 환경이 성격발달에 지대한 영향을 미치며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 환경과의 관계에서 자율적 적응력을 지니고 있다고 규정</a:t>
            </a:r>
          </a:p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Erikson: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심리적 현상은 생물적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경험적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요인간의 상호작용으로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이해해야 하고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힘의 영향을 강조하여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심리사회적 이론으로 불림</a:t>
            </a:r>
          </a:p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심리사회적 이론의 또 다른 특성은 전 생애에 걸친 발달과 변화 가능성의 강조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dist"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병리보다는 정상적이고 건강한 측면 강조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자아정체감 확립의 중요성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   </a:t>
            </a: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역사적 요인과 성격구조의 관련성을 중시한 점</a:t>
            </a:r>
          </a:p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자아심리이론의 영향으로 사회복지실천에서는 내담자가 환경을 지배하는 방법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학습에 초점을 두었으며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성격과 환경 요인 사이의 균형을 이루는 데 다시 관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심을 가짐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즉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자아심리이론의 영향으로 사회복지실천의 근본적 재구조화</a:t>
            </a:r>
          </a:p>
        </p:txBody>
      </p:sp>
    </p:spTree>
    <p:extLst>
      <p:ext uri="{BB962C8B-B14F-4D97-AF65-F5344CB8AC3E}">
        <p14:creationId xmlns:p14="http://schemas.microsoft.com/office/powerpoint/2010/main" val="4082328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그룹 18"/>
          <p:cNvGrpSpPr/>
          <p:nvPr/>
        </p:nvGrpSpPr>
        <p:grpSpPr>
          <a:xfrm>
            <a:off x="-2" y="169476"/>
            <a:ext cx="9144002" cy="6211852"/>
            <a:chOff x="-2" y="169476"/>
            <a:chExt cx="9144002" cy="6211852"/>
          </a:xfrm>
        </p:grpSpPr>
        <p:grpSp>
          <p:nvGrpSpPr>
            <p:cNvPr id="16" name="그룹 15"/>
            <p:cNvGrpSpPr/>
            <p:nvPr/>
          </p:nvGrpSpPr>
          <p:grpSpPr>
            <a:xfrm>
              <a:off x="-2" y="169476"/>
              <a:ext cx="9144002" cy="6211852"/>
              <a:chOff x="-2" y="169476"/>
              <a:chExt cx="9144002" cy="6211852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-2" y="169476"/>
                <a:ext cx="9144001" cy="595228"/>
                <a:chOff x="-1" y="278427"/>
                <a:chExt cx="9144001" cy="595228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278427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인간관과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873655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0" y="1672347"/>
                <a:ext cx="9144000" cy="47089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합리적이고 창조적인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인간행동이 의식 수준에서 통제가 가능한 자아에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의해 동기화되므로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갈등이나 문제의 합리적 해결방안 탐색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현실검증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창조적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해결이 가능하며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실패 시 대안 모색 가능한 이성적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전체적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 속의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인간은 신체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총체이며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신체적 질서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 algn="dist"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질서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질서를 따름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인간행동은 신체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사회문화적 요인의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상호작용에 의해 결정되며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 중에서도 사회문화적 요인의 영향을 중시</a:t>
                </a: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가변적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인생의 전환점에 직면한 발달과업과 투쟁하고 새롭고 더 나은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자아를 획득하려 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 가운데 변화와 성장하며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 생애에 걸쳐 지속됨</a:t>
                </a:r>
              </a:p>
            </p:txBody>
          </p:sp>
        </p:grpSp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0" y="961564"/>
              <a:ext cx="209384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인간관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-1" y="14847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5"/>
          <p:cNvGrpSpPr/>
          <p:nvPr/>
        </p:nvGrpSpPr>
        <p:grpSpPr>
          <a:xfrm>
            <a:off x="0" y="188640"/>
            <a:ext cx="9180512" cy="6661923"/>
            <a:chOff x="0" y="3841884"/>
            <a:chExt cx="9180512" cy="666192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4409831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인간행동은 사회적 관심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사건의 구조와 질서에 관한 욕구라는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충동에 의해 시작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발달단계에서 기대가 억압되어 무의식으로 남아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 외부에 사회적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 존재 인정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개방적 에너지 체계의 관점을 취하여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자연환경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역사적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기술환경이 개인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자아정체감의 일부분이 된다고 가정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 생애에 걸쳐 발달이 이루어지고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사회환경적 요인이 사고나 행동의 변화를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유발하며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 단계는 자아가 지배감을 획득하고 회복하는 새로운 안정기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점성적 발달원리에 의한 전 생애에 걸친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기본 도안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(ground plan)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갖고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태어나며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이후 사회관계망과의 상호작용을 통하여 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심리사회적 위기의 극복과 성격발달에 보호자와 사회제도의 역할 중요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관계망의 확대를 통해 사회적 상호작용 범위가 확대되면서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자아도 발달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개인이 자아정체감을 발전시키는 과정에 초점을 두는데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정체감은 개인 생활사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사회의 역사가 밀접히 관련된 여러 단계를 거쳐 위계적으로 재구조화됨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Erikson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심리사회이론의 기본 가정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436510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3841884"/>
              <a:ext cx="27254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 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(2)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2" y="0"/>
            <a:ext cx="9144003" cy="6666463"/>
            <a:chOff x="-2" y="0"/>
            <a:chExt cx="9144003" cy="6666463"/>
          </a:xfrm>
        </p:grpSpPr>
        <p:grpSp>
          <p:nvGrpSpPr>
            <p:cNvPr id="2" name="그룹 15"/>
            <p:cNvGrpSpPr/>
            <p:nvPr/>
          </p:nvGrpSpPr>
          <p:grpSpPr>
            <a:xfrm>
              <a:off x="-2" y="0"/>
              <a:ext cx="9144003" cy="6666463"/>
              <a:chOff x="-2" y="0"/>
              <a:chExt cx="9144003" cy="6666463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-2" y="0"/>
                <a:ext cx="9144003" cy="1772816"/>
                <a:chOff x="-1" y="108951"/>
                <a:chExt cx="9144003" cy="1772816"/>
              </a:xfrm>
            </p:grpSpPr>
            <p:grpSp>
              <p:nvGrpSpPr>
                <p:cNvPr id="4" name="그룹 6"/>
                <p:cNvGrpSpPr/>
                <p:nvPr/>
              </p:nvGrpSpPr>
              <p:grpSpPr>
                <a:xfrm>
                  <a:off x="-1" y="108951"/>
                  <a:ext cx="9144001" cy="548680"/>
                  <a:chOff x="-1" y="108951"/>
                  <a:chExt cx="9144001" cy="548680"/>
                </a:xfrm>
              </p:grpSpPr>
              <p:sp>
                <p:nvSpPr>
                  <p:cNvPr id="2115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08951"/>
                    <a:ext cx="2300630" cy="5232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ko-KR" sz="2800" b="1" dirty="0">
                        <a:solidFill>
                          <a:srgbClr val="FFCC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 </a:t>
                    </a:r>
                    <a:r>
                      <a:rPr lang="en-US" altLang="ko-KR" sz="2800" b="1" dirty="0">
                        <a:solidFill>
                          <a:srgbClr val="FFC0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2. </a:t>
                    </a:r>
                    <a:r>
                      <a:rPr lang="ko-KR" altLang="en-US" sz="2800" b="1" dirty="0">
                        <a:solidFill>
                          <a:srgbClr val="FFC0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주요 개념</a:t>
                    </a:r>
                    <a:endPara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endParaRPr>
                  </a:p>
                </p:txBody>
              </p:sp>
              <p:sp>
                <p:nvSpPr>
                  <p:cNvPr id="2116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-1" y="657631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8" name="Rectangle 67"/>
                <p:cNvSpPr>
                  <a:spLocks noChangeArrowheads="1"/>
                </p:cNvSpPr>
                <p:nvPr/>
              </p:nvSpPr>
              <p:spPr bwMode="auto">
                <a:xfrm>
                  <a:off x="1" y="1305703"/>
                  <a:ext cx="1624163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CCFF"/>
                      </a:solidFill>
                      <a:latin typeface="HY견고딕" pitchFamily="18" charset="-127"/>
                      <a:ea typeface="HY견고딕" pitchFamily="18" charset="-127"/>
                    </a:rPr>
                    <a:t>  </a:t>
                  </a:r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1)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자아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9" name="Line 68"/>
                <p:cNvSpPr>
                  <a:spLocks noChangeShapeType="1"/>
                </p:cNvSpPr>
                <p:nvPr/>
              </p:nvSpPr>
              <p:spPr bwMode="auto">
                <a:xfrm>
                  <a:off x="1" y="1881767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8936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일생 동안의 신체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발달과정에서 외부 환경에 대처하고 적응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하는 과정에서 형성되는 역동적인 힘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자아의 특성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환경에 성공적으로 적응하는 데 필수적인 기본적 기능 수행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타고난 것이며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성숙과 신체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요인 간의 상호작용을 통해 발달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욕구 충족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동일시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학습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발달과업의 성취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위기 대처 과정에서 발달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자율적으로 기능하지만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내적 욕구와 충동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타인의 특성과 기대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규범 등과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관련 지어서 이해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개인과 환경 관계 중재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성격요인의 내적 갈등 중재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불안과 갈등에서 보호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사회환경은 성격을 형성하며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성공적인 대처능력을 고양하거나 방해하는 조건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제공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자아의 대처능력 결여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 능력과 불일치 하는 경우 사회기능상 문제 발생</a:t>
                </a:r>
              </a:p>
            </p:txBody>
          </p:sp>
        </p:grp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26757" y="620688"/>
              <a:ext cx="784381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심리사회적 이론의 주요개념은 심리사회적 발달 명칭에 모두 포함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6512" y="44624"/>
            <a:ext cx="9180512" cy="6853819"/>
            <a:chOff x="-36512" y="44624"/>
            <a:chExt cx="9180512" cy="6853819"/>
          </a:xfrm>
        </p:grpSpPr>
        <p:grpSp>
          <p:nvGrpSpPr>
            <p:cNvPr id="2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34285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심리사회적 발달단계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1268760"/>
              <a:ext cx="9144000" cy="5629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인간발달단계의 발달과정은 성숙의 점성원칙에 의해 지배되며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유전된 성격의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기본도안이 점차적으로 전개되어 나타난 결과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점성원칙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인생주기의 각 단계는 이 단계가 우세하게 출현되는 최적의 시간이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단계가 계획대로 전개될 때 완전한 기능을 하는 성격이 형성됨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 단계마다 개인 내부의 변화와 개인과 환경 사이의 상호 연관성의 변화를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일으키는 전환점이 되는 심리사회적 위기에 직면하여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 기능이나 균형을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재정립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발단 단계의 위기해결책은 문화에 따라 다르며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이전 세대의 경험과 지혜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지지가 위기해결책에 포함되어 있음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단계의 심리사회적 위기해결은 이전 단계의 성패와 직결됨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심리적 위기의 성공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해결시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긍정적 자아 특질이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반대의 경우 부정적 자아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특질이 강화되나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어느 한 극단의 자아특질만 지배적으로 나타날 수 없음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Erikson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성격발달에 대한 관점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</p:txBody>
        </p:sp>
      </p:grpSp>
      <p:sp>
        <p:nvSpPr>
          <p:cNvPr id="8" name="Rectangle 67"/>
          <p:cNvSpPr>
            <a:spLocks noChangeArrowheads="1"/>
          </p:cNvSpPr>
          <p:nvPr/>
        </p:nvSpPr>
        <p:spPr bwMode="auto">
          <a:xfrm>
            <a:off x="0" y="692696"/>
            <a:ext cx="63241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심리사회적 성격발달에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Line 68"/>
          <p:cNvSpPr>
            <a:spLocks noChangeShapeType="1"/>
          </p:cNvSpPr>
          <p:nvPr/>
        </p:nvSpPr>
        <p:spPr bwMode="auto">
          <a:xfrm>
            <a:off x="-36512" y="119675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1" y="1052736"/>
            <a:ext cx="9144001" cy="5597308"/>
            <a:chOff x="35495" y="1556792"/>
            <a:chExt cx="9144001" cy="559730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35496" y="1916832"/>
              <a:ext cx="9144000" cy="5237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출생∼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구순기에 상응하는 단계로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모성인물이 주요관계 범위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심리성적 활동이 주로 입 주변에서 이루어진다는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관점 수용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영아는 생래적으로 양육적 보호자와 사회적 상호작용을 하려는 강한 욕구 지님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영아가 신뢰를 형성할 수 있는 정도는 모성인물의 양육의 질에 의해 결정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신뢰감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사람을 믿을 수 있고 또 그들의 행동이 예측 가능한 것으로 인식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영아가 모성인물에 대한 기본적인 믿음을 갖게 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적당한 시기에 어머니가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와서 보살펴 주리라는 것을 알기 때문에 보채지 않고 기다림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어머니의 보살핌이 일관성이 없고 거부적인 경우에는 불신감 형성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위기의 성공적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희망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기본적 소원을 성취할 수 있다는 신념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위기의 부정적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낮은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우울증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철퇴 경향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5495" y="206084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35496" y="1556792"/>
              <a:ext cx="495840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(1)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기본적 신뢰감 대 불신감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0" y="44624"/>
            <a:ext cx="58544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심리사회적 발달의 단계별 특성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Line 68"/>
          <p:cNvSpPr>
            <a:spLocks noChangeShapeType="1"/>
          </p:cNvSpPr>
          <p:nvPr/>
        </p:nvSpPr>
        <p:spPr bwMode="auto">
          <a:xfrm>
            <a:off x="-36512" y="54868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0" y="620688"/>
            <a:ext cx="72619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dirty="0">
                <a:solidFill>
                  <a:srgbClr val="00CCFF"/>
                </a:solidFill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심리사회적 발달 단계의 특징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406-407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표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15-3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참조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1882</TotalTime>
  <Words>2393</Words>
  <Application>Microsoft Office PowerPoint</Application>
  <PresentationFormat>화면 슬라이드 쇼(4:3)</PresentationFormat>
  <Paragraphs>244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2" baseType="lpstr">
      <vt:lpstr>HY견고딕</vt:lpstr>
      <vt:lpstr>굴림</vt:lpstr>
      <vt:lpstr>Wingdings</vt:lpstr>
      <vt:lpstr>기본 디자인</vt:lpstr>
      <vt:lpstr>제 3 부   인간 성격과 사회복지실천</vt:lpstr>
      <vt:lpstr>제 15 장   자아심리이론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281</cp:revision>
  <dcterms:created xsi:type="dcterms:W3CDTF">2004-08-11T05:45:06Z</dcterms:created>
  <dcterms:modified xsi:type="dcterms:W3CDTF">2021-01-20T04:30:11Z</dcterms:modified>
</cp:coreProperties>
</file>