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38" r:id="rId7"/>
    <p:sldId id="304" r:id="rId8"/>
    <p:sldId id="305" r:id="rId9"/>
    <p:sldId id="339" r:id="rId10"/>
    <p:sldId id="325" r:id="rId11"/>
    <p:sldId id="332" r:id="rId12"/>
    <p:sldId id="340" r:id="rId13"/>
    <p:sldId id="306" r:id="rId14"/>
    <p:sldId id="333" r:id="rId15"/>
    <p:sldId id="341" r:id="rId16"/>
    <p:sldId id="310" r:id="rId17"/>
    <p:sldId id="334" r:id="rId18"/>
    <p:sldId id="311" r:id="rId19"/>
    <p:sldId id="336" r:id="rId20"/>
    <p:sldId id="337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26154"/>
            <a:chOff x="0" y="692696"/>
            <a:chExt cx="9216008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노동을 통하여 생존과 자기실현을 추구하지만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사유재산제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분업제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시장경제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화폐경제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자본주의체제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인하여 인간이 소외를 경험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인간 소외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(alienation):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본래적 인간성이 상실되어 인간다운 삶을 영위하지 못하는 현상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인간이 사회적 관계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 및 노동의 산물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자아로부터 멀어지거나 분리된 듯한 감정상태를 나타내는 현상으로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물질이 도리어 인간을 지배하게 되는 현상을 일컫기도 함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인간소외의 과정과 구조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667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25-1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소외의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차원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교재 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667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쪽 참조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① 노동생산물로부터의 노동자 소외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② 노동 그 자체로부터의 노동자의 소외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③ 인간본성으로부터의 노동자의 소외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④ 인간으로부터의 인간의 소외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사유재산 제도의 철폐와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공산주의 사회의 건설로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사회적 속성이 회복되고 인간 또한 해방되며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자연의 통합을 이루게 됨으로써 인간 소외가 완벽하게 극복 가능함을 주장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 소외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75718"/>
            <a:chOff x="0" y="692696"/>
            <a:chExt cx="9216008" cy="657571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71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Weber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권력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개인이 사회자원을 소유할 수 있는 능력에서 유래되며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자원에 접근하여 획득하는 기회의 불평등으로 인해 사회불평등 발생 주장</a:t>
              </a:r>
            </a:p>
            <a:p>
              <a:pPr marL="285750" marR="0" indent="-28575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계층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((stratum):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 등 경제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·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·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문화적 자원 중 하나 또는 복합 기준에 의해 같은 지위를 가진 사람들의 집단</a:t>
              </a:r>
            </a:p>
            <a:p>
              <a:pPr marL="285750" marR="0" indent="-28575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Weber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의 사회계층화 이론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(social stratification):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계층 간의 불평등이 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권력이라는 세 요소가 상호작용하여 발생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계급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(class):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경제 질서 안에서 부동산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자산 등의 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property)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얻기 위해 재화와 용역을 처분할 수 있는 능력의 양과 종류에 따라 결정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지위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(status):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사람이나 지위에 대해 다른 사람이 부여하는 사회적 명성이나 명예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(prestige)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의하여 결정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권력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(power):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타인의 저항에도 불구하고 자기 목표를 성취할 수 있는 가능성</a:t>
              </a:r>
            </a:p>
            <a:p>
              <a:pPr marL="285750" marR="0" indent="-28575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사회계층화의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3P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(property, prestige, power)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합리적 또는 불평등 분배될 수 있는데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불합리한 분배체계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사회 격차가 발생하고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낮은 계층의 상향이동 기회가 제한되면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분노 축적되고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지배계층에 저항 행동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668-669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altLang="ko-KR" sz="2000" kern="0" spc="0" dirty="0">
                <a:solidFill>
                  <a:srgbClr val="FFC000"/>
                </a:solidFill>
                <a:effectLst/>
                <a:latin typeface="휴먼명조" panose="02010504000101010101" pitchFamily="2" charset="-127"/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09012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사회계층화와 카리스마적 리더십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1110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3340666"/>
            <a:chOff x="0" y="692696"/>
            <a:chExt cx="9216008" cy="334066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2836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카리스마적 지도자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출현으로 전통적 권위에 도전하고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피지배계층의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분노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조직화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하게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갈등과 사회구조의 변동이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일어남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카리스마적 지도자가 사회구조 변동에 성공하면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규칙과 행정체계를 통해 자신의 권위를 일상화 하려 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불평등과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권위체계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지배계층의 자원독점과 피지배계층의 사회적 이동이 제한되어 새로운 갈등이 유발될 수도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반대로 새로운 합리적 규칙과 행정체계가 일상화되면 갈등이 일어날 가능성은 줄어듦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09012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사회계층화와 카리스마적 리더십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7F168A09-BA14-4A21-8F3D-EF204FE49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3933056"/>
            <a:ext cx="27991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4)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권위의 차이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40A8570A-E140-462C-9FCB-6E9947D00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1" y="44371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7CBF8B6B-CB34-488A-BB7D-E9600C39C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4509120"/>
            <a:ext cx="9144000" cy="2036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Dahrendorf</a:t>
            </a:r>
            <a:r>
              <a:rPr lang="ko-KR" altLang="en-US" sz="20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의 변증법적 갈등이론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사회는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합의와 갈등이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모두 있어야 생존이 가능하므로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갈등 없이는 합의가 없고 합의 없이는 갈등도 없으며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갈등이 합의를 유발하고 또 합의가 갈등을 유발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Dahrendorf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는 권위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(authority)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차이에 의해 계급이 형성된다고 규정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u="sng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권위</a:t>
            </a:r>
            <a:r>
              <a:rPr lang="en-US" altLang="ko-KR" sz="20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(authority):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지위와 역할에 따른 지배와 복종의 위계구조의 차이</a:t>
            </a:r>
          </a:p>
        </p:txBody>
      </p:sp>
    </p:spTree>
    <p:extLst>
      <p:ext uri="{BB962C8B-B14F-4D97-AF65-F5344CB8AC3E}">
        <p14:creationId xmlns:p14="http://schemas.microsoft.com/office/powerpoint/2010/main" val="4188067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13551"/>
            <a:chOff x="0" y="642918"/>
            <a:chExt cx="9144001" cy="661355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1898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특정 지위와 역할에 대한 기대와 승인의 권위를 가지므로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권위는 사회가 창조함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 지위와 역할을 가진 사람이 다른 지위와 역할의 사람에 대해 갖는 권리를 사회가 인정하며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지배를 정당화하고 법적 강제력을 행사할 수도 있음</a:t>
              </a:r>
              <a:endPara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권위의 차이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발생과정이 반복되면서 전체 사회 내에는 지배적 역할과 종속적 역할로 구분되는 이원적 관계인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강제 조정된 결사체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이런 결사체 내에서 권위관계가 창출됨으로써 지배집단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(command class)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피지배집단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(obey class)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형성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지배집단이 피지배집단을 강제로 복종시킴으로써 사회질서가 유지되지만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동시에 그 안에는 갈등의 잠재력 또한 내재되어 있음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같은 결사체 내부에서도 특정 역할과 관련된 권위는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희소 자원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집단들 사이에서  희소 자원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권위를 둘러싼 대립과 갈등이 발생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결사체 내의 피지배집단이 권위의 불평등한 분배구조를 인식하게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지배집단과 피지배집단 사이에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권위의 재분배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둘러싼 이해갈등이 발생하며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이런 갈등의 지속적 순환을 통해 사회는 변동하고 발전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권위의 차이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552858"/>
            <a:chOff x="0" y="642918"/>
            <a:chExt cx="9144001" cy="655285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Coser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기능적 갈등이론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(conflict functionalism):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갈등으로 인해 집단의 결속력이 더욱 강해진다고 보는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갈등의 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적응 기능을 강조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 부분 또는 부분요소 사이에서 희소자원을 둘러싼 이해관계의 불균형과 긴장 또는 갈등이 발생하며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체계의 통합과 적응을 유지하거나 변동시키고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증감시키는 작용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Coser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갈등의 원인과 강도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지속성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기능에 대한 관점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갈등의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원인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기존 배분체계의 정당성 여부에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피지배집단이 기존 자원 배분체계의 정당성에 의문을 갖고 감정적으로 고조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특히 상대적 박탈감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되면 갈등 유발 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갈등의 강도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사회성원이 갈등에 감정적으로 몰입할수록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세력 간의 관계가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1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차적 관계일수록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개인적 이익을 초월하여 갈등이 객관화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이데올로기적 통일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될수록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집단이 자신의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실질적 이익문제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(realistic issue)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관련될수록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사회구조가 경직될수록 갈등은 더욱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강해짐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사회갈등의 기능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34743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483608"/>
            <a:chOff x="0" y="642918"/>
            <a:chExt cx="9144001" cy="648360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갈등의 지속성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갈등의 목표가 불명확하고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갈등의 목표에 대한 합의 정도가 낮을수록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승패 여부에 대한 해석이 어려울수록 갈등이 오래 지속됨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.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갈등이 강렬하고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성원간 관계가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1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차적일수록 비동조자와 일탈자는 더욱 억압받으며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강요에 의해 동조하게 될 가능성이 높아짐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지도자가 목표의 완전한 달성이 불가능함을 정확히 인식하게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갈등이 지속되기 어려움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갈등의 기능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갈등 당사자 차원과 사회 전체 차원의 기능으로 구분하여 제시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 당사자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관련된 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 당사자 간 명확한 경계 설정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집단 내에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집중화된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의사결정 구조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이념적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연대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강화와 복리증진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규범과 가치에 대한 합의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일탈에 대한 억압체계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 내부 동조현상 강화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전체에 대해 갖는 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 단위의 혁신과 창조성 증가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체계간의 양극화 이전에 적대감 해소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갈등을 규범에서 조정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실질적 문제에 대한 인식 증가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결사체적 연합의 수 증가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연대와 명확한 권위체계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기능적인 상호의존성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규범적 통제에 기초한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촉진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외부 환경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적응력 제고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Coser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사회갈등이 갈등 당사자와 사회 체계 전반에 걸쳐 사회적 불만족을 차단하고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사회해체의 원인을 제거하여 사회구조를 재조정하고 안정화 시키는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사회통합의 기능과 적응기능을 갖는다는 점을 강조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사회갈등의 기능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2765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826236"/>
            <a:chOff x="-36512" y="44624"/>
            <a:chExt cx="9180512" cy="6826236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갈등이론은 한정된 재화와 권력 등의 자원을 소유하기 위한 사회의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경쟁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투쟁과 갈등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피할 수 없다고 인식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지배집단은 높은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자원 등을 유지하기 위해 피지배집단을 억압 강제하며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자신의 위치를 유지하기 위해 새로운 사회질서를 만들기 때문에 사회가 변화되지만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이는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불평등한 사회구조 전체의 변혁이라는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진정한 의미의 사회변화는 아님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피지배집단이 불공평한 사회구조를 인식하여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계급의식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높아지고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지배집단에 대항할 힘을 갖게 되었을 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지배집단에 도전하고 저항하는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사회행동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통하여 사회 변화</a:t>
              </a:r>
              <a:r>
                <a:rPr lang="en-US" altLang="ko-KR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가능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무질서와 변동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불평등과 불공평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갈등과 대립이 늘 존재하며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갈등이 사회문제를 야기하는 원인이지만 동시에 사회의 실재적 관계의 근본적 변형과 새로운 사회적 관계의 생성을 통해서 극복될 수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사회발전과 변혁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원동력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되기도 함</a:t>
              </a:r>
              <a:endPara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indent="-34290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Dahrendorf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사회는 희소 자원과 권력을 둘러싼 이해집단 간의 갈등의 장으로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사회문제가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사회구조와 제도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자체에서 발생하므로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사회제도의 재구성이나 재조직화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이해집단 간의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변증법적 갈등과정을 통해 사회갈등을 제도화함으로써 사회변화가 가능함을 주장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1570951"/>
            <a:chOff x="-36512" y="44624"/>
            <a:chExt cx="9180512" cy="1570951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1066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Coser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희소자원을 둘러싼 집단간의 경쟁이 갈등을 야기하지만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갈등이 오히려 집단 간의 관계를 조장하고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 적응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하게 만드는 경향이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사회를 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안정화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통합시키는데 긍정적 역할을 한다고 인식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700808"/>
            <a:ext cx="9180512" cy="5186309"/>
            <a:chOff x="-36512" y="188640"/>
            <a:chExt cx="9180512" cy="5186309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5186309"/>
              <a:chOff x="-35497" y="692696"/>
              <a:chExt cx="9179497" cy="5186309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106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갈등이론은 사회문제의 원인을 개인이 아닌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사회구조의 모순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에서 찾음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불합리한 사회통제와 착취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희소 자원의 불평등 분배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더 많은 자원을 소유한 집단이 기득권을 유지하려는 사회의 권력과 구조 때문에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사회문제 발생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지배계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급이 경제적 잉여물을 착취하는 구조적 모순을 은폐하거나 왜곡함으로써 사회문제를 일으키고 확대시킴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674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Marx: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노동력에 의지하여 생존하는 노동자가 생산수단과 생산물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노동과정 그리고 인간관계에서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소외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 이익을 중시하여 인간과의 연대가 약화됨에 따라 인간의 삶에 고통을 초래하는 다양한 사회문제를 경험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  <a:p>
                <a:pPr marL="342900" indent="-34290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Dahrendorf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사회의 희소한 권력과 자원을 둘러싸고 이해집단 간에 대립과 갈등이 야기됨으로써 사회문제가 발생하지만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권력집단이 해결을 원하지 않으므로 사회문제로 인정받지 못하는 경우도 발생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1492990"/>
            <a:chOff x="-36512" y="188640"/>
            <a:chExt cx="9180512" cy="1492990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1492990"/>
              <a:chOff x="-35497" y="692696"/>
              <a:chExt cx="9179497" cy="1492990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12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4" name="Rectangle 69">
            <a:extLst>
              <a:ext uri="{FF2B5EF4-FFF2-40B4-BE49-F238E27FC236}">
                <a16:creationId xmlns:a16="http://schemas.microsoft.com/office/drawing/2014/main" id="{839BDA5B-446C-4101-8B64-73FFF63E0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41362"/>
            <a:ext cx="9144000" cy="2036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개인의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사회적 일탈행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동은 권력의 소유 정도에 따라 개념 규정 방식이 달라짐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지배집단 성원이 사회적 규범에서 벗어난 행동을 하면 실수 또는 비의도적 행동으로 치부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예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고위층 자녀의 범법행위 솜방망이 처벌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피지배집단 성원이 같은 행동을 했을 때는 개인의 부도덕성의 문제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비의도성을 가장한 의도적 불법행위 등으로 매도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예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有錢無罪 無錢有罪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EA58B971-9635-49EF-8DC6-5EE06E38C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4304867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사회문제나 일탈행위의 원인을 개인이 아닌 사회적 조건에 있다고 보고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해결방안 역시 불평등하고 불합리한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사회구조를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해결하는 데서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찾음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갈등이론은 대안적이고 비판적 관점에서 사회를 이해하게 해주고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사회복지정책과 실천에서 비전통적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개혁적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창의적 방식의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개입 가능성을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</a:rPr>
              <a:t>열어 줌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사회복지제도는 자본주의의 모순을 제거하는 것으로 인식하며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특히 노동자의 보호를 위한 사회복지제도의 필요성을 높게 평가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B372D46C-1B8C-4331-B8DC-BBE7861A6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3769876"/>
            <a:ext cx="6324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사회복지 정책과 실천에 대한 함의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Line 68">
            <a:extLst>
              <a:ext uri="{FF2B5EF4-FFF2-40B4-BE49-F238E27FC236}">
                <a16:creationId xmlns:a16="http://schemas.microsoft.com/office/drawing/2014/main" id="{FD75C21F-3A28-4EF1-A518-EDFB78E028E4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429309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7032968"/>
            <a:chOff x="-36512" y="188640"/>
            <a:chExt cx="9180512" cy="7032968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7032968"/>
              <a:chOff x="-35497" y="692696"/>
              <a:chExt cx="9179497" cy="7032968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9528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u="sng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계급투쟁론적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 관점에서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 사회복지정책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은 노동자계급의 계급투쟁으로 얻은 결과물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자본가의 입장에서 보면 사회복지정책을 위해 지출되는 부담금은 이윤 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잉여가치를 소모하는 것이므로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노동자계급이 요구하지 않으면 자본가들은 스스로 노동자들을 위해 잉여가치를 양보하지 않으려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자본논리적 관점에서 보면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자본주의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전개와 함께 노동자계급이 성장하면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사회보장 제도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 필요하지만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자본가계급의 욕구를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국가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가 받아들이는 과정과 노동자의 계급투쟁이 함께 작용하여 사회복지정책이 형성됨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사회문제의 해결을 위해 피지배집단이 기존의 권력관계에 대립각을 세우는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대항전략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과 같은 급진적 전략을 사용하여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사회불평등을 제거하고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노동의 인간소외를 예방하고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강력한 규제를 통해 기업의 사회적 책임성 이행 유도함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갈등이론은 사회제도의 재조직화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통해 자원 소유와 통제의 통일화 보장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생산수단 공유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자유시장 경제체계 폐지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세제 개혁 등의 방안 제시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예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675-676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marL="342900" indent="-34290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Marx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는 사회구조의 근본적인 변혁 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공산주의 혁명을 통해 자원의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균등한 배분을 도모하는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것이 사회복지제도가 추구해야 할 목표라고 주장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endPara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802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386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갈등이론의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갈등이론의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갈등이론의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갈등이론의 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25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갈등이론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871112"/>
            <a:chOff x="-36512" y="188640"/>
            <a:chExt cx="9180512" cy="5871112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871112"/>
              <a:chOff x="-35497" y="692696"/>
              <a:chExt cx="9179497" cy="587111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7909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신갈등주의이론에서는 합의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협상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권력행사 등을 통한 사회문제 해결 주장</a:t>
                </a:r>
              </a:p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Dahrendorf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사회제도의 재조직화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이해집단간 갈등 재조정과 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합의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과정을 거쳐 사회문제 해결 주장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예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: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세금제도의 전면적 개편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입법과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정책 등의 조정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)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Coser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적극적인 사회복지제도를 시행하여 불평등한 분배를 시정하여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단기적 개혁이나 개선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보완을 통해서 사회문제 해결 주장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갈등이론은 사회복지제도를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사회통제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기제 또는 자본주의 체제 유지 기제로 규정하기도 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사회복지제도는 자본주의의 경제적 모순으로 인한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계급 격차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문제 관리를 위해 마련된 것으로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자본주의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영속화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술책으로 보기도 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급진적 사회복지실천 등의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비판적 사회복지실천에서는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억압과 불평등에 관심을 두고 자본주의 사회의 변혁을 도모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비판적 사회복지실천은 인간과 환경 간의 상호작용을 고려하는 변증법적 분석방법으로 개인 문제를 사정하고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① 빈곤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실업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사회적 배제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② 사회적 차별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③ 주택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건강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교육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노동 기회의 문제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④ 범죄와 사회불안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⑤ 학대와 착취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⑥ 불안정고용 등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비인간적 신자유주의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영향에 관심을 갖고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해결 시도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A9E86D47-D4D8-4BDE-BBC4-583BB3854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14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26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상호작용이론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669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갈등이론은 구조기능주의이론에 대한 반발로 등장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사회가 이익을 중시하는 집단으로 구성되며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한정된 자원 소유를 위한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경쟁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과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갈등의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불가피성 주장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경쟁에서 승리한 지배집단은 높은 권력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자원 등을 유지하기 위해 피지배집단을 억압하고 강제함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사회 가치는 합의가 아닌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지배집단의 억압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과 강제에 의해 형성되며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지배집단이 지위 유지를 위한 새로운 사회질서를 만들기 때문에 사회는 계속 변화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사회에는 무질서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불평등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갈등이 늘 존재하고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이것이 사회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변화와 개혁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유도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갈등이론은 사회 안정을 설명하는 데는 한계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사회변동을 설명하는 데는 강점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갈등이론은 역사에 대한 유물론적 해석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변증법적 유물론의 관점을 취하며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혁명과 개혁 등의 정치프로그램을 강조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갈등이론은 사회를 개인간 및 집단간의 끊임없는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경쟁과 갈등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의 연속으로 보는 공통점이 있으나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다양한 이론이 포함됨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계급갈등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을 사회집단의 갈등의 원천으로 보는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Karl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Marx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계급과 권력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사회지위를 둘러싼 집단간의 갈등을 중시하는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Max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Weber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Ralf </a:t>
            </a:r>
            <a:r>
              <a:rPr lang="en-US" altLang="ko-KR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Dahrendorf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의 변증법적 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갈등론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Georg Simmel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과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Lewis A. </a:t>
            </a:r>
            <a:r>
              <a:rPr lang="en-US" altLang="ko-KR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+mn-lt"/>
              </a:rPr>
              <a:t>Coser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의 기능적 갈등이론 등의 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신마르크스주의이론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(Neo-Marxist)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이 계승</a:t>
            </a:r>
            <a:endParaRPr lang="en-US" altLang="ko-KR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비판이론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여성주의이론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포스트모더니즘이론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후기구조주의이론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세계체계이론 등의 발전에도 영향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636252"/>
            <a:chOff x="-35497" y="0"/>
            <a:chExt cx="9179497" cy="6636252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본질적 특성은 안정과 협력이 아니라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경쟁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착취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갈등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투쟁이므로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집단이나 계급 간의 갈등은 보편적 현상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사회는 자신의 이익을 추구하는 계급 또는 사회집단 간의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투쟁의 장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자본주의하의 사회생활은 자원과 권력 배분을 둘러싼 경쟁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갈등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착취 자체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사회성원은 경제적 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지위 등의 사회적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희소 가치와 자원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열망하고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이를 획득하기 위해 끊임없이 경쟁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사회경제제도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사회집단이나 계급 간의 투쟁의 도구이며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불평등을 유지하고 지배계급의 지배를 유지하는데 사용됨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사회구조에는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권력의 불평등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내재하므로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집단은 더 많은 권력을 소유하여 지배계급을 형성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지배계급은 어떠한 수단을 사용해서라도 자신들의 권력과 자원을 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향상시키기 위해 피지배계급을 억제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착취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불평등구조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형성되고 공고화됨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사회의 역사는 지배계급의 이익을 옹호하고 대중 또는 피지배계급을 억압하고 통제하기 위한 과정의 연속이자 그 결과물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714735"/>
            <a:chOff x="-35497" y="0"/>
            <a:chExt cx="9216009" cy="6714735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661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불평등구조를 변화시키는 것은 적응이 아니라 사회계급 간의 대립과 갈등을 통해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일어남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사회계급 간의 갈등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긍정적 사회변화의 필수적 과정이며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권력관계의 변화는 갑작스럽게 일어나고 그 규모가 큰 것이 특징인데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대안으로 사유재산제 철폐와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 공산주의 사회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건설을 제시함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인간을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사회적 존재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안에서만 존재할 수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존재는 사회적 관계의 총체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(ensemble)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행동방식은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사회맥락에서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이루어지는 경쟁집단과의 갈등에 의해 결정</a:t>
              </a: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타인과 상호작용을 함에 있어서 금전과 토지 등의 한정된 물질적 자원과 여가시간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지위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파트너 등의 비물질적 자원을 놓고 지속적 경쟁</a:t>
              </a: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지배계급의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권력과 자원을 유지하고 향상시키기 위해 노력</a:t>
              </a: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Weber: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인간중심주의적 관점에서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합리적 존재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주체성과 의지대로 행동할 수 있는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행위의 주체이며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이성과 공감 및 감정이입 능력을 통해 타인의 행위에 내재된 의미를 이해할 수 있는 존재로 규정</a:t>
              </a:r>
            </a:p>
            <a:p>
              <a:pPr marL="342900" marR="0" indent="-342900" algn="just" fontAlgn="base" latinLnBrk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행동이 사회적 관계의 지배를 받는 것이 아니라 반대로 인간의 행동이 사회적 관계를 만들어갈 수 있는 능력이 있다고 규정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346617"/>
            <a:chOff x="-35497" y="0"/>
            <a:chExt cx="9216009" cy="6346617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7" cy="6346617"/>
              <a:chOff x="-35496" y="108951"/>
              <a:chExt cx="9179497" cy="6346617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2" cy="6346617"/>
                <a:chOff x="-1" y="108951"/>
                <a:chExt cx="9144002" cy="6346617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1" y="5050119"/>
                  <a:ext cx="9144000" cy="14054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사회를 이익을 최대화하려는 </a:t>
                  </a:r>
                  <a:r>
                    <a:rPr lang="ko-KR" altLang="en-US" sz="2000" b="1" kern="0" spc="0" dirty="0" err="1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개인과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 집단간의 경쟁과 갈등의 장으로 규정</a:t>
                  </a:r>
                  <a:endPara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  <a:p>
                  <a:pPr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 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사회의 불평등구조의 변화 역시 경쟁과 갈등에 의해 발생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(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교재 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663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쪽 표 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25-1 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kern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   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참조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</a:rPr>
                    <a:t>)</a:t>
                  </a:r>
                  <a:endPara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8691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3009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인간을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노동하는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(labo</a:t>
              </a:r>
              <a:r>
                <a:rPr lang="en-US" altLang="ko-KR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r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ing being)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규정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본질은 노동력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(labor power)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기본적 모습은 역사적이고 사회적인 맥락 속에서 이루어지는 노동하는 모습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노동력을 자연적 대상에 투입하여 자신의 삶의 욕구를 충족시켜줄 수 있는 생산물을 만들어내므로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노동을 통해서 생존과 자기실현 추구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하지만 자본주의체계 하에서 노동의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불평등한 분업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기초한 착취와 억압은 인간의 잠재성 또는 창의적 능력의 발현을 막기 때문에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인간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소외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경험하고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다양한 병리를 경험</a:t>
              </a:r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-7746" y="4293096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0496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708260"/>
            <a:chOff x="-2" y="0"/>
            <a:chExt cx="9144003" cy="6708260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420980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계급구조와 계급갈등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사회불평등 문제를 계급이라는 용어로 설명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계급</a:t>
              </a: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(</a:t>
              </a:r>
              <a:r>
                <a:rPr lang="en-US" altLang="ko-KR" sz="2000" b="1" u="sng" kern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class)</a:t>
              </a:r>
              <a:r>
                <a:rPr lang="en-US" altLang="ko-KR" sz="2000" b="1" u="sng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: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경제적 자원 보유 기준에서 같은 지위를 가진 사람들의 집단으로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계급 성원은 다른 계급의 성원과 구분되는 특성과 공통의 경험을 가지며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계급에 대한 심리적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귀속감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귀속 의식이 강함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=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유산계급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有産階級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자본가계급인 부르주아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 +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무산계급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無産階級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노동자계급인 프롤레타리아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부르주아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(bourgeois):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城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뜻하는 프랑스어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bourg’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유래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자본주의 사회에서 공장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기계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생산수단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소유하여 임금 노동자를 고용하여 이익을 창출하는 사람들의 집단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사람의 인격적 가치를 교환 가치로 해체하고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노동자에 대한 불공정한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착취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정치적 권력을 오용하여 지배하는 계급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프롤레타리아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(proletariat):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고대 로마 시대에 토지를 소유하지 못한 가난한 자유민을 뜻하는 라틴어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'</a:t>
              </a: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proletari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'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유래된 용어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자본을 소유하지 않아 자신의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노동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살아가는 사람들로 이루어진 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노동자는 노동을 팔지 않으면 생활할 수 없으므로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자신들의 급여나 자신들이 생산한 것에 대해 권리를 주장하지 못함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67996"/>
            <a:chOff x="0" y="692696"/>
            <a:chExt cx="9216008" cy="646799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63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프티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 부르주아지</a:t>
              </a: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(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petite bourgeoisie):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소시민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小市民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불리며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부르주아와 프롤레타리아의 중간 계급인 중소자본가계급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부르주아적인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사고를 갖고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부르주아에게 고용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흡수통합 당하기 때문에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프롤레타리아의 일부로 보기도 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룸펜프롤레타리아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en-US" altLang="ko-KR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lumpenproletariat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약칭 룸펜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일정한 거주지 없이 떠돌아다니는 부랑자나 실업자의 행색이 대개는 남루하고 초라함을 의미하는 독일어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Lumpen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유래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. 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비정상적 일용직 노동에 관여하는 최하층 노동자이고 반동적 음모에 가담하는 계급으로서 사회적 쓰레기로 지칭했으며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프롤레타리아와 함께 혁명적 활동에 참여하는 대신 부르주아에 매수되어 반동적인 음모의 도구 노릇을 하는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유랑무산계급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流浪無産階級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 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-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프롤레타리아의 관계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착취와 지배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갈등과 대립의 관계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부르주아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프롤레타리아의 노동력이라는 상품을 소비해 가치를 창출하는 과정에서 대부분의 가치를 소유하고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프롤레타리아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궁핍한 상태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소수 엘리트 집단인 부르주아가 자원과 권력을 소유한 결과로서 사회의 다수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프롤레타리아에게 헌신을 요구하는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피라미드 관계 형성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부르주아는 사적인 부를 지키고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자본 재생산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위해 강력한 국가기구를 갖춤으로써 무력 또는 동의를 얻어 프롤레타리아를 지배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계급구조와 계급갈등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67996"/>
            <a:chOff x="0" y="692696"/>
            <a:chExt cx="9216008" cy="646799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63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프롤레타리아는 삶의 고난을 겪으면서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자본분배의 정당성에 의문을 제기하고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계급 없는 사회를 건설하기 위해 조직화하고 부르주아와의 투쟁에 참여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사회의 역사는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계급투쟁의 역사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규정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지배계급과 피지배계급이 경쟁하고 싸우며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결과 사회가 혁명적으로 재구성되거나 공멸의 결과 초래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지배계급이 자신의 착취를 프롤레타리아가 인식하지 못하도록 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계급의식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갖고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자본주의체계 전복을 주장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Marx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계급갈등과 계급투쟁에 대한 관점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부르주아는 상공업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교통 발전으로 자본을 증식하고 독점적 정치 지배력을 쟁취하고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프롤레타리아에 대한 착취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억압을 통해 더 많은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자본과 권력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소유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프롤레타리아는 자신의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휴먼명조" panose="02010504000101010101" pitchFamily="2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노동력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상품으로 파는 것 이외에는 생계를 유지할 수단이 없으나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노동의 대가는 최저 수준까지 내려가게 되어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부르주아의 억압과 착취를 자각하고 대항하여 개별적 투쟁을 전개</a:t>
              </a: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프롤레타리아는 비슷한 처지의 다수 노동자가 단결하여 자주적 투쟁을 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제한된 자원의 재분배 가능성은 높아지며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마침내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혁명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일으켜 부르주아를 폭력적으로 타도하고 지배권을 손에 넣음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(Marx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혁명적 낙관주의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최근의 갈등이론은 자본 파벌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사회계층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휴먼명조" panose="02010504000101010101" pitchFamily="2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종교 등의 집단간의 갈등에 관심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계급구조와 계급갈등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849077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2887</TotalTime>
  <Words>2821</Words>
  <Application>Microsoft Office PowerPoint</Application>
  <PresentationFormat>화면 슬라이드 쇼(4:3)</PresentationFormat>
  <Paragraphs>164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HY견고딕</vt:lpstr>
      <vt:lpstr>굴림</vt:lpstr>
      <vt:lpstr>휴먼명조</vt:lpstr>
      <vt:lpstr>Wingdings</vt:lpstr>
      <vt:lpstr>기본 디자인</vt:lpstr>
      <vt:lpstr>제 4 부   사회체계와 사회복지실천</vt:lpstr>
      <vt:lpstr>제 25 장   갈등이론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361</cp:revision>
  <dcterms:created xsi:type="dcterms:W3CDTF">2004-08-11T05:45:06Z</dcterms:created>
  <dcterms:modified xsi:type="dcterms:W3CDTF">2021-01-20T07:32:02Z</dcterms:modified>
</cp:coreProperties>
</file>