
<file path=[Content_Types].xml><?xml version="1.0" encoding="utf-8"?>
<Types xmlns="http://schemas.openxmlformats.org/package/2006/content-types">
  <Default Extension="gif" ContentType="image/gi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4" r:id="rId2"/>
    <p:sldId id="256" r:id="rId3"/>
    <p:sldId id="295" r:id="rId4"/>
    <p:sldId id="265" r:id="rId5"/>
    <p:sldId id="266" r:id="rId6"/>
    <p:sldId id="283" r:id="rId7"/>
    <p:sldId id="291" r:id="rId8"/>
    <p:sldId id="292" r:id="rId9"/>
    <p:sldId id="284" r:id="rId10"/>
    <p:sldId id="285" r:id="rId11"/>
    <p:sldId id="286" r:id="rId12"/>
    <p:sldId id="293" r:id="rId13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1752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gif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607306-1A9B-4570-B33D-624D4967C451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F9D9C6-D908-4CEA-A231-2F4D07CA6E9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DD72A7-8DF2-4547-8F79-FBAC6FB69A0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AA622B-87A9-4F68-9332-ACE5C3C322A8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4B2D5C-77CE-4F97-9849-44C7E82FBBC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284E5F-03DE-4B71-9DC2-BC625414E309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5DE76-AC31-4631-9E48-AFD7C5F7313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BB88A8-6EE8-4615-B924-10E2F396141C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B70380-B2B6-4268-A42A-BC4B7DBC4F75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EC2D87-7C48-4796-AF77-4DEF29E26C72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7984-4E8E-4AB8-98D2-8C5C48984B43}" type="slidenum">
              <a:rPr lang="en-US" altLang="ko-KR"/>
              <a:pPr/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AD1C62E1-DC5E-4C39-BBE5-FC6A3F2CF63E}" type="slidenum">
              <a:rPr lang="en-US" altLang="ko-KR"/>
              <a:pPr/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fontAlgn="base" latinLnBrk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 latinLnBrk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 latinLnBrk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 latinLnBrk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204864"/>
            <a:ext cx="9144000" cy="46166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marL="342900" indent="-342900">
              <a:lnSpc>
                <a:spcPct val="15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 </a:t>
            </a:r>
            <a:r>
              <a:rPr lang="ko-KR" altLang="en-US" sz="2800" b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태내기와 영아기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>
              <a:lnSpc>
                <a:spcPct val="15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유아기</a:t>
            </a:r>
          </a:p>
          <a:p>
            <a:pPr>
              <a:lnSpc>
                <a:spcPct val="150000"/>
              </a:lnSpc>
            </a:pP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아동기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8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청소년기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9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성인기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10 </a:t>
            </a:r>
            <a:r>
              <a:rPr lang="ko-KR" altLang="en-US" sz="28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</a:t>
            </a:r>
            <a:r>
              <a:rPr lang="ko-KR" altLang="en-US" sz="28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중장년기</a:t>
            </a:r>
            <a:endParaRPr lang="en-US" altLang="ko-KR" sz="28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50000"/>
              </a:lnSpc>
            </a:pP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                 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제 </a:t>
            </a:r>
            <a:r>
              <a:rPr lang="en-US" altLang="ko-KR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11 </a:t>
            </a:r>
            <a:r>
              <a:rPr lang="ko-KR" altLang="en-US" sz="28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  노년기 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260648"/>
            <a:ext cx="9144000" cy="1857388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2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부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인간발달과 사회복지실천</a:t>
            </a:r>
            <a:endParaRPr lang="ko-KR" altLang="en-US" sz="3800" dirty="0"/>
          </a:p>
        </p:txBody>
      </p:sp>
      <p:sp>
        <p:nvSpPr>
          <p:cNvPr id="9" name="Line 68"/>
          <p:cNvSpPr>
            <a:spLocks noChangeShapeType="1"/>
          </p:cNvSpPr>
          <p:nvPr/>
        </p:nvSpPr>
        <p:spPr bwMode="auto">
          <a:xfrm>
            <a:off x="-1" y="213285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-32" y="2060848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ko-KR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-36512" y="125846"/>
            <a:ext cx="9216009" cy="6781029"/>
            <a:chOff x="-36512" y="125846"/>
            <a:chExt cx="9216009" cy="6781029"/>
          </a:xfrm>
        </p:grpSpPr>
        <p:grpSp>
          <p:nvGrpSpPr>
            <p:cNvPr id="2" name="그룹 7"/>
            <p:cNvGrpSpPr/>
            <p:nvPr/>
          </p:nvGrpSpPr>
          <p:grpSpPr>
            <a:xfrm>
              <a:off x="-1" y="125846"/>
              <a:ext cx="9144001" cy="2623724"/>
              <a:chOff x="0" y="137720"/>
              <a:chExt cx="9144001" cy="2717972"/>
            </a:xfrm>
          </p:grpSpPr>
          <p:sp>
            <p:nvSpPr>
              <p:cNvPr id="2115" name="Rectangle 67"/>
              <p:cNvSpPr>
                <a:spLocks noChangeArrowheads="1"/>
              </p:cNvSpPr>
              <p:nvPr/>
            </p:nvSpPr>
            <p:spPr bwMode="auto">
              <a:xfrm>
                <a:off x="0" y="137720"/>
                <a:ext cx="1976823" cy="542015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2)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사회화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6" name="Rectangle 69"/>
              <p:cNvSpPr>
                <a:spLocks noChangeArrowheads="1"/>
              </p:cNvSpPr>
              <p:nvPr/>
            </p:nvSpPr>
            <p:spPr bwMode="auto">
              <a:xfrm>
                <a:off x="0" y="655749"/>
                <a:ext cx="9144000" cy="21999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사회화의 개념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교재 </a:t>
                </a:r>
                <a:r>
                  <a:rPr lang="en-US" altLang="ko-KR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291</a:t>
                </a:r>
                <a:r>
                  <a:rPr lang="ko-KR" altLang="en-US" sz="2000" b="1" dirty="0">
                    <a:solidFill>
                      <a:srgbClr val="FFC00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쪽 참조 </a:t>
                </a:r>
                <a:endPara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연령규범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동시대인이 특정 연령대에 적합한 행동을 하도록 각 개인에게 요구</a:t>
                </a:r>
                <a:endPara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  <a:p>
                <a:pPr>
                  <a:lnSpc>
                    <a:spcPct val="110000"/>
                  </a:lnSpc>
                </a:pP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 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하는 사회적 기대나 가치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급격한 사회변화로 우리 사회에서는 연령규범 합의가 이루어지지 못함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노년기 예비사회화 과정을 거치지 못하고 노년기 진입하여 노후생활 애로 겪음</a:t>
                </a:r>
              </a:p>
              <a:p>
                <a:pPr>
                  <a:lnSpc>
                    <a:spcPct val="11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노년기에 사회차별을 받게 될 가능성이 높아짐</a:t>
                </a:r>
              </a:p>
            </p:txBody>
          </p:sp>
          <p:sp>
            <p:nvSpPr>
              <p:cNvPr id="7" name="Line 68"/>
              <p:cNvSpPr>
                <a:spLocks noChangeShapeType="1"/>
              </p:cNvSpPr>
              <p:nvPr/>
            </p:nvSpPr>
            <p:spPr bwMode="auto">
              <a:xfrm>
                <a:off x="0" y="655749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8" name="Rectangle 67"/>
            <p:cNvSpPr>
              <a:spLocks noChangeArrowheads="1"/>
            </p:cNvSpPr>
            <p:nvPr/>
          </p:nvSpPr>
          <p:spPr bwMode="auto">
            <a:xfrm>
              <a:off x="-14999" y="2905780"/>
              <a:ext cx="3974165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사회적 지위와 역할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9" name="Line 68"/>
            <p:cNvSpPr>
              <a:spLocks noChangeShapeType="1"/>
            </p:cNvSpPr>
            <p:nvPr/>
          </p:nvSpPr>
          <p:spPr bwMode="auto">
            <a:xfrm>
              <a:off x="35496" y="342900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0" name="Rectangle 69"/>
            <p:cNvSpPr>
              <a:spLocks noChangeArrowheads="1"/>
            </p:cNvSpPr>
            <p:nvPr/>
          </p:nvSpPr>
          <p:spPr bwMode="auto">
            <a:xfrm>
              <a:off x="-36512" y="3429000"/>
              <a:ext cx="9144000" cy="34778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얻는 것보다는 잃는 것이 더 많은 시기로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상실의 시기 또는 역할 없는 역할이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라 하지만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역할전환의 시기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노년기에는 특정 지위와 역할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직업인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생계유지자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은 상실 반면 다른 지위와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피부양자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독신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조부모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은 획득</a:t>
              </a: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Rosow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제도적 지위와 역할은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희박한 지위와 역할은 증가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비공식적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지위와 역할은 큰 변화 없음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293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주요 지위와 역할을 상실하고 가치가 낮은 지위와 역할을 획득함으로써 자기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존중감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삶의 만족도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 역시 노인의 사회적 분리와 소외를 초래함</a:t>
              </a: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노년기 역할변화가 점진적이므로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대다수 노인이 역할 전환에 성공적 적응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1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노년기 사회적 역할 수행 유형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294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11-3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7"/>
          <p:cNvGrpSpPr/>
          <p:nvPr/>
        </p:nvGrpSpPr>
        <p:grpSpPr>
          <a:xfrm>
            <a:off x="0" y="142852"/>
            <a:ext cx="9144001" cy="6594042"/>
            <a:chOff x="0" y="137720"/>
            <a:chExt cx="9144001" cy="6830906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37720"/>
              <a:ext cx="1624163" cy="54201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은퇴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655749"/>
              <a:ext cx="9144000" cy="631287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노년기 일의 기능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경제적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윤리적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정서적 기능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개인차원과 사회적 차원의 노년기 일의 효과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294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노년기에는 노동시장에서 탈락하고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사회적 지위에서 물러나는 은퇴 주로 경험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퇴직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은퇴의 대표적 유형으로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고용 상태의 어떤 직위에서 물러나 그 직위에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관련된 역할수행을 중단하게 된 현상으로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과정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역할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생활 단계로서의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퇴직 하위 개념 포함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퇴직에 대한 태도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295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퇴직 결정의 영향요인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295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및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296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11-5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퇴직의 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295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및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297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11-4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퇴직 이후의 생활변화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소득감소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 및 정신건강 악화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사회관계 단절 및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사회참여도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부정적 자기개념 형성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여가시간 증가 및 여가참여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양성적 역할 수행의 증가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퇴직생활에의 적응과 영향요인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298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</p:txBody>
        </p:sp>
        <p:sp>
          <p:nvSpPr>
            <p:cNvPr id="7" name="Line 68"/>
            <p:cNvSpPr>
              <a:spLocks noChangeShapeType="1"/>
            </p:cNvSpPr>
            <p:nvPr/>
          </p:nvSpPr>
          <p:spPr bwMode="auto">
            <a:xfrm>
              <a:off x="0" y="655749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그룹 20"/>
          <p:cNvGrpSpPr/>
          <p:nvPr/>
        </p:nvGrpSpPr>
        <p:grpSpPr>
          <a:xfrm>
            <a:off x="-71470" y="71414"/>
            <a:ext cx="9286940" cy="6595450"/>
            <a:chOff x="-71470" y="71414"/>
            <a:chExt cx="9286940" cy="6595450"/>
          </a:xfrm>
        </p:grpSpPr>
        <p:grpSp>
          <p:nvGrpSpPr>
            <p:cNvPr id="2" name="그룹 19"/>
            <p:cNvGrpSpPr/>
            <p:nvPr/>
          </p:nvGrpSpPr>
          <p:grpSpPr>
            <a:xfrm>
              <a:off x="-71470" y="71414"/>
              <a:ext cx="9286940" cy="6079374"/>
              <a:chOff x="-71470" y="71414"/>
              <a:chExt cx="9286940" cy="6079374"/>
            </a:xfrm>
          </p:grpSpPr>
          <p:grpSp>
            <p:nvGrpSpPr>
              <p:cNvPr id="3" name="그룹 9"/>
              <p:cNvGrpSpPr/>
              <p:nvPr/>
            </p:nvGrpSpPr>
            <p:grpSpPr>
              <a:xfrm>
                <a:off x="0" y="71414"/>
                <a:ext cx="9144001" cy="2200461"/>
                <a:chOff x="0" y="71414"/>
                <a:chExt cx="9144001" cy="2200461"/>
              </a:xfrm>
            </p:grpSpPr>
            <p:grpSp>
              <p:nvGrpSpPr>
                <p:cNvPr id="4" name="그룹 7"/>
                <p:cNvGrpSpPr/>
                <p:nvPr/>
              </p:nvGrpSpPr>
              <p:grpSpPr>
                <a:xfrm>
                  <a:off x="0" y="571480"/>
                  <a:ext cx="9144001" cy="1700395"/>
                  <a:chOff x="0" y="571480"/>
                  <a:chExt cx="9144001" cy="1700395"/>
                </a:xfrm>
              </p:grpSpPr>
              <p:sp>
                <p:nvSpPr>
                  <p:cNvPr id="6" name="Rectangle 69"/>
                  <p:cNvSpPr>
                    <a:spLocks noChangeArrowheads="1"/>
                  </p:cNvSpPr>
                  <p:nvPr/>
                </p:nvSpPr>
                <p:spPr bwMode="auto">
                  <a:xfrm>
                    <a:off x="0" y="1071546"/>
                    <a:ext cx="9144000" cy="1200329"/>
                  </a:xfrm>
                  <a:prstGeom prst="rect">
                    <a:avLst/>
                  </a:prstGeom>
                  <a:noFill/>
                  <a:ln w="9525">
                    <a:noFill/>
                    <a:miter lim="800000"/>
                    <a:headEnd/>
                    <a:tailEnd/>
                  </a:ln>
                  <a:effectLst/>
                </p:spPr>
                <p:txBody>
                  <a:bodyPr wrap="square">
                    <a:spAutoFit/>
                  </a:bodyPr>
                  <a:lstStyle/>
                  <a:p>
                    <a:pPr algn="dist">
                      <a:lnSpc>
                        <a:spcPct val="120000"/>
                      </a:lnSpc>
                      <a:buFont typeface="Wingdings" pitchFamily="2" charset="2"/>
                      <a:buChar char="§"/>
                    </a:pPr>
                    <a:r>
                      <a:rPr lang="ko-KR" altLang="en-US" sz="2000" b="1" dirty="0">
                        <a:solidFill>
                          <a:srgbClr val="00B0F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건강교육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건강상담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운동 프로그램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재활치료</a:t>
                    </a: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,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노인장기요양보험제도의 재가 </a:t>
                    </a:r>
                    <a:endPara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  <a:p>
                    <a:pPr>
                      <a:lnSpc>
                        <a:spcPct val="120000"/>
                      </a:lnSpc>
                    </a:pPr>
                    <a:r>
                      <a:rPr lang="en-US" altLang="ko-KR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  </a:t>
                    </a: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및 시설 서비스 등의 서비스 제공</a:t>
                    </a:r>
                  </a:p>
                  <a:p>
                    <a:pPr>
                      <a:lnSpc>
                        <a:spcPct val="120000"/>
                      </a:lnSpc>
                      <a:buFont typeface="Wingdings" pitchFamily="2" charset="2"/>
                      <a:buChar char="§"/>
                    </a:pPr>
                    <a:r>
                      <a:rPr lang="ko-KR" altLang="en-US" sz="2000" b="1" dirty="0">
                        <a:solidFill>
                          <a:srgbClr val="00CC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노인 의료비 경감 대책 및 가족지원사업 전개</a:t>
                    </a:r>
                  </a:p>
                </p:txBody>
              </p:sp>
              <p:sp>
                <p:nvSpPr>
                  <p:cNvPr id="7" name="Line 68"/>
                  <p:cNvSpPr>
                    <a:spLocks noChangeShapeType="1"/>
                  </p:cNvSpPr>
                  <p:nvPr/>
                </p:nvSpPr>
                <p:spPr bwMode="auto">
                  <a:xfrm>
                    <a:off x="0" y="571480"/>
                    <a:ext cx="9144001" cy="0"/>
                  </a:xfrm>
                  <a:prstGeom prst="line">
                    <a:avLst/>
                  </a:prstGeom>
                  <a:noFill/>
                  <a:ln w="9525">
                    <a:solidFill>
                      <a:srgbClr val="C0C0C0"/>
                    </a:solidFill>
                    <a:round/>
                    <a:headEnd/>
                    <a:tailEnd/>
                  </a:ln>
                  <a:effectLst/>
                </p:spPr>
                <p:txBody>
                  <a:bodyPr wrap="none" anchor="ctr"/>
                  <a:lstStyle/>
                  <a:p>
                    <a:endParaRPr lang="ko-KR" altLang="en-US"/>
                  </a:p>
                </p:txBody>
              </p:sp>
            </p:grpSp>
            <p:sp>
              <p:nvSpPr>
                <p:cNvPr id="9" name="Rectangle 67"/>
                <p:cNvSpPr>
                  <a:spLocks noChangeArrowheads="1"/>
                </p:cNvSpPr>
                <p:nvPr/>
              </p:nvSpPr>
              <p:spPr bwMode="auto">
                <a:xfrm>
                  <a:off x="0" y="71414"/>
                  <a:ext cx="5753498" cy="523220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none">
                  <a:spAutoFit/>
                </a:bodyPr>
                <a:lstStyle/>
                <a:p>
                  <a:r>
                    <a:rPr lang="en-US" altLang="ko-KR" sz="2800" b="1" dirty="0">
                      <a:solidFill>
                        <a:srgbClr val="FFFF00"/>
                      </a:solidFill>
                      <a:latin typeface="HY견고딕" pitchFamily="18" charset="-127"/>
                      <a:ea typeface="HY견고딕" pitchFamily="18" charset="-127"/>
                    </a:rPr>
                    <a:t> 4. </a:t>
                  </a:r>
                  <a:r>
                    <a:rPr lang="ko-KR" altLang="en-US" sz="2800" b="1" dirty="0">
                      <a:solidFill>
                        <a:srgbClr val="FFFF00"/>
                      </a:solidFill>
                      <a:latin typeface="HY견고딕" pitchFamily="18" charset="-127"/>
                      <a:ea typeface="HY견고딕" pitchFamily="18" charset="-127"/>
                    </a:rPr>
                    <a:t>사회복지실천에서의 관심 영역</a:t>
                  </a:r>
                  <a:endParaRPr lang="en-US" altLang="ko-KR" sz="2800" b="1" dirty="0">
                    <a:solidFill>
                      <a:srgbClr val="FFFF00"/>
                    </a:solidFill>
                    <a:latin typeface="HY견고딕" pitchFamily="18" charset="-127"/>
                    <a:ea typeface="HY견고딕" pitchFamily="18" charset="-127"/>
                  </a:endParaRPr>
                </a:p>
              </p:txBody>
            </p:sp>
          </p:grpSp>
          <p:sp>
            <p:nvSpPr>
              <p:cNvPr id="11" name="Rectangle 67"/>
              <p:cNvSpPr>
                <a:spLocks noChangeArrowheads="1"/>
              </p:cNvSpPr>
              <p:nvPr/>
            </p:nvSpPr>
            <p:spPr bwMode="auto">
              <a:xfrm>
                <a:off x="0" y="642918"/>
                <a:ext cx="5500694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00B0F0"/>
                    </a:solidFill>
                    <a:latin typeface="HY견고딕" pitchFamily="18" charset="-127"/>
                    <a:ea typeface="HY견고딕" pitchFamily="18" charset="-127"/>
                  </a:rPr>
                  <a:t>  </a:t>
                </a:r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1)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신체적 발달의 관심 영역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2" name="Line 68"/>
              <p:cNvSpPr>
                <a:spLocks noChangeShapeType="1"/>
              </p:cNvSpPr>
              <p:nvPr/>
            </p:nvSpPr>
            <p:spPr bwMode="auto">
              <a:xfrm>
                <a:off x="0" y="1142984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3" name="Line 68"/>
              <p:cNvSpPr>
                <a:spLocks noChangeShapeType="1"/>
              </p:cNvSpPr>
              <p:nvPr/>
            </p:nvSpPr>
            <p:spPr bwMode="auto">
              <a:xfrm>
                <a:off x="-32" y="2780928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4" name="Rectangle 67"/>
              <p:cNvSpPr>
                <a:spLocks noChangeArrowheads="1"/>
              </p:cNvSpPr>
              <p:nvPr/>
            </p:nvSpPr>
            <p:spPr bwMode="auto">
              <a:xfrm>
                <a:off x="-32" y="2276872"/>
                <a:ext cx="5286412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2)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심리적 발달의 관심 영역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5" name="Rectangle 69"/>
              <p:cNvSpPr>
                <a:spLocks noChangeArrowheads="1"/>
              </p:cNvSpPr>
              <p:nvPr/>
            </p:nvSpPr>
            <p:spPr bwMode="auto">
              <a:xfrm>
                <a:off x="-71470" y="2780928"/>
                <a:ext cx="9215470" cy="1200329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노인상담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평생교육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여가 및 취미 프로그램 강화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치매 예방 및 진단 의뢰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주간보호서비스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방문요양서비스 제공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치매가족 지원서비스 강화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: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상담 및 교육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방문요양 및 주간보호서비스</a:t>
                </a:r>
              </a:p>
            </p:txBody>
          </p:sp>
          <p:sp>
            <p:nvSpPr>
              <p:cNvPr id="17" name="Rectangle 67"/>
              <p:cNvSpPr>
                <a:spLocks noChangeArrowheads="1"/>
              </p:cNvSpPr>
              <p:nvPr/>
            </p:nvSpPr>
            <p:spPr bwMode="auto">
              <a:xfrm>
                <a:off x="0" y="4005064"/>
                <a:ext cx="5429288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  3) </a:t>
                </a:r>
                <a:r>
                  <a:rPr lang="ko-KR" altLang="en-US" sz="2800" b="1" dirty="0">
                    <a:solidFill>
                      <a:srgbClr val="92D050"/>
                    </a:solidFill>
                    <a:latin typeface="HY견고딕" pitchFamily="18" charset="-127"/>
                    <a:ea typeface="HY견고딕" pitchFamily="18" charset="-127"/>
                  </a:rPr>
                  <a:t>사회적 발달의 관심 영역</a:t>
                </a:r>
                <a:endPara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18" name="Line 68"/>
              <p:cNvSpPr>
                <a:spLocks noChangeShapeType="1"/>
              </p:cNvSpPr>
              <p:nvPr/>
            </p:nvSpPr>
            <p:spPr bwMode="auto">
              <a:xfrm>
                <a:off x="0" y="4509120"/>
                <a:ext cx="9144001" cy="0"/>
              </a:xfrm>
              <a:prstGeom prst="line">
                <a:avLst/>
              </a:prstGeom>
              <a:noFill/>
              <a:ln w="9525">
                <a:solidFill>
                  <a:srgbClr val="C0C0C0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19" name="Rectangle 69"/>
              <p:cNvSpPr>
                <a:spLocks noChangeArrowheads="1"/>
              </p:cNvSpPr>
              <p:nvPr/>
            </p:nvSpPr>
            <p:spPr bwMode="auto">
              <a:xfrm>
                <a:off x="0" y="4581128"/>
                <a:ext cx="9215470" cy="156966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square">
                <a:spAutoFit/>
              </a:bodyPr>
              <a:lstStyle/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사회보험 체계의 완비와 공적 부조제도의 확충 통한 노후의 안정적 소득기반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정년연장 및 고령자고용촉진법의 엄격한 시행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퇴직 후 재고용제도의 강화 등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노인 자원봉사활동 기회와 지원의 확대 강화</a:t>
                </a:r>
              </a:p>
              <a:p>
                <a:pPr>
                  <a:lnSpc>
                    <a:spcPct val="120000"/>
                  </a:lnSpc>
                  <a:buFont typeface="Wingdings" pitchFamily="2" charset="2"/>
                  <a:buChar char="§"/>
                </a:pP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 은퇴준비교육 프로그램</a:t>
                </a:r>
                <a:r>
                  <a: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, </a:t>
                </a:r>
                <a:r>
                  <a:rPr lang="ko-KR" altLang="en-US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노인일자리사업 확대</a:t>
                </a:r>
              </a:p>
            </p:txBody>
          </p:sp>
        </p:grpSp>
        <p:sp>
          <p:nvSpPr>
            <p:cNvPr id="16" name="Line 68"/>
            <p:cNvSpPr>
              <a:spLocks noChangeShapeType="1"/>
            </p:cNvSpPr>
            <p:nvPr/>
          </p:nvSpPr>
          <p:spPr bwMode="auto">
            <a:xfrm>
              <a:off x="-1" y="614364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20" name="Rectangle 67"/>
            <p:cNvSpPr>
              <a:spLocks noChangeArrowheads="1"/>
            </p:cNvSpPr>
            <p:nvPr/>
          </p:nvSpPr>
          <p:spPr bwMode="auto">
            <a:xfrm>
              <a:off x="0" y="6143644"/>
              <a:ext cx="914400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r"/>
              <a:r>
                <a:rPr lang="en-US" altLang="ko-KR" sz="28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5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다음 주 강의 주제</a:t>
              </a:r>
              <a:r>
                <a:rPr lang="en-US" altLang="ko-KR" sz="25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: 1</a:t>
              </a:r>
              <a:r>
                <a:rPr lang="ko-KR" altLang="en-US" sz="25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부 </a:t>
              </a:r>
              <a:r>
                <a:rPr lang="en-US" altLang="ko-KR" sz="25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3</a:t>
              </a:r>
              <a:r>
                <a:rPr lang="ko-KR" altLang="en-US" sz="2500" b="1" dirty="0">
                  <a:solidFill>
                    <a:srgbClr val="7030A0"/>
                  </a:solidFill>
                  <a:latin typeface="HY견고딕" pitchFamily="18" charset="-127"/>
                  <a:ea typeface="HY견고딕" pitchFamily="18" charset="-127"/>
                </a:rPr>
                <a:t>장 인간 성격과  사회복지실천의 기초</a:t>
              </a:r>
              <a:endParaRPr lang="en-US" altLang="ko-KR" sz="2500" b="1" dirty="0">
                <a:solidFill>
                  <a:srgbClr val="7030A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7" name="Rectangle 69"/>
          <p:cNvSpPr>
            <a:spLocks noChangeArrowheads="1"/>
          </p:cNvSpPr>
          <p:nvPr/>
        </p:nvSpPr>
        <p:spPr bwMode="auto">
          <a:xfrm>
            <a:off x="0" y="2143116"/>
            <a:ext cx="9144000" cy="41857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2800" b="1" dirty="0">
              <a:solidFill>
                <a:srgbClr val="FFFF00"/>
              </a:solidFill>
            </a:endParaRPr>
          </a:p>
          <a:p>
            <a:r>
              <a:rPr lang="ko-KR" altLang="en-US" sz="2800" b="1" dirty="0">
                <a:solidFill>
                  <a:srgbClr val="FFFF00"/>
                </a:solidFill>
              </a:rPr>
              <a:t>        </a:t>
            </a:r>
            <a:endParaRPr lang="en-US" altLang="ko-KR" sz="2800" b="1" dirty="0">
              <a:solidFill>
                <a:srgbClr val="FFFF00"/>
              </a:solidFill>
            </a:endParaRPr>
          </a:p>
          <a:p>
            <a:endParaRPr lang="en-US" altLang="ko-KR" sz="1400" b="1" dirty="0">
              <a:solidFill>
                <a:srgbClr val="66CCFF"/>
              </a:solidFill>
            </a:endParaRP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노년기의 신체적 발달의 양상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노년기의 심리적 발달의 양상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노년기의 사회적 발달의 양상 이해</a:t>
            </a:r>
          </a:p>
          <a:p>
            <a:pPr>
              <a:lnSpc>
                <a:spcPct val="150000"/>
              </a:lnSpc>
              <a:buBlip>
                <a:blip r:embed="rId2"/>
              </a:buBlip>
            </a:pPr>
            <a:r>
              <a:rPr lang="ko-KR" altLang="en-US" sz="2800" dirty="0">
                <a:solidFill>
                  <a:srgbClr val="00CCFF"/>
                </a:solidFill>
              </a:rPr>
              <a:t> 사회복지실천의 노년기 발달에 관한 관심 영역 이해</a:t>
            </a:r>
          </a:p>
        </p:txBody>
      </p:sp>
      <p:sp>
        <p:nvSpPr>
          <p:cNvPr id="5" name="제목 4"/>
          <p:cNvSpPr>
            <a:spLocks noGrp="1"/>
          </p:cNvSpPr>
          <p:nvPr>
            <p:ph type="title"/>
          </p:nvPr>
        </p:nvSpPr>
        <p:spPr>
          <a:xfrm>
            <a:off x="0" y="571480"/>
            <a:ext cx="9144000" cy="1643074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제 </a:t>
            </a:r>
            <a:r>
              <a:rPr lang="en-US" altLang="ko-KR" sz="3800" b="1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11 </a:t>
            </a: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장  </a:t>
            </a:r>
            <a:br>
              <a:rPr lang="en-US" altLang="ko-KR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</a:br>
            <a:r>
              <a:rPr lang="ko-KR" altLang="en-US" sz="3800" b="1" dirty="0">
                <a:solidFill>
                  <a:srgbClr val="FFCC00"/>
                </a:solidFill>
                <a:latin typeface="HY견고딕" pitchFamily="18" charset="-127"/>
                <a:ea typeface="HY견고딕" pitchFamily="18" charset="-127"/>
              </a:rPr>
              <a:t>노년기</a:t>
            </a:r>
            <a:endParaRPr lang="ko-KR" altLang="en-US" sz="3800" dirty="0"/>
          </a:p>
        </p:txBody>
      </p:sp>
      <p:grpSp>
        <p:nvGrpSpPr>
          <p:cNvPr id="16" name="그룹 15"/>
          <p:cNvGrpSpPr/>
          <p:nvPr/>
        </p:nvGrpSpPr>
        <p:grpSpPr>
          <a:xfrm>
            <a:off x="-32" y="2500306"/>
            <a:ext cx="9144032" cy="785818"/>
            <a:chOff x="-32" y="2500306"/>
            <a:chExt cx="9144032" cy="785818"/>
          </a:xfrm>
        </p:grpSpPr>
        <p:sp>
          <p:nvSpPr>
            <p:cNvPr id="11" name="직사각형 10"/>
            <p:cNvSpPr/>
            <p:nvPr/>
          </p:nvSpPr>
          <p:spPr>
            <a:xfrm>
              <a:off x="1357290" y="2571744"/>
              <a:ext cx="2143140" cy="52322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180000" lvl="1"/>
              <a:r>
                <a:rPr lang="ko-KR" altLang="en-US" sz="2800" b="1" dirty="0">
                  <a:solidFill>
                    <a:srgbClr val="FFFF00"/>
                  </a:solidFill>
                </a:rPr>
                <a:t>학습목표</a:t>
              </a:r>
              <a:endParaRPr lang="ko-KR" altLang="en-US" sz="2800" dirty="0"/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-1" y="32861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3" name="Line 68"/>
            <p:cNvSpPr>
              <a:spLocks noChangeShapeType="1"/>
            </p:cNvSpPr>
            <p:nvPr/>
          </p:nvSpPr>
          <p:spPr bwMode="auto">
            <a:xfrm>
              <a:off x="-32" y="250030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pic>
        <p:nvPicPr>
          <p:cNvPr id="14" name="그림 13" descr="2012-10-14 17.52.32.jp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-32" y="2500306"/>
            <a:ext cx="1428760" cy="785818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69"/>
          <p:cNvSpPr>
            <a:spLocks noChangeArrowheads="1"/>
          </p:cNvSpPr>
          <p:nvPr/>
        </p:nvSpPr>
        <p:spPr bwMode="auto">
          <a:xfrm>
            <a:off x="0" y="0"/>
            <a:ext cx="9144000" cy="75097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lnSpc>
                <a:spcPct val="16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인생의 마지막 단계인 노년기의 시작 연령에 대해 이견이 존재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60000"/>
              </a:lnSpc>
              <a:buFont typeface="Wingdings" pitchFamily="2" charset="2"/>
              <a:buChar char="ü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기초연금법과 노인복지법은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세로 규정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노인복지기관 등은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또는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  <a:buFont typeface="Wingdings" pitchFamily="2" charset="2"/>
              <a:buChar char="ü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공무원과 민간기업 등의 정년 연령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55-65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  <a:buFont typeface="Wingdings" pitchFamily="2" charset="2"/>
              <a:buChar char="ü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현 노인계층은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이상을 노년기로 규정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60000"/>
              </a:lnSpc>
              <a:buFont typeface="Wingdings" pitchFamily="2" charset="2"/>
              <a:buChar char="ü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55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세를 노인으로 규정하는 경우 거의 없고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70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대 초반으로 할 경우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60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대 후반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의 발달논의 제외되고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복지 급여와 서비스 수급에서 제외 문제 발생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 책에서는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–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사망까지를  노년기로 규정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6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노년기를 연소노인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(65-75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고령노인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(75-85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), </a:t>
            </a:r>
            <a:r>
              <a:rPr lang="ko-KR" altLang="en-US" sz="2000" b="1" dirty="0" err="1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초고령노인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(85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 이상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</a:t>
            </a:r>
          </a:p>
          <a:p>
            <a:pPr algn="dist"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으로 구분하여 논의하기도 하지만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세부 단계별 발달심리학 연구 부족으로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 책에서는 하나의 단계로 통합하여 논의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6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생물적으로 인생의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1/4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성장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3/4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노화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심리사회적으로는 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1/4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성장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2/4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는 일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1/4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은 노화의 시기로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노년기에는 신체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심리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사회적으로 퇴행발달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60000"/>
              </a:lnSpc>
              <a:buFont typeface="Wingdings" pitchFamily="2" charset="2"/>
              <a:buChar char="§"/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노년기 발달과업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신체변화에의 적응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인생에 대한 평가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역할 재조정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여가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6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활용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죽음 대비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70000"/>
              </a:lnSpc>
              <a:buFont typeface="Wingdings" pitchFamily="2" charset="2"/>
              <a:buChar char="§"/>
            </a:pPr>
            <a:endParaRPr lang="ko-KR" altLang="en-US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-1" y="116632"/>
            <a:ext cx="9144002" cy="6572459"/>
            <a:chOff x="-1" y="2617748"/>
            <a:chExt cx="9144002" cy="6572459"/>
          </a:xfrm>
        </p:grpSpPr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2617748"/>
              <a:ext cx="265329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1. </a:t>
              </a:r>
              <a:r>
                <a:rPr lang="ko-KR" altLang="en-US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신체적 발달</a:t>
              </a:r>
              <a:endParaRPr lang="en-US" altLang="ko-KR" sz="2800" b="1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0" y="3212976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dist"/>
              <a:endParaRPr lang="ko-KR" altLang="en-US" dirty="0"/>
            </a:p>
          </p:txBody>
        </p:sp>
        <p:sp>
          <p:nvSpPr>
            <p:cNvPr id="10" name="Rectangle 67"/>
            <p:cNvSpPr>
              <a:spLocks noChangeArrowheads="1"/>
            </p:cNvSpPr>
            <p:nvPr/>
          </p:nvSpPr>
          <p:spPr bwMode="auto">
            <a:xfrm>
              <a:off x="0" y="454280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1)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신체구조의 변화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1" y="5066020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69"/>
            <p:cNvSpPr>
              <a:spLocks noChangeArrowheads="1"/>
            </p:cNvSpPr>
            <p:nvPr/>
          </p:nvSpPr>
          <p:spPr bwMode="auto">
            <a:xfrm>
              <a:off x="0" y="5084018"/>
              <a:ext cx="9144000" cy="410618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생물적 노화의 진행으로 신체조직의 세포와 섬유물질의 변화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심장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근골격계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신경게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등에 노화색소인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지방갈색소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증가되어 신체조직과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기관의 노화 촉진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279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11-1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신체조직의 섬유물질이 파편화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칼슘화되어 동맥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폐 등의 신체조직 기능 저하 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신체 외형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체중 및 신장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치아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머리카락 은색으로 변색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실버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피부는 창백해지고 얼룩반점이 생기고 건성화되며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피하지방 감소로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체온유지능력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호흡기질환 및 뇌졸중 위험 증가</a:t>
              </a: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신체조직 구성성분 중 지방분은 증가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고형분과 수분은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골다공증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관절염</a:t>
              </a:r>
            </a:p>
            <a:p>
              <a:pPr algn="dist"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중추신경계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뇌 크기 약간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노인반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신경원 섬유농축체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수상돌기의 감소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로 뇌기능 저하되나 현저한 저하 없음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2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내분비계 기능 저하에 관한 연구 많지 않음</a:t>
              </a:r>
            </a:p>
          </p:txBody>
        </p:sp>
      </p:grpSp>
      <p:sp>
        <p:nvSpPr>
          <p:cNvPr id="15" name="직사각형 14"/>
          <p:cNvSpPr/>
          <p:nvPr/>
        </p:nvSpPr>
        <p:spPr>
          <a:xfrm>
            <a:off x="0" y="764704"/>
            <a:ext cx="9144000" cy="123617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dist">
              <a:lnSpc>
                <a:spcPct val="13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생물적 노화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생물적 퇴화과정이 생물적 재생산과정을 능가하여 유기체 내에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dist">
              <a:lnSpc>
                <a:spcPct val="13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퇴행적 변화가 나타나는 현상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즉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나이가 들어감에 따라 신체구조 및 신체 </a:t>
            </a:r>
            <a:endParaRPr lang="en-US" altLang="ko-KR" sz="2000" b="1" dirty="0">
              <a:solidFill>
                <a:srgbClr val="00CC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>
              <a:lnSpc>
                <a:spcPct val="13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내부의 세포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조직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장기 등 유기체 전반에 걸쳐 일어나는 쇠퇴적 발달현상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214290"/>
            <a:ext cx="9144001" cy="6695645"/>
            <a:chOff x="0" y="214290"/>
            <a:chExt cx="9144001" cy="6695645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815959"/>
              <a:ext cx="9144000" cy="60939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장기 변화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40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세부터 중량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.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간장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비장은 중량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심장은 증가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심장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심장비대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 박출량과 심장박동능력의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심장판막의 석회화 등으로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심장질환 위험 증가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순환기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동맥의 구조적 변화와 기능 저하로 혈액순환이 원활하지 못하여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동맥경화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고혈압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뇌졸중 등의 순환기질환 위험 증가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조직의 탄성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폐용적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잔기량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증가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기관지 확장과 점액선 증가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등으로 호흡기질환 위험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소화기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치아결손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타액과 위액 등의 소화효소 분비량의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위 근육의 약화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등으로 소화기능 감퇴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소장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융모막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운동성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대장의 조직 변형과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운동성 저하 등으로 변비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숙변 등의 각종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장질환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위험 증가</a:t>
              </a:r>
            </a:p>
            <a:p>
              <a:pPr algn="dist"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신장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신장의 크기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무게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피질의 양 등이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방광과 요도 기능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야뇨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3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회수 증가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대사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신진대사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탄수화물 대사 증가하여 당뇨 위험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 및 생식 기능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전반적으로 저하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남녀간의 차이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281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그림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11-2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</a:p>
            <a:p>
              <a:pPr>
                <a:lnSpc>
                  <a:spcPct val="13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신체적 노화에 적응하면 생활만족도 증가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신체노화에 몰두하면 만족도 낮음 </a:t>
              </a: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21429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신체기능의 변화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-1" y="214290"/>
            <a:ext cx="9144001" cy="6311184"/>
            <a:chOff x="-1" y="928670"/>
            <a:chExt cx="9144001" cy="6311184"/>
          </a:xfrm>
        </p:grpSpPr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2141086"/>
              <a:ext cx="9144000" cy="50987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시력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40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 이후부터 약화 시작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70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이후 교정시력으로 정상시력 유지 힘듦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청력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청각체계와 중추신경계의 자극반응능력 감소 등으로 저하로 감퇴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55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이후 음의 고저 변별력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노년기 후기에는 보조기구 사용 필요성 높음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미각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맛 봉우리 감소로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세부터 저하되지만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이전까지는 큰 변화가 없음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후각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65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이후부터 감소하기 시작하여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80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이후 노인의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75%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가 문제 경험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촉각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45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이후부터 급격히 저하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통각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덜 민감해지지만 연령과는 크게 상관성이 없음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노년기에는 지각기능의 반응속도 저하로 안전사고의 위험 증가</a:t>
              </a:r>
            </a:p>
            <a:p>
              <a:pPr algn="dist"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수면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55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이후 수면시간 급격히 감소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65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 이상은 평균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5-6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시간 수면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취면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 algn="dist"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장애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조기각성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주야전도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숙면장애 등의 수면장애 경험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숙면시간의 감소로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피로회복률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저하</a:t>
              </a:r>
            </a:p>
          </p:txBody>
        </p:sp>
        <p:sp>
          <p:nvSpPr>
            <p:cNvPr id="7" name="Rectangle 67"/>
            <p:cNvSpPr>
              <a:spLocks noChangeArrowheads="1"/>
            </p:cNvSpPr>
            <p:nvPr/>
          </p:nvSpPr>
          <p:spPr bwMode="auto">
            <a:xfrm>
              <a:off x="0" y="928670"/>
              <a:ext cx="2653290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 2. </a:t>
              </a:r>
              <a:r>
                <a:rPr lang="ko-KR" altLang="en-US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rPr>
                <a:t>심리적 발달</a:t>
              </a:r>
              <a:endParaRPr lang="en-US" altLang="ko-KR" sz="2800" b="1" dirty="0">
                <a:solidFill>
                  <a:srgbClr val="FFC0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8" name="Line 68"/>
            <p:cNvSpPr>
              <a:spLocks noChangeShapeType="1"/>
            </p:cNvSpPr>
            <p:nvPr/>
          </p:nvSpPr>
          <p:spPr bwMode="auto">
            <a:xfrm>
              <a:off x="-1" y="150017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dist"/>
              <a:endParaRPr lang="ko-KR" altLang="en-US" dirty="0"/>
            </a:p>
          </p:txBody>
        </p:sp>
      </p:grpSp>
      <p:sp>
        <p:nvSpPr>
          <p:cNvPr id="9" name="Rectangle 67"/>
          <p:cNvSpPr>
            <a:spLocks noChangeArrowheads="1"/>
          </p:cNvSpPr>
          <p:nvPr/>
        </p:nvSpPr>
        <p:spPr bwMode="auto">
          <a:xfrm>
            <a:off x="0" y="908720"/>
            <a:ext cx="4136069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  1) </a:t>
            </a:r>
            <a:r>
              <a:rPr lang="ko-KR" altLang="en-US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rPr>
              <a:t>감각 기능</a:t>
            </a:r>
            <a:endParaRPr lang="en-US" altLang="ko-KR" sz="2800" b="1" dirty="0">
              <a:solidFill>
                <a:srgbClr val="92D050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0" name="Line 68"/>
          <p:cNvSpPr>
            <a:spLocks noChangeShapeType="1"/>
          </p:cNvSpPr>
          <p:nvPr/>
        </p:nvSpPr>
        <p:spPr bwMode="auto">
          <a:xfrm>
            <a:off x="35496" y="1412776"/>
            <a:ext cx="9144001" cy="0"/>
          </a:xfrm>
          <a:prstGeom prst="line">
            <a:avLst/>
          </a:prstGeom>
          <a:noFill/>
          <a:ln w="9525">
            <a:solidFill>
              <a:srgbClr val="C0C0C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dist"/>
            <a:endParaRPr lang="ko-KR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9"/>
          <p:cNvGrpSpPr/>
          <p:nvPr/>
        </p:nvGrpSpPr>
        <p:grpSpPr>
          <a:xfrm>
            <a:off x="0" y="214290"/>
            <a:ext cx="9144001" cy="6511239"/>
            <a:chOff x="0" y="214290"/>
            <a:chExt cx="9144001" cy="6511239"/>
          </a:xfrm>
        </p:grpSpPr>
        <p:sp>
          <p:nvSpPr>
            <p:cNvPr id="2116" name="Line 68"/>
            <p:cNvSpPr>
              <a:spLocks noChangeShapeType="1"/>
            </p:cNvSpPr>
            <p:nvPr/>
          </p:nvSpPr>
          <p:spPr bwMode="auto">
            <a:xfrm>
              <a:off x="0" y="78579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965041"/>
              <a:ext cx="9144000" cy="57604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노년기의 인지 기능변화에 대한 연구결과 이견 존재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Riegel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등은 사망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5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년전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부터 지적 능력 감퇴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Kleemeier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종말적 저하 현상 주장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지능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쇠퇴하지만 지능의 종류 및 연령 이외 변인의 영향 받음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창의성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60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∼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70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세에도 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20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대와 동일한 수준의 창의성을 발휘 가능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기억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단기 및 최근 기억의 약화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논리적인 것의 기억감퇴 심하며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듣는 것의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기억력 뛰어남</a:t>
              </a:r>
            </a:p>
            <a:p>
              <a:pPr algn="dist"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학습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사고 및 문제해결능력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일반적으로 연령 증가와 함께 감퇴되나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다양한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요인의 영향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284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치매의 개념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284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 그림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11-3 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 및 교재 </a:t>
              </a:r>
              <a:r>
                <a:rPr lang="en-US" altLang="ko-KR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285</a:t>
              </a:r>
              <a:r>
                <a:rPr lang="ko-KR" altLang="en-US" sz="2000" b="1" dirty="0">
                  <a:solidFill>
                    <a:srgbClr val="FFC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지혜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오랜 경험을 통해 터득한 것으로 노년기 인지기능 저하를 보완</a:t>
              </a:r>
            </a:p>
            <a:p>
              <a:pPr>
                <a:lnSpc>
                  <a:spcPct val="17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영성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일반적으로 노년기에 깊어지는 것으로 나타남</a:t>
              </a:r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0" y="214290"/>
              <a:ext cx="4136069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 2)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인지 및 정신 기능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1"/>
          <p:cNvGrpSpPr/>
          <p:nvPr/>
        </p:nvGrpSpPr>
        <p:grpSpPr>
          <a:xfrm>
            <a:off x="-32" y="332656"/>
            <a:ext cx="9144033" cy="6188611"/>
            <a:chOff x="-32" y="142852"/>
            <a:chExt cx="9144033" cy="6188611"/>
          </a:xfrm>
        </p:grpSpPr>
        <p:sp>
          <p:nvSpPr>
            <p:cNvPr id="2115" name="Rectangle 67"/>
            <p:cNvSpPr>
              <a:spLocks noChangeArrowheads="1"/>
            </p:cNvSpPr>
            <p:nvPr/>
          </p:nvSpPr>
          <p:spPr bwMode="auto">
            <a:xfrm>
              <a:off x="0" y="142852"/>
              <a:ext cx="350448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3)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자아통합과 죽음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6" name="Rectangle 69"/>
            <p:cNvSpPr>
              <a:spLocks noChangeArrowheads="1"/>
            </p:cNvSpPr>
            <p:nvPr/>
          </p:nvSpPr>
          <p:spPr bwMode="auto">
            <a:xfrm>
              <a:off x="0" y="642918"/>
              <a:ext cx="9144000" cy="240065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자아정체감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Miller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위기이론과 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Atchley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등의 </a:t>
              </a:r>
              <a:r>
                <a:rPr lang="ko-KR" altLang="en-US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정체감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유지이론이 상충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노년기의 심리사회적 위기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자아통합 대 절망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(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285-286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)</a:t>
              </a:r>
              <a:endPara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죽음에 대한 태도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아동기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노년기에 걸쳐 형성되며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자아통합의 성취도에 따라 </a:t>
              </a:r>
              <a:endPara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150000"/>
                </a:lnSpc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상이함</a:t>
              </a:r>
            </a:p>
            <a:p>
              <a:pPr>
                <a:lnSpc>
                  <a:spcPct val="15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Kübler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-Ross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 죽음에 대한 적응단계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286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11-1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7" name="Line 68"/>
            <p:cNvSpPr>
              <a:spLocks noChangeShapeType="1"/>
            </p:cNvSpPr>
            <p:nvPr/>
          </p:nvSpPr>
          <p:spPr bwMode="auto">
            <a:xfrm>
              <a:off x="0" y="64291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9" name="Rectangle 67"/>
            <p:cNvSpPr>
              <a:spLocks noChangeArrowheads="1"/>
            </p:cNvSpPr>
            <p:nvPr/>
          </p:nvSpPr>
          <p:spPr bwMode="auto">
            <a:xfrm>
              <a:off x="-32" y="3311204"/>
              <a:ext cx="3738524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4)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정서</a:t>
              </a:r>
              <a:r>
                <a:rPr lang="en-US" altLang="ko-KR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800" b="1" dirty="0">
                  <a:solidFill>
                    <a:srgbClr val="92D050"/>
                  </a:solidFill>
                  <a:latin typeface="HY견고딕" pitchFamily="18" charset="-127"/>
                  <a:ea typeface="HY견고딕" pitchFamily="18" charset="-127"/>
                </a:rPr>
                <a:t>및 성격 변화</a:t>
              </a:r>
              <a:endParaRPr lang="en-US" altLang="ko-KR" sz="2800" b="1" dirty="0">
                <a:solidFill>
                  <a:srgbClr val="92D05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0" name="Rectangle 69"/>
            <p:cNvSpPr>
              <a:spLocks noChangeArrowheads="1"/>
            </p:cNvSpPr>
            <p:nvPr/>
          </p:nvSpPr>
          <p:spPr bwMode="auto">
            <a:xfrm>
              <a:off x="-32" y="3887268"/>
              <a:ext cx="9144000" cy="244419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감정 표현능력이 저하되나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,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연령보다는 사회문화적 요인이 더 큰 원인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성격의 연속성과 변화에 관한 주장이 동시에 제기됨</a:t>
              </a: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노년기의 성격변화 특성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287-288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참조</a:t>
              </a:r>
              <a:endParaRPr lang="en-US" altLang="ko-KR" sz="2000" b="1" dirty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pPr>
                <a:lnSpc>
                  <a:spcPct val="200000"/>
                </a:lnSpc>
                <a:buFont typeface="Wingdings" pitchFamily="2" charset="2"/>
                <a:buChar char="§"/>
              </a:pP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 </a:t>
              </a:r>
              <a:r>
                <a:rPr lang="en-US" altLang="ko-KR" sz="2000" b="1" dirty="0" err="1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Reichard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의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 </a:t>
              </a:r>
              <a:r>
                <a:rPr lang="ko-KR" altLang="en-US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노년기 성격 유형</a:t>
              </a:r>
              <a:r>
                <a:rPr lang="en-US" altLang="ko-KR" sz="2000" b="1" dirty="0">
                  <a:solidFill>
                    <a:srgbClr val="00CCFF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: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교재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288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쪽 표 </a:t>
              </a:r>
              <a:r>
                <a:rPr lang="en-US" altLang="ko-KR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11-2 </a:t>
              </a:r>
              <a:r>
                <a:rPr lang="ko-KR" altLang="en-US" sz="2000" b="1" dirty="0">
                  <a:solidFill>
                    <a:srgbClr val="FFFF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참조</a:t>
              </a:r>
            </a:p>
          </p:txBody>
        </p:sp>
        <p:sp>
          <p:nvSpPr>
            <p:cNvPr id="11" name="Line 68"/>
            <p:cNvSpPr>
              <a:spLocks noChangeShapeType="1"/>
            </p:cNvSpPr>
            <p:nvPr/>
          </p:nvSpPr>
          <p:spPr bwMode="auto">
            <a:xfrm>
              <a:off x="-32" y="3887268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/>
          <p:nvPr/>
        </p:nvGrpSpPr>
        <p:grpSpPr>
          <a:xfrm>
            <a:off x="0" y="71414"/>
            <a:ext cx="9144001" cy="6636410"/>
            <a:chOff x="0" y="71414"/>
            <a:chExt cx="9144001" cy="6636410"/>
          </a:xfrm>
        </p:grpSpPr>
        <p:grpSp>
          <p:nvGrpSpPr>
            <p:cNvPr id="3" name="그룹 9"/>
            <p:cNvGrpSpPr/>
            <p:nvPr/>
          </p:nvGrpSpPr>
          <p:grpSpPr>
            <a:xfrm>
              <a:off x="0" y="71414"/>
              <a:ext cx="9144001" cy="6636410"/>
              <a:chOff x="0" y="71414"/>
              <a:chExt cx="9144001" cy="6636410"/>
            </a:xfrm>
          </p:grpSpPr>
          <p:grpSp>
            <p:nvGrpSpPr>
              <p:cNvPr id="4" name="그룹 7"/>
              <p:cNvGrpSpPr/>
              <p:nvPr/>
            </p:nvGrpSpPr>
            <p:grpSpPr>
              <a:xfrm>
                <a:off x="0" y="571480"/>
                <a:ext cx="9144001" cy="6136344"/>
                <a:chOff x="0" y="571480"/>
                <a:chExt cx="9144001" cy="6136344"/>
              </a:xfrm>
            </p:grpSpPr>
            <p:sp>
              <p:nvSpPr>
                <p:cNvPr id="6" name="Rectangle 69"/>
                <p:cNvSpPr>
                  <a:spLocks noChangeArrowheads="1"/>
                </p:cNvSpPr>
                <p:nvPr/>
              </p:nvSpPr>
              <p:spPr bwMode="auto">
                <a:xfrm>
                  <a:off x="0" y="1916832"/>
                  <a:ext cx="9144000" cy="4790992"/>
                </a:xfrm>
                <a:prstGeom prst="rect">
                  <a:avLst/>
                </a:prstGeom>
                <a:noFill/>
                <a:ln w="9525">
                  <a:noFill/>
                  <a:miter lim="800000"/>
                  <a:headEnd/>
                  <a:tailEnd/>
                </a:ln>
                <a:effectLst/>
              </p:spPr>
              <p:txBody>
                <a:bodyPr wrap="square">
                  <a:spAutoFit/>
                </a:bodyPr>
                <a:lstStyle/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사회관계망 축소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. 2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차 집단과의 관계는 줄고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1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차 집단이 사회관계 중심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부부관계</a:t>
                  </a:r>
                </a:p>
                <a:p>
                  <a:pPr algn="dist">
                    <a:lnSpc>
                      <a:spcPct val="110000"/>
                    </a:lnSpc>
                    <a:buFont typeface="Wingdings" pitchFamily="2" charset="2"/>
                    <a:buChar char="ü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원만한 부부관계의 유지는 삶의 만족도를 유지하는 필수 요인이므로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건강 및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1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경제적 자립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생활범위 조정 등이 필요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ü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배우자 사망으로 슬픔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불면증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식욕상실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우울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비통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죄의식 등의 애도감정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ü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황혼이혼 증가 및 재혼에 대해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허용적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태도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FFFF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성인자녀와의 관계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ü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부양자의 지위에서 피부양자의 지위로 전환하는 과정에서 애로 경험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ü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상호지원 관계 유지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신체 및 정신건강의 유지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안정된 소득기반의 조성 필요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조부모의 역할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수행기간은 늘어났으나 조부모 역할은 축소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원거리형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증가</a:t>
                  </a:r>
                </a:p>
                <a:p>
                  <a:pPr algn="dist"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FFC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친구관계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: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친구 수가 줄지만 새로운 친구 사귀기 어렵고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이웃노인이 친구되는 </a:t>
                  </a:r>
                  <a:endParaRPr lang="en-US" altLang="ko-KR" sz="2000" b="1" dirty="0">
                    <a:solidFill>
                      <a:srgbClr val="00CCFF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  <a:p>
                  <a:pPr>
                    <a:lnSpc>
                      <a:spcPct val="110000"/>
                    </a:lnSpc>
                  </a:pP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 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경향이 있으므로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경제적 안정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양호한 건강</a:t>
                  </a:r>
                  <a:r>
                    <a:rPr lang="en-US" altLang="ko-KR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, 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동일지역 장기거주가 필요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주거환경 </a:t>
                  </a:r>
                  <a:r>
                    <a:rPr lang="ko-KR" altLang="en-US" sz="2000" b="1" dirty="0" err="1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변경시</a:t>
                  </a: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이웃과의 관계 설정에 어려움</a:t>
                  </a:r>
                </a:p>
                <a:p>
                  <a:pPr>
                    <a:lnSpc>
                      <a:spcPct val="110000"/>
                    </a:lnSpc>
                    <a:buFont typeface="Wingdings" pitchFamily="2" charset="2"/>
                    <a:buChar char="§"/>
                  </a:pPr>
                  <a:r>
                    <a:rPr lang="ko-KR" altLang="en-US" sz="2000" b="1" dirty="0">
                      <a:solidFill>
                        <a:srgbClr val="00CCFF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노인복지시설 입소로 사회관계망과의 상호작용이 축소되기도 함</a:t>
                  </a:r>
                </a:p>
              </p:txBody>
            </p:sp>
            <p:sp>
              <p:nvSpPr>
                <p:cNvPr id="7" name="Line 68"/>
                <p:cNvSpPr>
                  <a:spLocks noChangeShapeType="1"/>
                </p:cNvSpPr>
                <p:nvPr/>
              </p:nvSpPr>
              <p:spPr bwMode="auto">
                <a:xfrm>
                  <a:off x="0" y="571480"/>
                  <a:ext cx="9144001" cy="0"/>
                </a:xfrm>
                <a:prstGeom prst="line">
                  <a:avLst/>
                </a:prstGeom>
                <a:noFill/>
                <a:ln w="9525">
                  <a:solidFill>
                    <a:srgbClr val="C0C0C0"/>
                  </a:solid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ko-KR" altLang="en-US"/>
                </a:p>
              </p:txBody>
            </p:sp>
          </p:grpSp>
          <p:sp>
            <p:nvSpPr>
              <p:cNvPr id="9" name="Rectangle 67"/>
              <p:cNvSpPr>
                <a:spLocks noChangeArrowheads="1"/>
              </p:cNvSpPr>
              <p:nvPr/>
            </p:nvSpPr>
            <p:spPr bwMode="auto">
              <a:xfrm>
                <a:off x="0" y="71414"/>
                <a:ext cx="2653290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r>
                  <a:rPr lang="en-US" altLang="ko-KR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 3. </a:t>
                </a:r>
                <a:r>
                  <a:rPr lang="ko-KR" altLang="en-US" sz="2800" b="1" dirty="0">
                    <a:solidFill>
                      <a:srgbClr val="FFC000"/>
                    </a:solidFill>
                    <a:latin typeface="HY견고딕" pitchFamily="18" charset="-127"/>
                    <a:ea typeface="HY견고딕" pitchFamily="18" charset="-127"/>
                  </a:rPr>
                  <a:t>사회적 발달</a:t>
                </a:r>
                <a:endParaRPr lang="en-US" altLang="ko-KR" sz="2800" b="1" dirty="0">
                  <a:solidFill>
                    <a:srgbClr val="FFC000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1" name="Rectangle 67"/>
            <p:cNvSpPr>
              <a:spLocks noChangeArrowheads="1"/>
            </p:cNvSpPr>
            <p:nvPr/>
          </p:nvSpPr>
          <p:spPr bwMode="auto">
            <a:xfrm>
              <a:off x="0" y="1321604"/>
              <a:ext cx="507605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/>
            <a:p>
              <a:r>
                <a:rPr lang="en-US" altLang="ko-KR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  (1) </a:t>
              </a:r>
              <a:r>
                <a:rPr lang="ko-KR" altLang="en-US" sz="2800" b="1" dirty="0">
                  <a:solidFill>
                    <a:srgbClr val="00B0F0"/>
                  </a:solidFill>
                  <a:latin typeface="HY견고딕" pitchFamily="18" charset="-127"/>
                  <a:ea typeface="HY견고딕" pitchFamily="18" charset="-127"/>
                </a:rPr>
                <a:t>사회관계망과의 상호작용</a:t>
              </a:r>
              <a:endParaRPr lang="en-US" altLang="ko-KR" sz="2800" b="1" dirty="0">
                <a:solidFill>
                  <a:srgbClr val="00B0F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2" name="Line 68"/>
            <p:cNvSpPr>
              <a:spLocks noChangeShapeType="1"/>
            </p:cNvSpPr>
            <p:nvPr/>
          </p:nvSpPr>
          <p:spPr bwMode="auto">
            <a:xfrm>
              <a:off x="0" y="1844824"/>
              <a:ext cx="9144001" cy="0"/>
            </a:xfrm>
            <a:prstGeom prst="line">
              <a:avLst/>
            </a:prstGeom>
            <a:noFill/>
            <a:ln w="9525">
              <a:solidFill>
                <a:srgbClr val="C0C0C0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ko-KR" altLang="en-US"/>
            </a:p>
          </p:txBody>
        </p:sp>
      </p:grpSp>
      <p:sp>
        <p:nvSpPr>
          <p:cNvPr id="10" name="직사각형 9"/>
          <p:cNvSpPr/>
          <p:nvPr/>
        </p:nvSpPr>
        <p:spPr>
          <a:xfrm>
            <a:off x="0" y="548680"/>
            <a:ext cx="9144000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0000"/>
              </a:lnSpc>
              <a:buFont typeface="Wingdings" pitchFamily="2" charset="2"/>
              <a:buChar char="§"/>
            </a:pP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사회적 노화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노년기 전환과 함께 나타나는 노인 개인 수준의 사회적 상황 변화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</a:p>
          <a:p>
            <a:pPr>
              <a:lnSpc>
                <a:spcPct val="110000"/>
              </a:lnSpc>
            </a:pP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즉 사회관계망과 상호작용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사회규범과 사회화</a:t>
            </a:r>
            <a:r>
              <a:rPr lang="en-US" altLang="ko-KR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, </a:t>
            </a:r>
            <a:r>
              <a:rPr lang="ko-KR" altLang="en-US" sz="2000" b="1" dirty="0">
                <a:solidFill>
                  <a:srgbClr val="00CC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그리고 지위와 역할의 변화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1065</TotalTime>
  <Words>1646</Words>
  <Application>Microsoft Office PowerPoint</Application>
  <PresentationFormat>화면 슬라이드 쇼(4:3)</PresentationFormat>
  <Paragraphs>165</Paragraphs>
  <Slides>12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12</vt:i4>
      </vt:variant>
    </vt:vector>
  </HeadingPairs>
  <TitlesOfParts>
    <vt:vector size="16" baseType="lpstr">
      <vt:lpstr>HY견고딕</vt:lpstr>
      <vt:lpstr>굴림</vt:lpstr>
      <vt:lpstr>Wingdings</vt:lpstr>
      <vt:lpstr>기본 디자인</vt:lpstr>
      <vt:lpstr>제 2 부   인간발달과 사회복지실천</vt:lpstr>
      <vt:lpstr>제 11 장   노년기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Windows 사용자</cp:lastModifiedBy>
  <cp:revision>175</cp:revision>
  <dcterms:created xsi:type="dcterms:W3CDTF">2004-08-11T05:45:06Z</dcterms:created>
  <dcterms:modified xsi:type="dcterms:W3CDTF">2021-01-20T03:44:09Z</dcterms:modified>
</cp:coreProperties>
</file>

<file path=docProps/thumbnail.jpeg>
</file>