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3"/>
    <p:sldMasterId id="2147483699" r:id="rId4"/>
    <p:sldMasterId id="2147483922" r:id="rId5"/>
  </p:sldMasterIdLst>
  <p:notesMasterIdLst>
    <p:notesMasterId r:id="rId22"/>
  </p:notesMasterIdLst>
  <p:handoutMasterIdLst>
    <p:handoutMasterId r:id="rId23"/>
  </p:handoutMasterIdLst>
  <p:sldIdLst>
    <p:sldId id="256" r:id="rId6"/>
    <p:sldId id="317" r:id="rId7"/>
    <p:sldId id="259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>
          <p15:clr>
            <a:srgbClr val="A4A3A4"/>
          </p15:clr>
        </p15:guide>
        <p15:guide id="2" orient="horz" pos="601">
          <p15:clr>
            <a:srgbClr val="A4A3A4"/>
          </p15:clr>
        </p15:guide>
        <p15:guide id="3" pos="272">
          <p15:clr>
            <a:srgbClr val="A4A3A4"/>
          </p15:clr>
        </p15:guide>
        <p15:guide id="4" pos="5488">
          <p15:clr>
            <a:srgbClr val="A4A3A4"/>
          </p15:clr>
        </p15:guide>
        <p15:guide id="5" pos="2171">
          <p15:clr>
            <a:srgbClr val="A4A3A4"/>
          </p15:clr>
        </p15:guide>
        <p15:guide id="6" pos="1689">
          <p15:clr>
            <a:srgbClr val="A4A3A4"/>
          </p15:clr>
        </p15:guide>
        <p15:guide id="7" pos="3589">
          <p15:clr>
            <a:srgbClr val="A4A3A4"/>
          </p15:clr>
        </p15:guide>
        <p15:guide id="8" pos="4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C5"/>
    <a:srgbClr val="FFF9E1"/>
    <a:srgbClr val="FFF0AE"/>
    <a:srgbClr val="71BC64"/>
    <a:srgbClr val="3E7834"/>
    <a:srgbClr val="57A949"/>
    <a:srgbClr val="8D8351"/>
    <a:srgbClr val="BC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9" autoAdjust="0"/>
    <p:restoredTop sz="94616" autoAdjust="0"/>
  </p:normalViewPr>
  <p:slideViewPr>
    <p:cSldViewPr>
      <p:cViewPr varScale="1">
        <p:scale>
          <a:sx n="107" d="100"/>
          <a:sy n="107" d="100"/>
        </p:scale>
        <p:origin x="270" y="102"/>
      </p:cViewPr>
      <p:guideLst>
        <p:guide orient="horz" pos="4003"/>
        <p:guide orient="horz" pos="601"/>
        <p:guide pos="272"/>
        <p:guide pos="5488"/>
        <p:guide pos="2171"/>
        <p:guide pos="1689"/>
        <p:guide pos="3589"/>
        <p:guide pos="40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1B2A84F-3600-48AB-2C93-E3ABF0EDBB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A5D1B8A-D7D7-ED4F-6EC5-334428EAC4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D4C8090A-76DE-E20D-5B91-A9474D7851B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02344F61-1BBB-F384-A64A-F046FAF5C4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9928D9F6-6E64-4F1C-8D1E-4E73D4F8E90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3ED8563-F1FC-F2E8-6BE5-AA13C7B792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0A0DE45-F217-4290-B1AE-808E4FD52E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B20A08C-F8F4-A808-4366-90131A7B18D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4B2145-D96F-2709-CCA9-290CF04B82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33EFA4B5-9F99-A1A4-AA2F-46E69C127C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1B6906F4-EFA0-E6F6-04DA-BB20BAC4B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E33F0218-168F-49BF-9C60-4787C9944BF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E94EF58-903E-817E-16E4-61EDA15A1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</a:pPr>
            <a:fld id="{C40F8D24-A8F7-4324-8D63-91E02FF3978D}" type="slidenum">
              <a:rPr lang="en-US" altLang="ko-KR"/>
              <a:pPr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11267" name="슬라이드 이미지 개체 틀 1">
            <a:extLst>
              <a:ext uri="{FF2B5EF4-FFF2-40B4-BE49-F238E27FC236}">
                <a16:creationId xmlns:a16="http://schemas.microsoft.com/office/drawing/2014/main" id="{6E54EC12-10E9-4F1C-925B-823FB7AD19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슬라이드 노트 개체 틀 2">
            <a:extLst>
              <a:ext uri="{FF2B5EF4-FFF2-40B4-BE49-F238E27FC236}">
                <a16:creationId xmlns:a16="http://schemas.microsoft.com/office/drawing/2014/main" id="{B7B0B92F-970C-DDE9-9383-A3565932F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1269" name="슬라이드 번호 개체 틀 3">
            <a:extLst>
              <a:ext uri="{FF2B5EF4-FFF2-40B4-BE49-F238E27FC236}">
                <a16:creationId xmlns:a16="http://schemas.microsoft.com/office/drawing/2014/main" id="{B3D4C87B-FD30-D3C5-1F93-BAA7775DE6C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799126-A60E-46D7-A019-C98AF5F5D21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8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29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06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png">
            <a:extLst>
              <a:ext uri="{FF2B5EF4-FFF2-40B4-BE49-F238E27FC236}">
                <a16:creationId xmlns:a16="http://schemas.microsoft.com/office/drawing/2014/main" id="{47858064-23A0-1D47-BAFB-BD2F487F6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21D8274-2985-D3F3-6D1D-FC33A616B9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6313488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15856"/>
            <a:ext cx="8229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1" lang="en-US" altLang="ko-KR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983CC4-0404-7155-494E-BAE36E74E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702DC-ADCF-A8A3-734A-775A7AD09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BC1235-3E45-49C8-D7A3-5CFE43ABB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A8C0C4F-AC73-49BC-9B05-EE3BFA6F2C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340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칠판.png">
            <a:extLst>
              <a:ext uri="{FF2B5EF4-FFF2-40B4-BE49-F238E27FC236}">
                <a16:creationId xmlns:a16="http://schemas.microsoft.com/office/drawing/2014/main" id="{E898BC08-E84E-AD1F-32A1-4DDFA2967C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-66675"/>
            <a:ext cx="9493251" cy="71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노란분필.png">
            <a:extLst>
              <a:ext uri="{FF2B5EF4-FFF2-40B4-BE49-F238E27FC236}">
                <a16:creationId xmlns:a16="http://schemas.microsoft.com/office/drawing/2014/main" id="{C6F542B7-DB14-5A77-7CE1-233B52D0FF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281">
            <a:off x="7793038" y="6397625"/>
            <a:ext cx="75406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 descr="흰분필.png">
            <a:extLst>
              <a:ext uri="{FF2B5EF4-FFF2-40B4-BE49-F238E27FC236}">
                <a16:creationId xmlns:a16="http://schemas.microsoft.com/office/drawing/2014/main" id="{C31A7AF8-836C-5A6B-F04C-0FD5E2D0AF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6477000"/>
            <a:ext cx="7667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6469838-5459-223C-67AE-BF5687E9E3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29338"/>
            <a:ext cx="14430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31763"/>
            <a:ext cx="8229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1" lang="en-US" altLang="ko-KR" sz="35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43313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PNG">
            <a:extLst>
              <a:ext uri="{FF2B5EF4-FFF2-40B4-BE49-F238E27FC236}">
                <a16:creationId xmlns:a16="http://schemas.microsoft.com/office/drawing/2014/main" id="{050A0B4F-B3CE-6972-A7CC-B5AA6EBA4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690563"/>
            <a:ext cx="516572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14.PNG">
            <a:extLst>
              <a:ext uri="{FF2B5EF4-FFF2-40B4-BE49-F238E27FC236}">
                <a16:creationId xmlns:a16="http://schemas.microsoft.com/office/drawing/2014/main" id="{2A88208C-002D-4498-96D7-D2EABC4120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0037F4A-96B3-86BD-F43F-D992668ABC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6313488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15856"/>
            <a:ext cx="8229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1" lang="en-US" altLang="ko-KR" sz="35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34974B-DF55-4EC5-5986-47C9B6A42E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35A2F9C-9773-46D2-AF82-836F5EB4038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D7BAC3-245E-D2F9-1C8F-DB608BA6B09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90B5850-9943-043E-B179-9C104D9AEA7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5225"/>
            <a:ext cx="2871788" cy="469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539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4" descr="19.PNG">
            <a:extLst>
              <a:ext uri="{FF2B5EF4-FFF2-40B4-BE49-F238E27FC236}">
                <a16:creationId xmlns:a16="http://schemas.microsoft.com/office/drawing/2014/main" id="{2302C86D-923E-DD46-912E-F33407D6E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5" descr="18.PNG">
            <a:extLst>
              <a:ext uri="{FF2B5EF4-FFF2-40B4-BE49-F238E27FC236}">
                <a16:creationId xmlns:a16="http://schemas.microsoft.com/office/drawing/2014/main" id="{87F6415F-546F-1E66-27EF-57AC112F82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013200"/>
            <a:ext cx="27638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3">
            <a:extLst>
              <a:ext uri="{FF2B5EF4-FFF2-40B4-BE49-F238E27FC236}">
                <a16:creationId xmlns:a16="http://schemas.microsoft.com/office/drawing/2014/main" id="{32F1889D-188E-07FE-87F3-45EE38302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313488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363"/>
            <a:ext cx="68230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1" lang="en-US" altLang="ko-KR" sz="3500" b="1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55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64E9162-FAA6-8D49-8995-337AF10A1B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7" descr="12.PNG">
            <a:extLst>
              <a:ext uri="{FF2B5EF4-FFF2-40B4-BE49-F238E27FC236}">
                <a16:creationId xmlns:a16="http://schemas.microsoft.com/office/drawing/2014/main" id="{7E1E6C99-AA87-DD8D-AC73-86D2AAF6F1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50"/>
          <a:stretch>
            <a:fillRect/>
          </a:stretch>
        </p:blipFill>
        <p:spPr bwMode="auto">
          <a:xfrm>
            <a:off x="0" y="4926013"/>
            <a:ext cx="91440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25" descr="3.PNG">
            <a:extLst>
              <a:ext uri="{FF2B5EF4-FFF2-40B4-BE49-F238E27FC236}">
                <a16:creationId xmlns:a16="http://schemas.microsoft.com/office/drawing/2014/main" id="{52F20D1E-E95E-7B97-E6DA-47A8BA8B4F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25438"/>
            <a:ext cx="842803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그림 21" descr="2.PNG">
            <a:extLst>
              <a:ext uri="{FF2B5EF4-FFF2-40B4-BE49-F238E27FC236}">
                <a16:creationId xmlns:a16="http://schemas.microsoft.com/office/drawing/2014/main" id="{2005DD77-A491-F9F3-A88A-4D2AD3CBFD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0"/>
            <a:ext cx="256381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그림 22" descr="5.PNG">
            <a:extLst>
              <a:ext uri="{FF2B5EF4-FFF2-40B4-BE49-F238E27FC236}">
                <a16:creationId xmlns:a16="http://schemas.microsoft.com/office/drawing/2014/main" id="{58D6514E-7FA0-8781-6FD4-340A450B25B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378325"/>
            <a:ext cx="37719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그림 23" descr="9.PNG">
            <a:extLst>
              <a:ext uri="{FF2B5EF4-FFF2-40B4-BE49-F238E27FC236}">
                <a16:creationId xmlns:a16="http://schemas.microsoft.com/office/drawing/2014/main" id="{FAC863BC-050F-B688-B20E-BA1D845583E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4556125"/>
            <a:ext cx="31099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그림 24" descr="1.PNG">
            <a:extLst>
              <a:ext uri="{FF2B5EF4-FFF2-40B4-BE49-F238E27FC236}">
                <a16:creationId xmlns:a16="http://schemas.microsoft.com/office/drawing/2014/main" id="{2A637692-FD42-15AF-24B2-B4E452CEB46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3392488"/>
            <a:ext cx="9429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그림 26" descr="4.PNG">
            <a:extLst>
              <a:ext uri="{FF2B5EF4-FFF2-40B4-BE49-F238E27FC236}">
                <a16:creationId xmlns:a16="http://schemas.microsoft.com/office/drawing/2014/main" id="{8158A98E-4283-CA19-DCD1-361CD621EF9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013200"/>
            <a:ext cx="7286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그림 11">
            <a:extLst>
              <a:ext uri="{FF2B5EF4-FFF2-40B4-BE49-F238E27FC236}">
                <a16:creationId xmlns:a16="http://schemas.microsoft.com/office/drawing/2014/main" id="{C9956E2E-ED6D-9052-DE5E-D5040E357A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865813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6">
            <a:extLst>
              <a:ext uri="{FF2B5EF4-FFF2-40B4-BE49-F238E27FC236}">
                <a16:creationId xmlns:a16="http://schemas.microsoft.com/office/drawing/2014/main" id="{59382943-DBFD-F628-0988-BFC93DBC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5938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r>
              <a:rPr lang="ko-KR" altLang="en-US" sz="5500" b="1">
                <a:solidFill>
                  <a:schemeClr val="bg1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의료사회복지실천론</a:t>
            </a:r>
            <a:endParaRPr lang="en-US" altLang="ko-KR" sz="5500" b="1">
              <a:solidFill>
                <a:schemeClr val="bg1"/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219" name="Rectangle 14">
            <a:extLst>
              <a:ext uri="{FF2B5EF4-FFF2-40B4-BE49-F238E27FC236}">
                <a16:creationId xmlns:a16="http://schemas.microsoft.com/office/drawing/2014/main" id="{C05609F0-F49F-A8B0-E258-474A56A9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96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ko-KR" sz="2500" b="1">
              <a:solidFill>
                <a:srgbClr val="FFF0AE"/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2">
            <a:extLst>
              <a:ext uri="{FF2B5EF4-FFF2-40B4-BE49-F238E27FC236}">
                <a16:creationId xmlns:a16="http://schemas.microsoft.com/office/drawing/2014/main" id="{30CCA30F-2AA3-19BA-D136-21906ABB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259F8A-A67E-8BF3-D2C8-700DD9D16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초기 의료사회복지사업은 병원내 의료진의 역할을 보조하는 차원에서 이루어졌기 때문에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개념 정의도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주로 미시적 차원에서 이루어져왔지만 의료의 개념이 변화됨에 따라 거시 차원을 포함한 포괄적 접근으로 이루어지고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의료사회복지라는 용어에는 미시와 거시적 접근이 포함되어 있고 병원이나 진료가 이루어지는 특정 장소 외 다양한 공간에서 이루어지는 활동을 포함하고 있으며 기술적 견해와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사회제도적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 견해가 포함되어 있음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2">
            <a:extLst>
              <a:ext uri="{FF2B5EF4-FFF2-40B4-BE49-F238E27FC236}">
                <a16:creationId xmlns:a16="http://schemas.microsoft.com/office/drawing/2014/main" id="{ECF6B29F-EED7-C91F-315A-04E5BDCC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988" y="142875"/>
            <a:ext cx="9144001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E089BE1-228F-81C9-1C7A-A1C317CFC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14707"/>
              </p:ext>
            </p:extLst>
          </p:nvPr>
        </p:nvGraphicFramePr>
        <p:xfrm>
          <a:off x="161925" y="773113"/>
          <a:ext cx="8828088" cy="535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018">
                  <a:extLst>
                    <a:ext uri="{9D8B030D-6E8A-4147-A177-3AD203B41FA5}">
                      <a16:colId xmlns:a16="http://schemas.microsoft.com/office/drawing/2014/main" val="814484626"/>
                    </a:ext>
                  </a:extLst>
                </a:gridCol>
                <a:gridCol w="2475029">
                  <a:extLst>
                    <a:ext uri="{9D8B030D-6E8A-4147-A177-3AD203B41FA5}">
                      <a16:colId xmlns:a16="http://schemas.microsoft.com/office/drawing/2014/main" val="107981599"/>
                    </a:ext>
                  </a:extLst>
                </a:gridCol>
                <a:gridCol w="4778041">
                  <a:extLst>
                    <a:ext uri="{9D8B030D-6E8A-4147-A177-3AD203B41FA5}">
                      <a16:colId xmlns:a16="http://schemas.microsoft.com/office/drawing/2014/main" val="3597838269"/>
                    </a:ext>
                  </a:extLst>
                </a:gridCol>
              </a:tblGrid>
              <a:tr h="3657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구분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미시적 개념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거시적 개념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85272420"/>
                  </a:ext>
                </a:extLst>
              </a:tr>
              <a:tr h="4877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목표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질병치료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/>
                        <a:t>건강회복유지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질병예방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건강증진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지역사회의료복지 달성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2919569210"/>
                  </a:ext>
                </a:extLst>
              </a:tr>
              <a:tr h="3615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의료의 개념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medical</a:t>
                      </a:r>
                      <a:r>
                        <a:rPr lang="en-US" altLang="ko-KR" sz="1600" baseline="0" dirty="0"/>
                        <a:t> care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health care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3433446689"/>
                  </a:ext>
                </a:extLst>
              </a:tr>
              <a:tr h="3600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서비스의 특성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환자의 임상적 치료 지향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주민의 건강수준 유지 및 개발 지향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966575378"/>
                  </a:ext>
                </a:extLst>
              </a:tr>
              <a:tr h="5791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사회복지사의 </a:t>
                      </a:r>
                      <a:r>
                        <a:rPr lang="ko-KR" altLang="en-US" sz="1600" dirty="0" err="1"/>
                        <a:t>활용영역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의료시설내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병원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진료소 등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의료시설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의료문제를 갖고 있는 지역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의료제도 및 정책결정기관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999491713"/>
                  </a:ext>
                </a:extLst>
              </a:tr>
              <a:tr h="4877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서비스 대상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환자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가족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의료진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지역주민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의료환경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의료기관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의료제도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의료정책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419684032"/>
                  </a:ext>
                </a:extLst>
              </a:tr>
              <a:tr h="15544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서비스내용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질병과 관련되는 심리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사회적 문제의 해결</a:t>
                      </a:r>
                      <a:endParaRPr lang="en-US" altLang="ko-KR" sz="16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건강 회복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건강 유지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사회적응을 위한 원조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주민의 </a:t>
                      </a:r>
                      <a:r>
                        <a:rPr lang="ko-KR" altLang="en-US" sz="1600" dirty="0" err="1"/>
                        <a:t>보건의식</a:t>
                      </a:r>
                      <a:r>
                        <a:rPr lang="ko-KR" altLang="en-US" sz="1600" dirty="0"/>
                        <a:t> 개발과 건강한 생활 태도 유지</a:t>
                      </a:r>
                      <a:endParaRPr lang="en-US" altLang="ko-KR" sz="16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환경개선</a:t>
                      </a:r>
                      <a:r>
                        <a:rPr lang="en-US" altLang="ko-KR" sz="1600" dirty="0"/>
                        <a:t>: </a:t>
                      </a:r>
                      <a:r>
                        <a:rPr lang="ko-KR" altLang="en-US" sz="1600" dirty="0"/>
                        <a:t>불량 위생 환경 개선 및 방역</a:t>
                      </a:r>
                      <a:endParaRPr lang="en-US" altLang="ko-KR" sz="16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의료 자원 발굴</a:t>
                      </a:r>
                      <a:r>
                        <a:rPr lang="en-US" altLang="ko-KR" sz="1600" dirty="0"/>
                        <a:t>,</a:t>
                      </a:r>
                      <a:r>
                        <a:rPr lang="en-US" altLang="ko-KR" sz="1600" baseline="0" dirty="0"/>
                        <a:t> </a:t>
                      </a:r>
                      <a:r>
                        <a:rPr lang="ko-KR" altLang="en-US" sz="1600" baseline="0" dirty="0"/>
                        <a:t>활용</a:t>
                      </a:r>
                      <a:r>
                        <a:rPr lang="en-US" altLang="ko-KR" sz="1600" baseline="0" dirty="0"/>
                        <a:t>(</a:t>
                      </a:r>
                      <a:r>
                        <a:rPr lang="ko-KR" altLang="en-US" sz="1600" baseline="0" dirty="0"/>
                        <a:t>지역사회자원연계</a:t>
                      </a:r>
                      <a:r>
                        <a:rPr lang="en-US" altLang="ko-KR" sz="1600" baseline="0" dirty="0"/>
                        <a:t>)</a:t>
                      </a: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aseline="0" dirty="0"/>
                        <a:t>보건 정책 또는 제도의 결정 및 시행에 영향력 행사</a:t>
                      </a:r>
                      <a:endParaRPr lang="en-US" altLang="ko-KR" sz="1600" baseline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의료 문제 해결을 위한 자문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2996955574"/>
                  </a:ext>
                </a:extLst>
              </a:tr>
              <a:tr h="5791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사회복지사의 위치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임상치료팀의 일원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지역사회 보건의료팀의 일원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지역사회의 성원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673843528"/>
                  </a:ext>
                </a:extLst>
              </a:tr>
              <a:tr h="5791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사회사업 방법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case</a:t>
                      </a:r>
                      <a:r>
                        <a:rPr lang="en-US" altLang="ko-KR" sz="1600" baseline="0" dirty="0"/>
                        <a:t> work, group work, family therapy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group work, community organization, research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28961046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2">
            <a:extLst>
              <a:ext uri="{FF2B5EF4-FFF2-40B4-BE49-F238E27FC236}">
                <a16:creationId xmlns:a16="http://schemas.microsoft.com/office/drawing/2014/main" id="{E1EFB1A2-DF7F-01AC-6539-B4BC1F1E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A136EE-4457-421F-8D27-7F2A59551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이와 같이 의료사회복지의 개념은 접근 차원에 따라 강조점이 다르지만 공통적인 특성을 가지고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의료사회복지가 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2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차 세팅이라는 것에 기인한 의료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치료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보건의료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팀의 일원으로 팀워크가 강조된다는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개입의  범위가 심리적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경제적 문제에 개입하고 그것을 통해 사회적 기능 향상을 목적으로 한다는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이러한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목적 달성은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전문적 사회복지실천방법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개별지도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집단지도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지역사회조직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통합방법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등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을 통해 모색되어야 한다고 강조한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개입대상은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환자와 가족 뿐 아니라 지역사회 혹은 제도와 보건문제까지 개입해야 한다는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서비스의 내용은 질병의 치료 뿐 아니라 예방과 사회복귀가 강조됨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2">
            <a:extLst>
              <a:ext uri="{FF2B5EF4-FFF2-40B4-BE49-F238E27FC236}">
                <a16:creationId xmlns:a16="http://schemas.microsoft.com/office/drawing/2014/main" id="{2426376D-2455-2707-ADD0-3D331417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732A6-D411-F2F1-A9AA-1AD35326F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따라서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미시와 거시를 포괄하는 개념으로 의료사</a:t>
            </a:r>
            <a:r>
              <a:rPr kumimoji="0"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회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복지를 질병을 가진 환자와 그 가족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지역사회를 대상으로 의료진 및 관련자와 공동 협의 하에 그들의 심리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정서적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환경적 문제를 해결하도록 돕고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입원 시 뿐만 아니라 입원 전과 퇴원한 후에도 사회적 기능을 원활히 수행할 수 있도록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질병의 예방과 회복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사후 관리에 이르는 연속적 과정에서 개인에 대한 접근 뿐 아니라 의료제도와 정책 차원의 접근을 통하여 의료사회복지의 목적을 달성 하도록 돕는 사회복지의 전문적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실천활동이라고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정의할 수 있음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2">
            <a:extLst>
              <a:ext uri="{FF2B5EF4-FFF2-40B4-BE49-F238E27FC236}">
                <a16:creationId xmlns:a16="http://schemas.microsoft.com/office/drawing/2014/main" id="{5617A0AC-4F21-6B17-BB70-39B48976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B89BA-D93D-62AB-E53F-87685F9EF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819150"/>
            <a:ext cx="8229600" cy="5489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대한 의료사회복지사협회의 의료사회복지에 대한 설명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의료사회복지를 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주체</a:t>
            </a:r>
            <a:r>
              <a:rPr kumimoji="0" lang="en-US" altLang="ko-KR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객체</a:t>
            </a:r>
            <a:r>
              <a:rPr kumimoji="0" lang="en-US" altLang="ko-KR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대상</a:t>
            </a:r>
            <a:r>
              <a:rPr kumimoji="0" lang="en-US" altLang="ko-KR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), 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방법의 구성요소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에 따라 의미를 규정하고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kumimoji="0" lang="ko-KR" altLang="en-US" sz="2000" dirty="0" err="1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실천주체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의료사회복지사 개인 및 그를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고용하고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있는 기관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지역사회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국가 등 다양할 수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객체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정책적 대상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일반국민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과 기술적 대상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환자 등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실천방법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초점 대상에 따라 정책적 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임상적 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사회조사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등이 있을 수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통합적 관점에서 질병에 대한 다각적인 접근방법을 바탕으로 질병을 가진 개인과 환경과의 상호작용관계에 초점을 두고 의료팀의 일원으로서 환자 및 가족의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사회기능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향상을 위해 거시 및 미시적 실천방법을 활용하여 질병의 예방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치료 및 재활 등에 이르는 다양한 활동을 수행하는 것으로 제시함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2">
            <a:extLst>
              <a:ext uri="{FF2B5EF4-FFF2-40B4-BE49-F238E27FC236}">
                <a16:creationId xmlns:a16="http://schemas.microsoft.com/office/drawing/2014/main" id="{C2121ABA-5092-EE90-2B80-E96681C8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CEF53A-E3C3-A7F9-7349-6450730BF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819150"/>
            <a:ext cx="8229600" cy="5489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2) </a:t>
            </a: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특성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의료사회복지는 사회복지실천의 목적과 부합하면서 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2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차기관으로서 다음과 같은 특징을 갖고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팀워크 접근이 강조됨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의료진과 여타의 전문직과 긴밀한 역할 분화와 협조가 필요함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특히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의사들과의 관계 수립은 의료사회복지의 성패를 가늠할 정도로 매우 중요함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의료팀에 독립적일 수 있는 입장이 아니고 의료적 상황에 의해 좌우되기도 하지만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사회복지사는 효율적인 팀워크를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통해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자율성을 확보해 나가야 함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환자와 가족을 하나의 </a:t>
            </a:r>
            <a:r>
              <a:rPr kumimoji="0" lang="ko-KR" altLang="en-US" sz="2000" dirty="0" err="1">
                <a:solidFill>
                  <a:srgbClr val="7030A0"/>
                </a:solidFill>
                <a:latin typeface="Arial" charset="0"/>
                <a:ea typeface="+mn-ea"/>
              </a:rPr>
              <a:t>단위체계로</a:t>
            </a: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 이해함</a:t>
            </a:r>
            <a:r>
              <a:rPr kumimoji="0" lang="en-US" altLang="ko-KR" sz="2000" dirty="0">
                <a:solidFill>
                  <a:srgbClr val="7030A0"/>
                </a:solidFill>
                <a:latin typeface="Arial" charset="0"/>
                <a:ea typeface="+mn-ea"/>
              </a:rPr>
              <a:t>: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의료영역에서는 환자의 치료와 사회복귀에 있어 가족의 기능이 절대적인 비중을 차지함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(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아동환자의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 경우는 가족이 상담에 더 큰 비중을 차지하고 의식불명상태 환자의 경우는 가족에 대한 접근만 가능함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).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사회복지사는 환자의 특성뿐 아니라 가족의 특성도 살피고 가족문제에 개입할 준비가 되어 있어야 함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2">
            <a:extLst>
              <a:ext uri="{FF2B5EF4-FFF2-40B4-BE49-F238E27FC236}">
                <a16:creationId xmlns:a16="http://schemas.microsoft.com/office/drawing/2014/main" id="{DF0269EF-5598-5C22-5302-CE8B51F2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A894BC-1EF2-CF6A-A818-A1574307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819150"/>
            <a:ext cx="8229600" cy="5489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2) </a:t>
            </a: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특성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 startAt="3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입원기간 뿐 아니라 퇴원 후나 입원 전에도 서비스가 제공됨</a:t>
            </a:r>
            <a:r>
              <a:rPr kumimoji="0" lang="en-US" altLang="ko-KR" sz="2000" dirty="0">
                <a:solidFill>
                  <a:srgbClr val="7030A0"/>
                </a:solidFill>
                <a:latin typeface="Arial" charset="0"/>
                <a:ea typeface="+mn-ea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굴림" panose="020B0600000101010101" pitchFamily="50" charset="-127"/>
              </a:rPr>
              <a:t>의료의 개념이 포괄적으로 바뀌면서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입원기간 뿐 아니라 퇴원한 후의 사회적 적응과 기능 회복을 위해 사후관리 과정이 강조됨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.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환자의 빠른 회복과 병원 경영의 효율성을 도모하기 의하여 입원 전 계획의 중요성이 강조되고 있고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사회복지사는 적합한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입원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계획과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입원 시의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환자와 가족을 지원하는 활동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이를 통한 효율적 퇴원이 이루어질 수 있도록 연계된 활동을 수행해야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함</a:t>
            </a:r>
            <a:r>
              <a:rPr kumimoji="0" lang="en-US" altLang="ko-KR" sz="2000" dirty="0" smtClean="0">
                <a:latin typeface="+mn-lt"/>
                <a:ea typeface="굴림" panose="020B0600000101010101" pitchFamily="50" charset="-127"/>
              </a:rPr>
              <a:t>.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원활한 </a:t>
            </a:r>
            <a:r>
              <a:rPr kumimoji="0" lang="ko-KR" altLang="en-US" sz="2000" dirty="0" err="1">
                <a:latin typeface="+mn-lt"/>
                <a:ea typeface="굴림" panose="020B0600000101010101" pitchFamily="50" charset="-127"/>
              </a:rPr>
              <a:t>퇴원계획을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  진행하기 위해서도 입원 전에 관여함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. </a:t>
            </a:r>
            <a:endParaRPr kumimoji="0" lang="en-US" altLang="ko-KR" sz="3200" dirty="0">
              <a:latin typeface="+mn-lt"/>
              <a:ea typeface="굴림" panose="020B0600000101010101" pitchFamily="50" charset="-127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 startAt="3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+mn-lt"/>
                <a:ea typeface="+mn-ea"/>
              </a:rPr>
              <a:t>개인에 대한 포괄적</a:t>
            </a:r>
            <a:r>
              <a:rPr kumimoji="0" lang="en-US" altLang="ko-KR" sz="2000" dirty="0">
                <a:solidFill>
                  <a:srgbClr val="7030A0"/>
                </a:solidFill>
                <a:latin typeface="+mn-lt"/>
                <a:ea typeface="+mn-ea"/>
              </a:rPr>
              <a:t>, </a:t>
            </a:r>
            <a:r>
              <a:rPr kumimoji="0" lang="ko-KR" altLang="en-US" sz="2000" dirty="0">
                <a:solidFill>
                  <a:srgbClr val="7030A0"/>
                </a:solidFill>
                <a:latin typeface="+mn-lt"/>
                <a:ea typeface="+mn-ea"/>
              </a:rPr>
              <a:t>전인적 접근이 </a:t>
            </a:r>
            <a:r>
              <a:rPr kumimoji="0" lang="ko-KR" altLang="en-US" sz="2000" dirty="0" smtClean="0">
                <a:solidFill>
                  <a:srgbClr val="7030A0"/>
                </a:solidFill>
                <a:latin typeface="+mn-lt"/>
                <a:ea typeface="+mn-ea"/>
              </a:rPr>
              <a:t>어느 </a:t>
            </a:r>
            <a:r>
              <a:rPr kumimoji="0" lang="ko-KR" altLang="en-US" sz="2000" dirty="0">
                <a:solidFill>
                  <a:srgbClr val="7030A0"/>
                </a:solidFill>
                <a:latin typeface="+mn-lt"/>
                <a:ea typeface="+mn-ea"/>
              </a:rPr>
              <a:t>실천영역보다 강조됨</a:t>
            </a:r>
            <a:r>
              <a:rPr kumimoji="0" lang="en-US" altLang="ko-KR" sz="2000" dirty="0">
                <a:solidFill>
                  <a:srgbClr val="7030A0"/>
                </a:solidFill>
                <a:latin typeface="+mn-lt"/>
                <a:ea typeface="+mn-ea"/>
              </a:rPr>
              <a:t>: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질병의 발생에 관련된 신체적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측면과 그에 영향을 미치는 심리적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사회적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환경적 문제에 더욱 집중해야 함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.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따라서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환자의 신체적 반응에 민감해야 하고 그 밖의 요인들에 대하야 포괄적 인식과 접근이 필요함</a:t>
            </a:r>
            <a:endParaRPr kumimoji="0" lang="en-US" altLang="ko-KR" sz="3200" dirty="0">
              <a:latin typeface="+mn-lt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EB5B7D51-8903-2D4F-575B-CA2616AED248}"/>
              </a:ext>
            </a:extLst>
          </p:cNvPr>
          <p:cNvSpPr/>
          <p:nvPr/>
        </p:nvSpPr>
        <p:spPr>
          <a:xfrm>
            <a:off x="36513" y="0"/>
            <a:ext cx="9144000" cy="7569200"/>
          </a:xfrm>
          <a:prstGeom prst="rect">
            <a:avLst/>
          </a:prstGeom>
          <a:solidFill>
            <a:srgbClr val="FFF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4344" name="Rectangle 48">
            <a:extLst>
              <a:ext uri="{FF2B5EF4-FFF2-40B4-BE49-F238E27FC236}">
                <a16:creationId xmlns:a16="http://schemas.microsoft.com/office/drawing/2014/main" id="{081DBEF5-1212-D2EA-8FE3-0450F9D78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287463"/>
            <a:ext cx="706596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제 </a:t>
            </a:r>
            <a:r>
              <a:rPr lang="en-US" altLang="ko-K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1</a:t>
            </a:r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강 의료사회복지의 기</a:t>
            </a:r>
            <a:r>
              <a:rPr lang="ko-KR" alt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본</a:t>
            </a:r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적 이해</a:t>
            </a:r>
            <a:endParaRPr lang="en-US" altLang="ko-KR" sz="35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10244" name="그룹 37">
            <a:extLst>
              <a:ext uri="{FF2B5EF4-FFF2-40B4-BE49-F238E27FC236}">
                <a16:creationId xmlns:a16="http://schemas.microsoft.com/office/drawing/2014/main" id="{8EA6F970-045F-F90D-6899-DCD5FAB9B5BF}"/>
              </a:ext>
            </a:extLst>
          </p:cNvPr>
          <p:cNvGrpSpPr>
            <a:grpSpLocks/>
          </p:cNvGrpSpPr>
          <p:nvPr/>
        </p:nvGrpSpPr>
        <p:grpSpPr bwMode="auto">
          <a:xfrm>
            <a:off x="1643063" y="2376488"/>
            <a:ext cx="5980112" cy="6883400"/>
            <a:chOff x="1638434" y="1676376"/>
            <a:chExt cx="5979784" cy="4340225"/>
          </a:xfrm>
        </p:grpSpPr>
        <p:sp>
          <p:nvSpPr>
            <p:cNvPr id="47" name="AutoShape 864">
              <a:extLst>
                <a:ext uri="{FF2B5EF4-FFF2-40B4-BE49-F238E27FC236}">
                  <a16:creationId xmlns:a16="http://schemas.microsoft.com/office/drawing/2014/main" id="{886DE077-F6E4-A711-DD53-B270E10C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434" y="1710507"/>
              <a:ext cx="5929794" cy="78570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0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0256" name="Picture 49" descr="그림자">
              <a:extLst>
                <a:ext uri="{FF2B5EF4-FFF2-40B4-BE49-F238E27FC236}">
                  <a16:creationId xmlns:a16="http://schemas.microsoft.com/office/drawing/2014/main" id="{85446CA4-F1C4-2539-61E7-B87AE685E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0" y="1676376"/>
              <a:ext cx="5145088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AutoShape 50">
              <a:extLst>
                <a:ext uri="{FF2B5EF4-FFF2-40B4-BE49-F238E27FC236}">
                  <a16:creationId xmlns:a16="http://schemas.microsoft.com/office/drawing/2014/main" id="{1CFC80AD-7CD6-905A-DFAE-5B20C0E1B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300" y="1825601"/>
              <a:ext cx="4865688" cy="5603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EADC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42000" tIns="36000" bIns="360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r>
                <a:rPr kumimoji="0" lang="ko-KR" altLang="en-US" sz="2400">
                  <a:solidFill>
                    <a:srgbClr val="333333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건강 및 질병에 대한 이해</a:t>
              </a:r>
              <a:endParaRPr kumimoji="0" lang="en-US" altLang="ko-KR" sz="2400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0258" name="AutoShape 51">
              <a:extLst>
                <a:ext uri="{FF2B5EF4-FFF2-40B4-BE49-F238E27FC236}">
                  <a16:creationId xmlns:a16="http://schemas.microsoft.com/office/drawing/2014/main" id="{FCA3FA8E-0384-336D-05EC-D072135E5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093" y="3950830"/>
              <a:ext cx="4556125" cy="263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59" name="TextBox 47">
              <a:extLst>
                <a:ext uri="{FF2B5EF4-FFF2-40B4-BE49-F238E27FC236}">
                  <a16:creationId xmlns:a16="http://schemas.microsoft.com/office/drawing/2014/main" id="{68AA045D-F014-4E08-6920-4A40CF5A2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1733526"/>
              <a:ext cx="4381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" name="AutoShape 864">
              <a:extLst>
                <a:ext uri="{FF2B5EF4-FFF2-40B4-BE49-F238E27FC236}">
                  <a16:creationId xmlns:a16="http://schemas.microsoft.com/office/drawing/2014/main" id="{5BE27FD5-8066-64B9-2970-5EF0CB634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434" y="2606576"/>
              <a:ext cx="5929794" cy="7845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0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0263" name="Picture 49" descr="그림자">
              <a:extLst>
                <a:ext uri="{FF2B5EF4-FFF2-40B4-BE49-F238E27FC236}">
                  <a16:creationId xmlns:a16="http://schemas.microsoft.com/office/drawing/2014/main" id="{419F92C3-A184-B468-89D5-CB13C02E0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0" y="2573314"/>
              <a:ext cx="5145088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4" name="AutoShape 50">
              <a:extLst>
                <a:ext uri="{FF2B5EF4-FFF2-40B4-BE49-F238E27FC236}">
                  <a16:creationId xmlns:a16="http://schemas.microsoft.com/office/drawing/2014/main" id="{7B663479-5DAD-E923-4104-879B58E15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301" y="2703020"/>
              <a:ext cx="4865687" cy="558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EADC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42000" tIns="36000" bIns="360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kumimoji="0" lang="en-US" altLang="en-US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endParaRPr kumimoji="0" lang="en-US" altLang="en-US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r>
                <a:rPr kumimoji="0" lang="ko-KR" altLang="en-US" sz="2400">
                  <a:solidFill>
                    <a:srgbClr val="333333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의료사회복지의 필요성</a:t>
              </a:r>
              <a:endParaRPr kumimoji="0" lang="en-US" altLang="en-US" sz="2400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endParaRPr kumimoji="0" lang="en-US" altLang="ko-KR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endParaRPr kumimoji="0" lang="en-US" altLang="ko-KR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0265" name="TextBox 53">
              <a:extLst>
                <a:ext uri="{FF2B5EF4-FFF2-40B4-BE49-F238E27FC236}">
                  <a16:creationId xmlns:a16="http://schemas.microsoft.com/office/drawing/2014/main" id="{D695E633-BD5E-51CF-E699-6FDB4887D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2630465"/>
              <a:ext cx="43815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66" name="AutoShape 51">
              <a:extLst>
                <a:ext uri="{FF2B5EF4-FFF2-40B4-BE49-F238E27FC236}">
                  <a16:creationId xmlns:a16="http://schemas.microsoft.com/office/drawing/2014/main" id="{23BE10B7-683E-E7F9-61E6-E8EF7422C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3636939"/>
              <a:ext cx="4556125" cy="263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67" name="TextBox 59">
              <a:extLst>
                <a:ext uri="{FF2B5EF4-FFF2-40B4-BE49-F238E27FC236}">
                  <a16:creationId xmlns:a16="http://schemas.microsoft.com/office/drawing/2014/main" id="{B03C2748-D167-A9E1-B5A3-09B3EC79E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3524226"/>
              <a:ext cx="4381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268" name="AutoShape 51">
              <a:extLst>
                <a:ext uri="{FF2B5EF4-FFF2-40B4-BE49-F238E27FC236}">
                  <a16:creationId xmlns:a16="http://schemas.microsoft.com/office/drawing/2014/main" id="{F71664B7-9031-8FFC-1419-4CD543B5C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4532289"/>
              <a:ext cx="4556125" cy="263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69" name="AutoShape 50">
              <a:extLst>
                <a:ext uri="{FF2B5EF4-FFF2-40B4-BE49-F238E27FC236}">
                  <a16:creationId xmlns:a16="http://schemas.microsoft.com/office/drawing/2014/main" id="{B5B83EE2-38F9-0B70-A2E1-0B019C7A5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88" y="5405414"/>
              <a:ext cx="4867275" cy="558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EADC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42000" tIns="36000" bIns="360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kumimoji="0" lang="en-US" altLang="ko-KR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0270" name="AutoShape 51">
              <a:extLst>
                <a:ext uri="{FF2B5EF4-FFF2-40B4-BE49-F238E27FC236}">
                  <a16:creationId xmlns:a16="http://schemas.microsoft.com/office/drawing/2014/main" id="{8B846C30-DB38-8AE3-C757-A5F694741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599" y="5405414"/>
              <a:ext cx="4556125" cy="26193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71" name="TextBox 71">
              <a:extLst>
                <a:ext uri="{FF2B5EF4-FFF2-40B4-BE49-F238E27FC236}">
                  <a16:creationId xmlns:a16="http://schemas.microsoft.com/office/drawing/2014/main" id="{C441A1B8-1B3B-3D11-ACDF-1A7419E35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5314926"/>
              <a:ext cx="4381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0245" name="그림 35" descr="2.PNG">
            <a:extLst>
              <a:ext uri="{FF2B5EF4-FFF2-40B4-BE49-F238E27FC236}">
                <a16:creationId xmlns:a16="http://schemas.microsoft.com/office/drawing/2014/main" id="{95F03177-CBD1-C689-DBAA-E6B7390C6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0"/>
            <a:ext cx="2578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그림 36" descr="2.PNG">
            <a:extLst>
              <a:ext uri="{FF2B5EF4-FFF2-40B4-BE49-F238E27FC236}">
                <a16:creationId xmlns:a16="http://schemas.microsoft.com/office/drawing/2014/main" id="{D79AA79F-606D-02E1-AF57-51E665A74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63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864">
            <a:extLst>
              <a:ext uri="{FF2B5EF4-FFF2-40B4-BE49-F238E27FC236}">
                <a16:creationId xmlns:a16="http://schemas.microsoft.com/office/drawing/2014/main" id="{46369007-9C11-97D0-E4C7-6F8027CF8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816" y="5531988"/>
            <a:ext cx="5929313" cy="12460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txBody>
          <a:bodyPr wrap="none" lIns="72000" tIns="0" rIns="72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kern="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50" name="TextBox 53">
            <a:extLst>
              <a:ext uri="{FF2B5EF4-FFF2-40B4-BE49-F238E27FC236}">
                <a16:creationId xmlns:a16="http://schemas.microsoft.com/office/drawing/2014/main" id="{84413733-362A-024B-0F42-CCEE3C6C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748338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1" hangingPunct="1"/>
            <a:r>
              <a:rPr lang="en-US" altLang="ko-KR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251" name="그림 2">
            <a:extLst>
              <a:ext uri="{FF2B5EF4-FFF2-40B4-BE49-F238E27FC236}">
                <a16:creationId xmlns:a16="http://schemas.microsoft.com/office/drawing/2014/main" id="{F83220A1-9D63-AB95-BD13-F63E28E8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5688013"/>
            <a:ext cx="48895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50">
            <a:extLst>
              <a:ext uri="{FF2B5EF4-FFF2-40B4-BE49-F238E27FC236}">
                <a16:creationId xmlns:a16="http://schemas.microsoft.com/office/drawing/2014/main" id="{C0816A1E-07BB-BCE6-BDF4-CF53F20C0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5713413"/>
            <a:ext cx="4865688" cy="889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CEADC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342000" tIns="36000" bIns="3600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kumimoji="0" lang="ko-KR" altLang="en-US" sz="2400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의료사회복지의 개념</a:t>
            </a:r>
            <a:endParaRPr kumimoji="0" lang="en-US" altLang="ko-KR" sz="2400">
              <a:solidFill>
                <a:srgbClr val="333333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0EBE6B5-D5DB-D3C9-E363-DD6A47885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773113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7448474-7D71-CD5D-20C7-0B2E5A4502E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538288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endParaRPr lang="en-US" altLang="ko-KR" sz="200" b="1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ko-KR" altLang="en-US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세계보건기구</a:t>
            </a:r>
            <a:r>
              <a:rPr lang="en-US" altLang="ko-KR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(WHO)</a:t>
            </a:r>
            <a:r>
              <a:rPr lang="ko-KR" altLang="en-US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정의</a:t>
            </a:r>
            <a:r>
              <a:rPr lang="en-US" altLang="ko-KR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:</a:t>
            </a: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2400" b="1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건강이란 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“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신체적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정신적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영적으로 완전한 안녕의 상태이며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단지 질병이 없거나 허약하지 않은 상태만을 의미하지 않는다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”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라고 정의하고 있음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endParaRPr lang="en-US" altLang="ko-KR" sz="20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즉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건강은 생물학적 측면에서 신체구조와 기능상에 이상이 없고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심리학적 측면에서 스트레스 없는 평안한 마음상태가 유지되며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사회학적 측면에서 원활한 관계형성과 역할 수행이 발휘되고 있는 것으로 포괄적이고 복합적인 개념을 갖고 있음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endParaRPr lang="en-US" altLang="ko-KR" sz="1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ko-K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8F114EA2-1C3C-DF12-1699-D84BFC19E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349250"/>
            <a:ext cx="82296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31CF7F-B410-A354-CAE8-0575230084A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41313" y="863600"/>
            <a:ext cx="8416925" cy="1079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질병에 대한 정의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: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우리나라에서는 질병 혹은 질환이라는 단어로 동일한 의미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즉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의학적 기준점에선 벗어난 이상상태를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의미하지만 약간의 차이가 있음</a:t>
            </a:r>
            <a:endParaRPr lang="en-US" altLang="ko-KR" sz="2000" b="1" dirty="0">
              <a:solidFill>
                <a:schemeClr val="bg1"/>
              </a:solidFill>
              <a:latin typeface="Arial Black" panose="020B0A040201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3E192A3-8809-9E82-BA0C-51553BEAA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15849"/>
              </p:ext>
            </p:extLst>
          </p:nvPr>
        </p:nvGraphicFramePr>
        <p:xfrm>
          <a:off x="484188" y="2079625"/>
          <a:ext cx="8104187" cy="41148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97907">
                  <a:extLst>
                    <a:ext uri="{9D8B030D-6E8A-4147-A177-3AD203B41FA5}">
                      <a16:colId xmlns:a16="http://schemas.microsoft.com/office/drawing/2014/main" val="1864023980"/>
                    </a:ext>
                  </a:extLst>
                </a:gridCol>
                <a:gridCol w="2362100">
                  <a:extLst>
                    <a:ext uri="{9D8B030D-6E8A-4147-A177-3AD203B41FA5}">
                      <a16:colId xmlns:a16="http://schemas.microsoft.com/office/drawing/2014/main" val="2272033278"/>
                    </a:ext>
                  </a:extLst>
                </a:gridCol>
                <a:gridCol w="2516288">
                  <a:extLst>
                    <a:ext uri="{9D8B030D-6E8A-4147-A177-3AD203B41FA5}">
                      <a16:colId xmlns:a16="http://schemas.microsoft.com/office/drawing/2014/main" val="3601542070"/>
                    </a:ext>
                  </a:extLst>
                </a:gridCol>
                <a:gridCol w="2427892">
                  <a:extLst>
                    <a:ext uri="{9D8B030D-6E8A-4147-A177-3AD203B41FA5}">
                      <a16:colId xmlns:a16="http://schemas.microsoft.com/office/drawing/2014/main" val="2173234234"/>
                    </a:ext>
                  </a:extLst>
                </a:gridCol>
              </a:tblGrid>
              <a:tr h="19039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질환</a:t>
                      </a:r>
                      <a:r>
                        <a:rPr lang="en-US" altLang="ko-KR" dirty="0"/>
                        <a:t>(disease)</a:t>
                      </a:r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질병</a:t>
                      </a:r>
                      <a:r>
                        <a:rPr lang="en-US" altLang="ko-KR" dirty="0"/>
                        <a:t>(illness)</a:t>
                      </a:r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병</a:t>
                      </a:r>
                      <a:r>
                        <a:rPr lang="en-US" altLang="ko-KR" dirty="0"/>
                        <a:t>(sickness)</a:t>
                      </a:r>
                      <a:endParaRPr lang="ko-KR" altLang="en-US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208417193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관점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생의학적 차원에서 혈액검사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세균검사</a:t>
                      </a:r>
                      <a:r>
                        <a:rPr lang="ko-KR" altLang="en-US" dirty="0"/>
                        <a:t> 등의 생화학적 검사 결과 이상이 있는 상태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사회적 차원에서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생화학적 검사의 객관적 수치보다는 불편함을 중시하고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이로부터 파생되는 개인의 기능 </a:t>
                      </a:r>
                      <a:r>
                        <a:rPr lang="ko-KR" altLang="en-US" dirty="0" smtClean="0"/>
                        <a:t>수행에 </a:t>
                      </a:r>
                      <a:r>
                        <a:rPr lang="ko-KR" altLang="en-US" dirty="0"/>
                        <a:t>초점을 맞춤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사회적 차원을 강조한 개념으로 사회적으로 가해지는 낙인이나 차별의 부정적 영향이 부여된 상태 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963590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의료목적</a:t>
                      </a:r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생의학적 이상을 정상으로 회복시키는 것이 </a:t>
                      </a:r>
                      <a:r>
                        <a:rPr lang="ko-KR" altLang="en-US" dirty="0" err="1"/>
                        <a:t>목적임으로</a:t>
                      </a:r>
                      <a:r>
                        <a:rPr lang="ko-KR" altLang="en-US" dirty="0"/>
                        <a:t> 생의학적 이상을 발견하는 데 필요한 장비와 그에 대한 의학적 기술에 초점을 맞춤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치료를 통해 사회적으로 정상적 역할을 수행하도록 도움을 주는 것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6086305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3967D6F5-CCA5-E783-67C0-511B06D1E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773113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60E188-2829-DEB3-FA37-E8619E8447F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493838"/>
            <a:ext cx="7694613" cy="4570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질환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질병과 병의 차이의 예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고혈압이 있는 성인의 경우 질환의 관점에서는 질병으로 진단되나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 성인이 생활에 불편함을 느끼지 못하고 일상생활에 어려움이 없으면 질병으로 보지 않음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즉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질환은 있지만 질병은 없음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만약 취업과정에서 고혈압으로 불합리한 불이익을 받았다면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질병은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없으나 병이 있는 것으로 간주할 수 있음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질병은 생의학적 측면의 객관적 수치에 의한 </a:t>
            </a:r>
            <a:r>
              <a:rPr lang="ko-KR" alt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비정상만을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의미하는 것이 아니며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때론 개인의 주관적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평가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보다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의미 있을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수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있고</a:t>
            </a:r>
            <a:r>
              <a:rPr lang="en-US" altLang="ko-KR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 맥락의 고려가 필요함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CBCC9F7-B1E4-0EA0-4D7E-610BB372C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93725"/>
            <a:ext cx="82296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E5F27E9-BA03-DB6D-1654-51AF58E9CE4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089025"/>
            <a:ext cx="7829550" cy="497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인간은 신체적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정신적 기제로 되어 있기 때문에 질병은 단순히 신체적 조직의 결함에서 뿐만 아니라 정서적 요인에서도 기인함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또한 질병이 단순히 인간의 신체적 부위의 부상이나 장애에 그치는 것이 아니라 사회적 상황 속에서 야기되는 사회문제이며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사회제도상의 모순이나 결함과 관련된 것이라는  인식이 필요함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이렇듯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질병과 심리사회적 문제는 함께 해결되어야 하며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질병은 의료진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 문제는 사회복지사에 의해 해결되어야 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물론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사회복지사의 입장에서 질병은 </a:t>
            </a:r>
            <a:r>
              <a:rPr lang="ko-KR" alt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사회역기능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상태로 이해되지만 생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의학적 부분을 간과해서는 안됨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28BBF3E1-6AC8-A8A9-CA81-9B6BEECFA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57238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2. </a:t>
            </a:r>
            <a:r>
              <a:rPr lang="ko-KR" altLang="en-US" sz="2800"/>
              <a:t>의료사회복지의 필요성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4CA5DE9-75BC-7974-7A0F-02D8B4BA9A9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089025"/>
            <a:ext cx="7829550" cy="497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문화적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경제적 조건들은 건강상태와 질병의 예방 및 회복에 중요하며 이들 모두에 영향을 미침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따라서 사회적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환경적 문제에 관여하여 이를 조정하는 사회복지는 의료와 불가분의 관계에 있으며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의료를 증진하기 위한 차원에서도 사회복지가 절대적으로 필요함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질병과 관련 있는 행동은 개인이나 가족의  균형을 자주 깨뜨리고 그들의 대처능력을 분열시킴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따라서 한사람 만을 위한 치료보다는 가족 전체 성원을 위한 서비스가 주어져야 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환자의 발생은 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가족 간의 </a:t>
            </a:r>
            <a:r>
              <a:rPr lang="ko-KR" alt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역할갈등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경제적 위기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심리적 불안을 야기하기때문에 가족을 하나의 체계로 보고 이러한 가족의 문제에 의료사회복지가 관여해야 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AFA5768E-C937-2A56-AA2F-127115DAB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57238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2. </a:t>
            </a:r>
            <a:r>
              <a:rPr lang="ko-KR" altLang="en-US" sz="2800"/>
              <a:t>의료사회복지의 필요성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E672573-E3E7-3E02-8FE7-D39DE1CFB61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089025"/>
            <a:ext cx="7829550" cy="497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 startAt="3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 지원과 상담서비스가 뒤따르지 않는 단독적 치료만으로는 그 치료가 불완전하며 경우에 따라서는 치료가 불가능함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이는 질병의 원인이 다원적이기때문에 질병의 어느 한 측면만을 고려하기보다 환자를 전인적 존재로 보고 개인의 신체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환경 측면에 관여 해야 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신체적인 것은 의료진이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환경 측면은 사회복지사가 역할 분담을 해야함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 startAt="3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특정 개인이나 지역사회의 의료문제를 해결하기 위해 전문적으로 구성된 의료팀의 상호협력은 복잡한 의료문제를 해결하는데 효과적임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이는 팀워크를 강조하는 것으로 초기 의사 중심의 접근에서 환자의 전인적 측면에 보다 효율적으로 대처하려면 다양한 전문직 간의 역할 분화가 필요하고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팀워크 서비스가 필요하며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이러한 전문직 역할 분담의 한 축을 사회복지가 담당하고 있음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2">
            <a:extLst>
              <a:ext uri="{FF2B5EF4-FFF2-40B4-BE49-F238E27FC236}">
                <a16:creationId xmlns:a16="http://schemas.microsoft.com/office/drawing/2014/main" id="{185962A9-DB80-4240-252F-83749B1A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EC8CC8-79F2-D27F-1E93-BD6C6BFB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전미사회복지사협회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(NASW)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에서는 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“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의료사회사업서비스는 모든 보호조직에서 통합적으로 시행되어야 하며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포괄적 보호와 지속적 보호를 제공하기 위해 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첫째</a:t>
            </a:r>
            <a:r>
              <a:rPr kumimoji="0" lang="en-US" altLang="ko-KR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신체적이고 심리적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 안녕을 유지하고 증진하는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둘째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장단기보호서비스로부터 최대한의 이익을 보장하기 위해 필요한 여건을 증진하는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셋째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신체적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정신적 질병을 예방하는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넷째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질병이나 장애의 사회적이고 정서적인 영향에 관심을 갖고 신체적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심리적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 기능을 강화하고 증진시키는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다섯째</a:t>
            </a:r>
            <a:r>
              <a:rPr kumimoji="0" lang="en-US" altLang="ko-KR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,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의료환경내의 다양한 관련자 간 갈등을 일으키는 가치에 대해 윤리적 반응을 증진해야 함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Office 테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B99D9B4365C81489BA65D1B3C2CAE79" ma:contentTypeVersion="2" ma:contentTypeDescription="새 문서를 만듭니다." ma:contentTypeScope="" ma:versionID="5aea44a3a0c2dd454319c81b865a6526">
  <xsd:schema xmlns:xsd="http://www.w3.org/2001/XMLSchema" xmlns:xs="http://www.w3.org/2001/XMLSchema" xmlns:p="http://schemas.microsoft.com/office/2006/metadata/properties" xmlns:ns2="8a8c5c5f-2d2c-4bcd-aee3-bcf0272a5bef" targetNamespace="http://schemas.microsoft.com/office/2006/metadata/properties" ma:root="true" ma:fieldsID="e3854cc545c9438673623f60df941b4b" ns2:_="">
    <xsd:import namespace="8a8c5c5f-2d2c-4bcd-aee3-bcf0272a5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c5c5f-2d2c-4bcd-aee3-bcf0272a5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AEA9CC-BD34-485B-9727-B64130404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c5c5f-2d2c-4bcd-aee3-bcf0272a5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02B432-6BAF-4BA6-A2BF-AA042AE27F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</TotalTime>
  <Words>1408</Words>
  <Application>Microsoft Office PowerPoint</Application>
  <PresentationFormat>화면 슬라이드 쇼(4:3)</PresentationFormat>
  <Paragraphs>143</Paragraphs>
  <Slides>16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HY헤드라인M</vt:lpstr>
      <vt:lpstr>MS PGothic</vt:lpstr>
      <vt:lpstr>굴림</vt:lpstr>
      <vt:lpstr>맑은 고딕</vt:lpstr>
      <vt:lpstr>Arial</vt:lpstr>
      <vt:lpstr>Arial Black</vt:lpstr>
      <vt:lpstr>Times New Roman</vt:lpstr>
      <vt:lpstr>Wingdings</vt:lpstr>
      <vt:lpstr>4_디자인 사용자 지정</vt:lpstr>
      <vt:lpstr>4_Office 테마</vt:lpstr>
      <vt:lpstr>2_디자인 사용자 지정</vt:lpstr>
      <vt:lpstr>PowerPoint 프레젠테이션</vt:lpstr>
      <vt:lpstr>PowerPoint 프레젠테이션</vt:lpstr>
      <vt:lpstr>1. 건강 및 질병에 대한 이해</vt:lpstr>
      <vt:lpstr>1. 건강 및 질병에 대한 이해</vt:lpstr>
      <vt:lpstr>1. 건강 및 질병에 대한 이해</vt:lpstr>
      <vt:lpstr>1. 건강 및 질병에 대한 이해</vt:lpstr>
      <vt:lpstr>2. 의료사회복지의 필요성</vt:lpstr>
      <vt:lpstr>2. 의료사회복지의 필요성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jeon</dc:creator>
  <cp:lastModifiedBy>USER</cp:lastModifiedBy>
  <cp:revision>210</cp:revision>
  <dcterms:created xsi:type="dcterms:W3CDTF">2010-05-14T08:20:06Z</dcterms:created>
  <dcterms:modified xsi:type="dcterms:W3CDTF">2023-09-13T06:00:45Z</dcterms:modified>
</cp:coreProperties>
</file>